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534" y="96"/>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12/12/2021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dirty="0"/>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dirty="0"/>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12/12/2021</a:t>
            </a:fld>
            <a:endParaRPr lang="en-US" dirty="0"/>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12/12/2021</a:t>
            </a:fld>
            <a:endParaRPr lang="en-US" dirty="0"/>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ohn10roberts/WakeTechCapsto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hyperlink" Target="https://www.bigdatabal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NBA Data Analysis</a:t>
            </a:r>
          </a:p>
        </p:txBody>
      </p:sp>
      <p:sp>
        <p:nvSpPr>
          <p:cNvPr id="3" name="Subtitle 2"/>
          <p:cNvSpPr>
            <a:spLocks noGrp="1"/>
          </p:cNvSpPr>
          <p:nvPr>
            <p:ph type="subTitle" idx="1"/>
          </p:nvPr>
        </p:nvSpPr>
        <p:spPr/>
        <p:txBody>
          <a:bodyPr/>
          <a:lstStyle/>
          <a:p>
            <a:r>
              <a:rPr lang="en-US" dirty="0"/>
              <a:t>John Roberts</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A4B2-9D27-4EC2-BD5B-8858C96636B9}"/>
              </a:ext>
            </a:extLst>
          </p:cNvPr>
          <p:cNvSpPr>
            <a:spLocks noGrp="1"/>
          </p:cNvSpPr>
          <p:nvPr>
            <p:ph type="title"/>
          </p:nvPr>
        </p:nvSpPr>
        <p:spPr/>
        <p:txBody>
          <a:bodyPr/>
          <a:lstStyle/>
          <a:p>
            <a:pPr algn="ctr"/>
            <a:r>
              <a:rPr lang="en-US" dirty="0"/>
              <a:t>Random Forest Regressor cont.</a:t>
            </a:r>
          </a:p>
        </p:txBody>
      </p:sp>
      <p:sp>
        <p:nvSpPr>
          <p:cNvPr id="3" name="Content Placeholder 2">
            <a:extLst>
              <a:ext uri="{FF2B5EF4-FFF2-40B4-BE49-F238E27FC236}">
                <a16:creationId xmlns:a16="http://schemas.microsoft.com/office/drawing/2014/main" id="{8A806193-B9E4-4A0F-9C61-904D5FD66EA9}"/>
              </a:ext>
            </a:extLst>
          </p:cNvPr>
          <p:cNvSpPr>
            <a:spLocks noGrp="1"/>
          </p:cNvSpPr>
          <p:nvPr>
            <p:ph idx="1"/>
          </p:nvPr>
        </p:nvSpPr>
        <p:spPr/>
        <p:txBody>
          <a:bodyPr/>
          <a:lstStyle/>
          <a:p>
            <a:r>
              <a:rPr lang="en-US" dirty="0"/>
              <a:t>Scored the test set of variables and exported the results as a CSV</a:t>
            </a:r>
          </a:p>
          <a:p>
            <a:r>
              <a:rPr lang="en-US" dirty="0"/>
              <a:t>Model Results</a:t>
            </a:r>
          </a:p>
          <a:p>
            <a:pPr lvl="1"/>
            <a:r>
              <a:rPr lang="en-US" dirty="0"/>
              <a:t>26% the model was within 3 pts of the actual score</a:t>
            </a:r>
          </a:p>
          <a:p>
            <a:pPr lvl="1"/>
            <a:r>
              <a:rPr lang="en-US" dirty="0"/>
              <a:t>43% the model was within 5 pts of the actual score</a:t>
            </a:r>
          </a:p>
          <a:p>
            <a:pPr lvl="1"/>
            <a:r>
              <a:rPr lang="en-US" dirty="0"/>
              <a:t>57% the model was within 7 pts of the actual score</a:t>
            </a:r>
          </a:p>
          <a:p>
            <a:pPr lvl="1"/>
            <a:r>
              <a:rPr lang="en-US" dirty="0"/>
              <a:t>73% the model was within 10 pts of the actual score</a:t>
            </a:r>
          </a:p>
        </p:txBody>
      </p:sp>
    </p:spTree>
    <p:extLst>
      <p:ext uri="{BB962C8B-B14F-4D97-AF65-F5344CB8AC3E}">
        <p14:creationId xmlns:p14="http://schemas.microsoft.com/office/powerpoint/2010/main" val="47192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4F9B-1BD0-4BC1-9FF3-5B265B6A7490}"/>
              </a:ext>
            </a:extLst>
          </p:cNvPr>
          <p:cNvSpPr>
            <a:spLocks noGrp="1"/>
          </p:cNvSpPr>
          <p:nvPr>
            <p:ph type="title"/>
          </p:nvPr>
        </p:nvSpPr>
        <p:spPr/>
        <p:txBody>
          <a:bodyPr/>
          <a:lstStyle/>
          <a:p>
            <a:pPr algn="ctr"/>
            <a:r>
              <a:rPr lang="en-US" dirty="0"/>
              <a:t>Alteryx Assisted Modeling Random Forest</a:t>
            </a:r>
          </a:p>
        </p:txBody>
      </p:sp>
      <p:sp>
        <p:nvSpPr>
          <p:cNvPr id="3" name="Content Placeholder 2">
            <a:extLst>
              <a:ext uri="{FF2B5EF4-FFF2-40B4-BE49-F238E27FC236}">
                <a16:creationId xmlns:a16="http://schemas.microsoft.com/office/drawing/2014/main" id="{CB678338-D5C4-4C4D-A620-793EE38A71E8}"/>
              </a:ext>
            </a:extLst>
          </p:cNvPr>
          <p:cNvSpPr>
            <a:spLocks noGrp="1"/>
          </p:cNvSpPr>
          <p:nvPr>
            <p:ph idx="1"/>
          </p:nvPr>
        </p:nvSpPr>
        <p:spPr/>
        <p:txBody>
          <a:bodyPr/>
          <a:lstStyle/>
          <a:p>
            <a:r>
              <a:rPr lang="en-US" dirty="0"/>
              <a:t>Alteryx is an American computer software company based in Irvine, California, with a development center in Broomfield, Colorado. The company's products are used for data science and analytics. The software is designed to make advanced analytics accessible to any data worker.</a:t>
            </a:r>
          </a:p>
          <a:p>
            <a:r>
              <a:rPr lang="en-US" dirty="0"/>
              <a:t>Using the Alteryx designer, I was able to create an assisted data model using the same data from the previous models. </a:t>
            </a:r>
          </a:p>
          <a:p>
            <a:r>
              <a:rPr lang="en-US" dirty="0"/>
              <a:t>I created two models using the tool one with all the features that were used in the Random Forest Regressor model and one using all of the default suggestions from the assisted modeler</a:t>
            </a:r>
          </a:p>
        </p:txBody>
      </p:sp>
    </p:spTree>
    <p:extLst>
      <p:ext uri="{BB962C8B-B14F-4D97-AF65-F5344CB8AC3E}">
        <p14:creationId xmlns:p14="http://schemas.microsoft.com/office/powerpoint/2010/main" val="1395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0EE6-2933-4EFE-8ADE-8E5F0E58E45F}"/>
              </a:ext>
            </a:extLst>
          </p:cNvPr>
          <p:cNvSpPr>
            <a:spLocks noGrp="1"/>
          </p:cNvSpPr>
          <p:nvPr>
            <p:ph type="title"/>
          </p:nvPr>
        </p:nvSpPr>
        <p:spPr/>
        <p:txBody>
          <a:bodyPr/>
          <a:lstStyle/>
          <a:p>
            <a:pPr algn="ctr"/>
            <a:r>
              <a:rPr lang="en-US" dirty="0"/>
              <a:t>Alteryx Assisted Modeling Random Forest cont.</a:t>
            </a:r>
          </a:p>
        </p:txBody>
      </p:sp>
      <p:sp>
        <p:nvSpPr>
          <p:cNvPr id="3" name="Content Placeholder 2">
            <a:extLst>
              <a:ext uri="{FF2B5EF4-FFF2-40B4-BE49-F238E27FC236}">
                <a16:creationId xmlns:a16="http://schemas.microsoft.com/office/drawing/2014/main" id="{E0A8F2D0-EFF2-49EA-B2A1-5DA55ED88D3E}"/>
              </a:ext>
            </a:extLst>
          </p:cNvPr>
          <p:cNvSpPr>
            <a:spLocks noGrp="1"/>
          </p:cNvSpPr>
          <p:nvPr>
            <p:ph idx="1"/>
          </p:nvPr>
        </p:nvSpPr>
        <p:spPr/>
        <p:txBody>
          <a:bodyPr>
            <a:normAutofit/>
          </a:bodyPr>
          <a:lstStyle/>
          <a:p>
            <a:r>
              <a:rPr lang="en-US" dirty="0"/>
              <a:t>Model 1 used all the available feature fields</a:t>
            </a:r>
          </a:p>
          <a:p>
            <a:pPr lvl="1"/>
            <a:r>
              <a:rPr lang="en-US" dirty="0"/>
              <a:t>The modeler replaced all null numeric values with the median values for numeric values and with a constant value for the categorical values</a:t>
            </a:r>
          </a:p>
          <a:p>
            <a:pPr lvl="1"/>
            <a:r>
              <a:rPr lang="en-US" dirty="0"/>
              <a:t>Player average </a:t>
            </a:r>
            <a:r>
              <a:rPr lang="en-US" dirty="0" err="1"/>
              <a:t>DKpts</a:t>
            </a:r>
            <a:r>
              <a:rPr lang="en-US" dirty="0"/>
              <a:t> continues to be the most important variable</a:t>
            </a:r>
          </a:p>
          <a:p>
            <a:pPr lvl="1"/>
            <a:r>
              <a:rPr lang="en-US" dirty="0"/>
              <a:t>Mean Absolute Error of 7.02</a:t>
            </a:r>
          </a:p>
          <a:p>
            <a:pPr lvl="1"/>
            <a:r>
              <a:rPr lang="en-US" dirty="0"/>
              <a:t>Model shows a correlation of .79</a:t>
            </a:r>
          </a:p>
          <a:p>
            <a:pPr lvl="1"/>
            <a:r>
              <a:rPr lang="en-US" dirty="0"/>
              <a:t>Model Results</a:t>
            </a:r>
          </a:p>
          <a:p>
            <a:pPr lvl="2"/>
            <a:r>
              <a:rPr lang="en-US" dirty="0"/>
              <a:t>29% the model was within 3 pts of the actual score</a:t>
            </a:r>
          </a:p>
          <a:p>
            <a:pPr lvl="2"/>
            <a:r>
              <a:rPr lang="en-US" dirty="0"/>
              <a:t>46% the model was within 5 pts of the actual score</a:t>
            </a:r>
          </a:p>
          <a:p>
            <a:pPr lvl="2"/>
            <a:r>
              <a:rPr lang="en-US" dirty="0"/>
              <a:t>61% the model was within 7 pts of the actual score</a:t>
            </a:r>
          </a:p>
          <a:p>
            <a:pPr lvl="2"/>
            <a:r>
              <a:rPr lang="en-US" dirty="0"/>
              <a:t>77% the model was within 10 pts of the actual score</a:t>
            </a:r>
          </a:p>
          <a:p>
            <a:pPr lvl="1"/>
            <a:endParaRPr lang="en-US" dirty="0"/>
          </a:p>
        </p:txBody>
      </p:sp>
    </p:spTree>
    <p:extLst>
      <p:ext uri="{BB962C8B-B14F-4D97-AF65-F5344CB8AC3E}">
        <p14:creationId xmlns:p14="http://schemas.microsoft.com/office/powerpoint/2010/main" val="271434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0EE6-2933-4EFE-8ADE-8E5F0E58E45F}"/>
              </a:ext>
            </a:extLst>
          </p:cNvPr>
          <p:cNvSpPr>
            <a:spLocks noGrp="1"/>
          </p:cNvSpPr>
          <p:nvPr>
            <p:ph type="title"/>
          </p:nvPr>
        </p:nvSpPr>
        <p:spPr/>
        <p:txBody>
          <a:bodyPr/>
          <a:lstStyle/>
          <a:p>
            <a:pPr algn="ctr"/>
            <a:r>
              <a:rPr lang="en-US" dirty="0"/>
              <a:t>Alteryx Assisted Modeling Random Forest cont.</a:t>
            </a:r>
          </a:p>
        </p:txBody>
      </p:sp>
      <p:sp>
        <p:nvSpPr>
          <p:cNvPr id="3" name="Content Placeholder 2">
            <a:extLst>
              <a:ext uri="{FF2B5EF4-FFF2-40B4-BE49-F238E27FC236}">
                <a16:creationId xmlns:a16="http://schemas.microsoft.com/office/drawing/2014/main" id="{E0A8F2D0-EFF2-49EA-B2A1-5DA55ED88D3E}"/>
              </a:ext>
            </a:extLst>
          </p:cNvPr>
          <p:cNvSpPr>
            <a:spLocks noGrp="1"/>
          </p:cNvSpPr>
          <p:nvPr>
            <p:ph idx="1"/>
          </p:nvPr>
        </p:nvSpPr>
        <p:spPr/>
        <p:txBody>
          <a:bodyPr>
            <a:normAutofit lnSpcReduction="10000"/>
          </a:bodyPr>
          <a:lstStyle/>
          <a:p>
            <a:r>
              <a:rPr lang="en-US" dirty="0"/>
              <a:t>Model 2 used only fields recommended by modeler based off GINI scores</a:t>
            </a:r>
          </a:p>
          <a:p>
            <a:pPr lvl="1"/>
            <a:r>
              <a:rPr lang="en-US" dirty="0"/>
              <a:t>The modeler replaced all null numeric values with the median values for numeric values and with a constant value for the categorical values</a:t>
            </a:r>
          </a:p>
          <a:p>
            <a:pPr lvl="1"/>
            <a:r>
              <a:rPr lang="en-US" dirty="0"/>
              <a:t>Player average </a:t>
            </a:r>
            <a:r>
              <a:rPr lang="en-US" dirty="0" err="1"/>
              <a:t>DKpts</a:t>
            </a:r>
            <a:r>
              <a:rPr lang="en-US" dirty="0"/>
              <a:t> was not used in the model and Average FGA became the most important feature </a:t>
            </a:r>
          </a:p>
          <a:p>
            <a:pPr lvl="1"/>
            <a:r>
              <a:rPr lang="en-US" dirty="0"/>
              <a:t>Mean Absolute Error of 7.15</a:t>
            </a:r>
          </a:p>
          <a:p>
            <a:pPr lvl="1"/>
            <a:r>
              <a:rPr lang="en-US" dirty="0"/>
              <a:t>Model shows a correlation of .79</a:t>
            </a:r>
          </a:p>
          <a:p>
            <a:pPr lvl="1"/>
            <a:r>
              <a:rPr lang="en-US" dirty="0"/>
              <a:t>Model Results</a:t>
            </a:r>
          </a:p>
          <a:p>
            <a:pPr lvl="2"/>
            <a:r>
              <a:rPr lang="en-US" dirty="0"/>
              <a:t>29% the model was within 3 pts of the actual score</a:t>
            </a:r>
          </a:p>
          <a:p>
            <a:pPr lvl="2"/>
            <a:r>
              <a:rPr lang="en-US" dirty="0"/>
              <a:t>46% the model was within 5 pts of the actual score</a:t>
            </a:r>
          </a:p>
          <a:p>
            <a:pPr lvl="2"/>
            <a:r>
              <a:rPr lang="en-US" dirty="0"/>
              <a:t>61% the model was within 7 pts of the actual score</a:t>
            </a:r>
          </a:p>
          <a:p>
            <a:pPr lvl="2"/>
            <a:r>
              <a:rPr lang="en-US" dirty="0"/>
              <a:t>77% the model was within 10 pts of the actual score</a:t>
            </a:r>
          </a:p>
          <a:p>
            <a:pPr lvl="1"/>
            <a:endParaRPr lang="en-US" dirty="0"/>
          </a:p>
        </p:txBody>
      </p:sp>
    </p:spTree>
    <p:extLst>
      <p:ext uri="{BB962C8B-B14F-4D97-AF65-F5344CB8AC3E}">
        <p14:creationId xmlns:p14="http://schemas.microsoft.com/office/powerpoint/2010/main" val="1503157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1FC7-3242-4BD2-BF03-489BD9EA2871}"/>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17270DAE-F7D6-4BAA-A0ED-630AF17B91DB}"/>
              </a:ext>
            </a:extLst>
          </p:cNvPr>
          <p:cNvSpPr>
            <a:spLocks noGrp="1"/>
          </p:cNvSpPr>
          <p:nvPr>
            <p:ph idx="1"/>
          </p:nvPr>
        </p:nvSpPr>
        <p:spPr/>
        <p:txBody>
          <a:bodyPr/>
          <a:lstStyle/>
          <a:p>
            <a:r>
              <a:rPr lang="en-US" dirty="0"/>
              <a:t>Because of the collinearity and the presence of a good number of categorical variables, decision trees are the better choice to model the data. </a:t>
            </a:r>
          </a:p>
          <a:p>
            <a:r>
              <a:rPr lang="en-US" dirty="0"/>
              <a:t>Manually created decision tree is comparable to both assisted modeling models in predicting </a:t>
            </a:r>
            <a:r>
              <a:rPr lang="en-US" dirty="0" err="1"/>
              <a:t>DKpts</a:t>
            </a:r>
            <a:r>
              <a:rPr lang="en-US" dirty="0"/>
              <a:t>. </a:t>
            </a:r>
          </a:p>
          <a:p>
            <a:r>
              <a:rPr lang="en-US" dirty="0"/>
              <a:t>In general, the model will predict within 10 points of the actual score 70% of the time. </a:t>
            </a:r>
          </a:p>
        </p:txBody>
      </p:sp>
    </p:spTree>
    <p:extLst>
      <p:ext uri="{BB962C8B-B14F-4D97-AF65-F5344CB8AC3E}">
        <p14:creationId xmlns:p14="http://schemas.microsoft.com/office/powerpoint/2010/main" val="31999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7D44-CF3A-49D9-983A-4D38AFD5610D}"/>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A53155B7-3B60-426D-B886-736AA380017D}"/>
              </a:ext>
            </a:extLst>
          </p:cNvPr>
          <p:cNvSpPr>
            <a:spLocks noGrp="1"/>
          </p:cNvSpPr>
          <p:nvPr>
            <p:ph idx="1"/>
          </p:nvPr>
        </p:nvSpPr>
        <p:spPr/>
        <p:txBody>
          <a:bodyPr>
            <a:normAutofit lnSpcReduction="10000"/>
          </a:bodyPr>
          <a:lstStyle/>
          <a:p>
            <a:r>
              <a:rPr lang="en-US" dirty="0"/>
              <a:t>I would like to understand more about the relationship of some of the features it seems unintuitive to me that a stat like avg </a:t>
            </a:r>
            <a:r>
              <a:rPr lang="en-US" dirty="0" err="1"/>
              <a:t>fg</a:t>
            </a:r>
            <a:r>
              <a:rPr lang="en-US" dirty="0"/>
              <a:t> and avg </a:t>
            </a:r>
            <a:r>
              <a:rPr lang="en-US" dirty="0" err="1"/>
              <a:t>fga</a:t>
            </a:r>
            <a:r>
              <a:rPr lang="en-US" dirty="0"/>
              <a:t> would have a negative impact on the score.  </a:t>
            </a:r>
          </a:p>
          <a:p>
            <a:r>
              <a:rPr lang="en-US" dirty="0"/>
              <a:t>I would like to export the results into a tableau workbook in a way that a user could select a team, a position, an opponent, and a venue and have tableau show a potential range of outcomes. </a:t>
            </a:r>
          </a:p>
          <a:p>
            <a:r>
              <a:rPr lang="en-US" dirty="0"/>
              <a:t>I would like to expand the model to a full box score and try to predict, points, FG, FT, REB, BLK, STL, </a:t>
            </a:r>
            <a:r>
              <a:rPr lang="en-US" dirty="0" err="1"/>
              <a:t>Ast</a:t>
            </a:r>
            <a:r>
              <a:rPr lang="en-US" dirty="0"/>
              <a:t>, and Turnovers and possibly be able to simulate a game or a season. </a:t>
            </a:r>
          </a:p>
          <a:p>
            <a:r>
              <a:rPr lang="en-US" dirty="0"/>
              <a:t>All resources can </a:t>
            </a:r>
            <a:r>
              <a:rPr lang="en-US"/>
              <a:t>be located: </a:t>
            </a:r>
            <a:r>
              <a:rPr lang="en-US">
                <a:hlinkClick r:id="rId2"/>
              </a:rPr>
              <a:t>https://github.com/john10roberts/WakeTechCapstone</a:t>
            </a:r>
            <a:endParaRPr lang="en-US"/>
          </a:p>
          <a:p>
            <a:endParaRPr lang="en-US" dirty="0"/>
          </a:p>
        </p:txBody>
      </p:sp>
    </p:spTree>
    <p:extLst>
      <p:ext uri="{BB962C8B-B14F-4D97-AF65-F5344CB8AC3E}">
        <p14:creationId xmlns:p14="http://schemas.microsoft.com/office/powerpoint/2010/main" val="128022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3" name="Text Placeholder 2"/>
          <p:cNvSpPr>
            <a:spLocks noGrp="1"/>
          </p:cNvSpPr>
          <p:nvPr>
            <p:ph type="body" sz="half" idx="2"/>
          </p:nvPr>
        </p:nvSpPr>
        <p:spPr/>
        <p:txBody>
          <a:bodyPr/>
          <a:lstStyle/>
          <a:p>
            <a:r>
              <a:rPr lang="en-US" dirty="0"/>
              <a:t>The purpose of this analysis is to build a model that can somewhat accurately build a model to predict player performance given an opponent, venue, and a player's starting status. </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Content Placeholder 2"/>
          <p:cNvSpPr>
            <a:spLocks noGrp="1"/>
          </p:cNvSpPr>
          <p:nvPr>
            <p:ph idx="1"/>
          </p:nvPr>
        </p:nvSpPr>
        <p:spPr/>
        <p:txBody>
          <a:bodyPr>
            <a:normAutofit fontScale="85000" lnSpcReduction="20000"/>
          </a:bodyPr>
          <a:lstStyle/>
          <a:p>
            <a:r>
              <a:rPr lang="en-US" dirty="0"/>
              <a:t>Acquired Data Sets from BigDataBall.com </a:t>
            </a:r>
            <a:r>
              <a:rPr lang="en-US" dirty="0">
                <a:hlinkClick r:id="rId2"/>
              </a:rPr>
              <a:t>https://www.bigdataball.com/</a:t>
            </a:r>
            <a:endParaRPr lang="en-US" dirty="0"/>
          </a:p>
          <a:p>
            <a:pPr lvl="1"/>
            <a:r>
              <a:rPr lang="en-US" dirty="0"/>
              <a:t>Team Box Scores – 2019 – 2022</a:t>
            </a:r>
          </a:p>
          <a:p>
            <a:pPr lvl="1"/>
            <a:r>
              <a:rPr lang="en-US" dirty="0"/>
              <a:t>Player Box Scores – 2019 – 2022</a:t>
            </a:r>
          </a:p>
          <a:p>
            <a:pPr lvl="1"/>
            <a:r>
              <a:rPr lang="en-US" dirty="0"/>
              <a:t>NBA DFS Data – 2019 - 2022</a:t>
            </a:r>
          </a:p>
          <a:p>
            <a:r>
              <a:rPr lang="en-US" dirty="0"/>
              <a:t>Acquired Aggregated Data Sets from Basketball-Reference.com </a:t>
            </a:r>
            <a:r>
              <a:rPr lang="en-US" dirty="0">
                <a:hlinkClick r:id="rId3"/>
              </a:rPr>
              <a:t>https://www.basketball-reference.com/</a:t>
            </a:r>
            <a:endParaRPr lang="en-US" dirty="0"/>
          </a:p>
          <a:p>
            <a:pPr lvl="1"/>
            <a:r>
              <a:rPr lang="en-US" dirty="0"/>
              <a:t>Team Per Game Stats – 2019 – 2022</a:t>
            </a:r>
          </a:p>
          <a:p>
            <a:pPr lvl="1"/>
            <a:r>
              <a:rPr lang="en-US" dirty="0"/>
              <a:t>Team Advanced Stats – 2019 – 2022</a:t>
            </a:r>
          </a:p>
          <a:p>
            <a:pPr lvl="1"/>
            <a:r>
              <a:rPr lang="en-US" dirty="0"/>
              <a:t>Vs. Team Stats – 2019 – 2022</a:t>
            </a:r>
          </a:p>
          <a:p>
            <a:pPr lvl="1"/>
            <a:r>
              <a:rPr lang="en-US" dirty="0"/>
              <a:t>Player Per Game Stats – 2019 – 2022</a:t>
            </a:r>
          </a:p>
          <a:p>
            <a:pPr lvl="1"/>
            <a:r>
              <a:rPr lang="en-US" dirty="0"/>
              <a:t>Player per 100 Poss Stats – 2019 – 2022</a:t>
            </a:r>
          </a:p>
          <a:p>
            <a:pPr lvl="1"/>
            <a:r>
              <a:rPr lang="en-US" dirty="0"/>
              <a:t>Player Advanced Stats – 2019 – 2022</a:t>
            </a:r>
          </a:p>
          <a:p>
            <a:pPr lvl="1"/>
            <a:r>
              <a:rPr lang="en-US" dirty="0"/>
              <a:t>Player Adjusted Shooting – 2019 - 2022</a:t>
            </a:r>
          </a:p>
          <a:p>
            <a:pPr lvl="1"/>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EB4064-EDFD-4077-8793-CB7B2F41B62B}"/>
              </a:ext>
            </a:extLst>
          </p:cNvPr>
          <p:cNvSpPr>
            <a:spLocks noGrp="1"/>
          </p:cNvSpPr>
          <p:nvPr>
            <p:ph type="title"/>
          </p:nvPr>
        </p:nvSpPr>
        <p:spPr>
          <a:xfrm>
            <a:off x="7924800" y="838200"/>
            <a:ext cx="3657600" cy="2133600"/>
          </a:xfrm>
        </p:spPr>
        <p:txBody>
          <a:bodyPr anchor="b">
            <a:normAutofit/>
          </a:bodyPr>
          <a:lstStyle/>
          <a:p>
            <a:r>
              <a:rPr lang="en-US" dirty="0"/>
              <a:t>Combined Data</a:t>
            </a:r>
          </a:p>
        </p:txBody>
      </p:sp>
      <p:pic>
        <p:nvPicPr>
          <p:cNvPr id="8" name="Picture 7" descr="Graphs and plots layered on a blue digital screen">
            <a:extLst>
              <a:ext uri="{FF2B5EF4-FFF2-40B4-BE49-F238E27FC236}">
                <a16:creationId xmlns:a16="http://schemas.microsoft.com/office/drawing/2014/main" id="{AAA9E818-5FEB-49B6-9CEF-6CC0614246D5}"/>
              </a:ext>
            </a:extLst>
          </p:cNvPr>
          <p:cNvPicPr>
            <a:picLocks noChangeAspect="1"/>
          </p:cNvPicPr>
          <p:nvPr/>
        </p:nvPicPr>
        <p:blipFill rotWithShape="1">
          <a:blip r:embed="rId2"/>
          <a:srcRect l="8785" r="12049"/>
          <a:stretch/>
        </p:blipFill>
        <p:spPr>
          <a:xfrm>
            <a:off x="20" y="10"/>
            <a:ext cx="7238980" cy="6857990"/>
          </a:xfrm>
          <a:prstGeom prst="rect">
            <a:avLst/>
          </a:prstGeom>
          <a:noFill/>
        </p:spPr>
      </p:pic>
      <p:sp>
        <p:nvSpPr>
          <p:cNvPr id="6" name="Text Placeholder 5">
            <a:extLst>
              <a:ext uri="{FF2B5EF4-FFF2-40B4-BE49-F238E27FC236}">
                <a16:creationId xmlns:a16="http://schemas.microsoft.com/office/drawing/2014/main" id="{3E71955D-8804-429A-A2D9-CC46D3EA15C6}"/>
              </a:ext>
            </a:extLst>
          </p:cNvPr>
          <p:cNvSpPr>
            <a:spLocks noGrp="1"/>
          </p:cNvSpPr>
          <p:nvPr>
            <p:ph type="body" sz="half" idx="2"/>
          </p:nvPr>
        </p:nvSpPr>
        <p:spPr>
          <a:xfrm>
            <a:off x="7924801" y="3124200"/>
            <a:ext cx="3657600" cy="2895600"/>
          </a:xfrm>
        </p:spPr>
        <p:txBody>
          <a:bodyPr>
            <a:normAutofit/>
          </a:bodyPr>
          <a:lstStyle/>
          <a:p>
            <a:r>
              <a:rPr lang="en-US" dirty="0"/>
              <a:t>Combined all data into Microsoft SQL Server using SQL’s import and Export Data Application.</a:t>
            </a:r>
          </a:p>
          <a:p>
            <a:r>
              <a:rPr lang="en-US" dirty="0"/>
              <a:t>Created numerous queries to generate a flat file that contains all stats by player on a per game basis. </a:t>
            </a:r>
          </a:p>
        </p:txBody>
      </p:sp>
    </p:spTree>
    <p:extLst>
      <p:ext uri="{BB962C8B-B14F-4D97-AF65-F5344CB8AC3E}">
        <p14:creationId xmlns:p14="http://schemas.microsoft.com/office/powerpoint/2010/main" val="422240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D1E5EF-BAD8-4AD5-B7B5-CC4C21C2EA29}"/>
              </a:ext>
            </a:extLst>
          </p:cNvPr>
          <p:cNvSpPr>
            <a:spLocks noGrp="1"/>
          </p:cNvSpPr>
          <p:nvPr>
            <p:ph type="title"/>
          </p:nvPr>
        </p:nvSpPr>
        <p:spPr/>
        <p:txBody>
          <a:bodyPr/>
          <a:lstStyle/>
          <a:p>
            <a:pPr algn="ctr"/>
            <a:r>
              <a:rPr lang="en-US" dirty="0"/>
              <a:t>Jupyter Notebook</a:t>
            </a:r>
          </a:p>
        </p:txBody>
      </p:sp>
      <p:sp>
        <p:nvSpPr>
          <p:cNvPr id="6" name="Content Placeholder 5">
            <a:extLst>
              <a:ext uri="{FF2B5EF4-FFF2-40B4-BE49-F238E27FC236}">
                <a16:creationId xmlns:a16="http://schemas.microsoft.com/office/drawing/2014/main" id="{C7B9DD53-181B-483D-8CD9-4C09287D39CF}"/>
              </a:ext>
            </a:extLst>
          </p:cNvPr>
          <p:cNvSpPr>
            <a:spLocks noGrp="1"/>
          </p:cNvSpPr>
          <p:nvPr>
            <p:ph idx="1"/>
          </p:nvPr>
        </p:nvSpPr>
        <p:spPr/>
        <p:txBody>
          <a:bodyPr/>
          <a:lstStyle/>
          <a:p>
            <a:r>
              <a:rPr lang="en-US" dirty="0"/>
              <a:t>Pulled the combined flat file into jupyter notebook and created a NBA Data Frame.  The data frame has all the following columns:</a:t>
            </a:r>
          </a:p>
          <a:p>
            <a:endParaRPr lang="en-US" dirty="0"/>
          </a:p>
        </p:txBody>
      </p:sp>
      <p:pic>
        <p:nvPicPr>
          <p:cNvPr id="8" name="Picture 7">
            <a:extLst>
              <a:ext uri="{FF2B5EF4-FFF2-40B4-BE49-F238E27FC236}">
                <a16:creationId xmlns:a16="http://schemas.microsoft.com/office/drawing/2014/main" id="{2171C094-71CF-4A42-867D-3EC8C0D57815}"/>
              </a:ext>
            </a:extLst>
          </p:cNvPr>
          <p:cNvPicPr>
            <a:picLocks noChangeAspect="1"/>
          </p:cNvPicPr>
          <p:nvPr/>
        </p:nvPicPr>
        <p:blipFill>
          <a:blip r:embed="rId2"/>
          <a:stretch>
            <a:fillRect/>
          </a:stretch>
        </p:blipFill>
        <p:spPr>
          <a:xfrm>
            <a:off x="1295400" y="2409321"/>
            <a:ext cx="9469171" cy="3610479"/>
          </a:xfrm>
          <a:prstGeom prst="rect">
            <a:avLst/>
          </a:prstGeom>
        </p:spPr>
      </p:pic>
    </p:spTree>
    <p:extLst>
      <p:ext uri="{BB962C8B-B14F-4D97-AF65-F5344CB8AC3E}">
        <p14:creationId xmlns:p14="http://schemas.microsoft.com/office/powerpoint/2010/main" val="48641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EBA9-99D6-41CF-AE3D-65B63BA852E5}"/>
              </a:ext>
            </a:extLst>
          </p:cNvPr>
          <p:cNvSpPr>
            <a:spLocks noGrp="1"/>
          </p:cNvSpPr>
          <p:nvPr>
            <p:ph type="title"/>
          </p:nvPr>
        </p:nvSpPr>
        <p:spPr/>
        <p:txBody>
          <a:bodyPr/>
          <a:lstStyle/>
          <a:p>
            <a:pPr algn="ctr"/>
            <a:r>
              <a:rPr lang="en-US" dirty="0"/>
              <a:t>Correlation</a:t>
            </a:r>
          </a:p>
        </p:txBody>
      </p:sp>
      <p:sp>
        <p:nvSpPr>
          <p:cNvPr id="3" name="Content Placeholder 2">
            <a:extLst>
              <a:ext uri="{FF2B5EF4-FFF2-40B4-BE49-F238E27FC236}">
                <a16:creationId xmlns:a16="http://schemas.microsoft.com/office/drawing/2014/main" id="{3BBB5054-F891-4C4C-B259-828430AD3961}"/>
              </a:ext>
            </a:extLst>
          </p:cNvPr>
          <p:cNvSpPr>
            <a:spLocks noGrp="1"/>
          </p:cNvSpPr>
          <p:nvPr>
            <p:ph idx="1"/>
          </p:nvPr>
        </p:nvSpPr>
        <p:spPr/>
        <p:txBody>
          <a:bodyPr/>
          <a:lstStyle/>
          <a:p>
            <a:r>
              <a:rPr lang="en-US" dirty="0"/>
              <a:t>Did a simple correlation analysis to see which fields were the best predictor of DKPTS.  Using DKPTS as a target variable as it uses all box score variables to create a composite score (Points, Rebounds, Assists, Steals, Blocks, 3pt Makes, Turnovers, Double Double and Triple Double Statistics) </a:t>
            </a:r>
          </a:p>
        </p:txBody>
      </p:sp>
      <p:pic>
        <p:nvPicPr>
          <p:cNvPr id="6" name="Picture 5">
            <a:extLst>
              <a:ext uri="{FF2B5EF4-FFF2-40B4-BE49-F238E27FC236}">
                <a16:creationId xmlns:a16="http://schemas.microsoft.com/office/drawing/2014/main" id="{CE977593-EE7E-426E-AEDE-9E035AFB19E7}"/>
              </a:ext>
            </a:extLst>
          </p:cNvPr>
          <p:cNvPicPr>
            <a:picLocks noChangeAspect="1"/>
          </p:cNvPicPr>
          <p:nvPr/>
        </p:nvPicPr>
        <p:blipFill>
          <a:blip r:embed="rId2"/>
          <a:stretch>
            <a:fillRect/>
          </a:stretch>
        </p:blipFill>
        <p:spPr>
          <a:xfrm>
            <a:off x="1437056" y="3437625"/>
            <a:ext cx="1953595" cy="2915957"/>
          </a:xfrm>
          <a:prstGeom prst="rect">
            <a:avLst/>
          </a:prstGeom>
        </p:spPr>
      </p:pic>
      <p:pic>
        <p:nvPicPr>
          <p:cNvPr id="10" name="Picture 9">
            <a:extLst>
              <a:ext uri="{FF2B5EF4-FFF2-40B4-BE49-F238E27FC236}">
                <a16:creationId xmlns:a16="http://schemas.microsoft.com/office/drawing/2014/main" id="{31A69C7A-39A0-4BCE-B8F5-6E2660E0FCDA}"/>
              </a:ext>
            </a:extLst>
          </p:cNvPr>
          <p:cNvPicPr>
            <a:picLocks noChangeAspect="1"/>
          </p:cNvPicPr>
          <p:nvPr/>
        </p:nvPicPr>
        <p:blipFill>
          <a:blip r:embed="rId3"/>
          <a:stretch>
            <a:fillRect/>
          </a:stretch>
        </p:blipFill>
        <p:spPr>
          <a:xfrm>
            <a:off x="3570622" y="3437625"/>
            <a:ext cx="1839578" cy="2870857"/>
          </a:xfrm>
          <a:prstGeom prst="rect">
            <a:avLst/>
          </a:prstGeom>
        </p:spPr>
      </p:pic>
      <p:pic>
        <p:nvPicPr>
          <p:cNvPr id="13" name="Picture 12">
            <a:extLst>
              <a:ext uri="{FF2B5EF4-FFF2-40B4-BE49-F238E27FC236}">
                <a16:creationId xmlns:a16="http://schemas.microsoft.com/office/drawing/2014/main" id="{74AFEA47-00BB-48FE-8D9C-FBFEE21E65B0}"/>
              </a:ext>
            </a:extLst>
          </p:cNvPr>
          <p:cNvPicPr>
            <a:picLocks noChangeAspect="1"/>
          </p:cNvPicPr>
          <p:nvPr/>
        </p:nvPicPr>
        <p:blipFill>
          <a:blip r:embed="rId4"/>
          <a:stretch>
            <a:fillRect/>
          </a:stretch>
        </p:blipFill>
        <p:spPr>
          <a:xfrm>
            <a:off x="5622463" y="3429000"/>
            <a:ext cx="1839578" cy="2851345"/>
          </a:xfrm>
          <a:prstGeom prst="rect">
            <a:avLst/>
          </a:prstGeom>
        </p:spPr>
      </p:pic>
      <p:pic>
        <p:nvPicPr>
          <p:cNvPr id="15" name="Picture 14">
            <a:extLst>
              <a:ext uri="{FF2B5EF4-FFF2-40B4-BE49-F238E27FC236}">
                <a16:creationId xmlns:a16="http://schemas.microsoft.com/office/drawing/2014/main" id="{67991D75-8B86-43A4-B0B8-8AD5B97ED45B}"/>
              </a:ext>
            </a:extLst>
          </p:cNvPr>
          <p:cNvPicPr>
            <a:picLocks noChangeAspect="1"/>
          </p:cNvPicPr>
          <p:nvPr/>
        </p:nvPicPr>
        <p:blipFill>
          <a:blip r:embed="rId5"/>
          <a:stretch>
            <a:fillRect/>
          </a:stretch>
        </p:blipFill>
        <p:spPr>
          <a:xfrm>
            <a:off x="7674304" y="3437625"/>
            <a:ext cx="2352810" cy="905775"/>
          </a:xfrm>
          <a:prstGeom prst="rect">
            <a:avLst/>
          </a:prstGeom>
        </p:spPr>
      </p:pic>
    </p:spTree>
    <p:extLst>
      <p:ext uri="{BB962C8B-B14F-4D97-AF65-F5344CB8AC3E}">
        <p14:creationId xmlns:p14="http://schemas.microsoft.com/office/powerpoint/2010/main" val="354641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A587-4DD9-4741-91C7-0C1F1CB105E0}"/>
              </a:ext>
            </a:extLst>
          </p:cNvPr>
          <p:cNvSpPr>
            <a:spLocks noGrp="1"/>
          </p:cNvSpPr>
          <p:nvPr>
            <p:ph type="title"/>
          </p:nvPr>
        </p:nvSpPr>
        <p:spPr/>
        <p:txBody>
          <a:bodyPr/>
          <a:lstStyle/>
          <a:p>
            <a:pPr algn="ctr"/>
            <a:r>
              <a:rPr lang="en-US" dirty="0"/>
              <a:t>Linear Regression Modeling</a:t>
            </a:r>
          </a:p>
        </p:txBody>
      </p:sp>
      <p:sp>
        <p:nvSpPr>
          <p:cNvPr id="3" name="Content Placeholder 2">
            <a:extLst>
              <a:ext uri="{FF2B5EF4-FFF2-40B4-BE49-F238E27FC236}">
                <a16:creationId xmlns:a16="http://schemas.microsoft.com/office/drawing/2014/main" id="{FA5836B0-AF0B-4603-AB74-650E70170239}"/>
              </a:ext>
            </a:extLst>
          </p:cNvPr>
          <p:cNvSpPr>
            <a:spLocks noGrp="1"/>
          </p:cNvSpPr>
          <p:nvPr>
            <p:ph idx="1"/>
          </p:nvPr>
        </p:nvSpPr>
        <p:spPr/>
        <p:txBody>
          <a:bodyPr/>
          <a:lstStyle/>
          <a:p>
            <a:r>
              <a:rPr lang="en-US" dirty="0"/>
              <a:t>Created 4 models using linear regression</a:t>
            </a:r>
          </a:p>
          <a:p>
            <a:pPr lvl="1"/>
            <a:r>
              <a:rPr lang="en-US" dirty="0"/>
              <a:t>Model 1 – I used all the columns that had greater than a .50 correlation to the target.</a:t>
            </a:r>
          </a:p>
          <a:p>
            <a:pPr lvl="2"/>
            <a:r>
              <a:rPr lang="en-US" dirty="0"/>
              <a:t>R-Squared .628</a:t>
            </a:r>
          </a:p>
          <a:p>
            <a:pPr lvl="2"/>
            <a:r>
              <a:rPr lang="en-US" dirty="0"/>
              <a:t>The most significant variable was a players average dkpts .6975</a:t>
            </a:r>
          </a:p>
          <a:p>
            <a:pPr lvl="2"/>
            <a:r>
              <a:rPr lang="en-US" dirty="0"/>
              <a:t>There were some interesting relationships that will need further exploration (all of the actual scoring averages had a negative relationship to the score (Avg FG, Avg FGA, Avg FT, Avg Pts)</a:t>
            </a:r>
          </a:p>
          <a:p>
            <a:pPr lvl="1"/>
            <a:r>
              <a:rPr lang="en-US" dirty="0"/>
              <a:t>Model 2 – I used all of the columns that had a greater than a .50 correlation to the target and the variables from model 1 that had a p score of 0</a:t>
            </a:r>
          </a:p>
          <a:p>
            <a:pPr lvl="2"/>
            <a:r>
              <a:rPr lang="en-US" dirty="0"/>
              <a:t>R-Squared .627</a:t>
            </a:r>
          </a:p>
          <a:p>
            <a:pPr lvl="2"/>
            <a:r>
              <a:rPr lang="en-US" dirty="0"/>
              <a:t>The most significant variable was average dkpts .7763</a:t>
            </a:r>
          </a:p>
          <a:p>
            <a:pPr lvl="2"/>
            <a:r>
              <a:rPr lang="en-US" dirty="0"/>
              <a:t>Scoring averages continue to have a negative relationship to score</a:t>
            </a:r>
          </a:p>
        </p:txBody>
      </p:sp>
    </p:spTree>
    <p:extLst>
      <p:ext uri="{BB962C8B-B14F-4D97-AF65-F5344CB8AC3E}">
        <p14:creationId xmlns:p14="http://schemas.microsoft.com/office/powerpoint/2010/main" val="284930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E069-30FD-4D9A-A5CD-931D679BAF4E}"/>
              </a:ext>
            </a:extLst>
          </p:cNvPr>
          <p:cNvSpPr>
            <a:spLocks noGrp="1"/>
          </p:cNvSpPr>
          <p:nvPr>
            <p:ph type="title"/>
          </p:nvPr>
        </p:nvSpPr>
        <p:spPr/>
        <p:txBody>
          <a:bodyPr/>
          <a:lstStyle/>
          <a:p>
            <a:pPr algn="ctr"/>
            <a:r>
              <a:rPr lang="en-US" dirty="0"/>
              <a:t>Linear Regression Modeling Cont.</a:t>
            </a:r>
          </a:p>
        </p:txBody>
      </p:sp>
      <p:sp>
        <p:nvSpPr>
          <p:cNvPr id="3" name="Content Placeholder 2">
            <a:extLst>
              <a:ext uri="{FF2B5EF4-FFF2-40B4-BE49-F238E27FC236}">
                <a16:creationId xmlns:a16="http://schemas.microsoft.com/office/drawing/2014/main" id="{E7727382-24FA-4A39-964D-9EFE1B4B6F28}"/>
              </a:ext>
            </a:extLst>
          </p:cNvPr>
          <p:cNvSpPr>
            <a:spLocks noGrp="1"/>
          </p:cNvSpPr>
          <p:nvPr>
            <p:ph idx="1"/>
          </p:nvPr>
        </p:nvSpPr>
        <p:spPr/>
        <p:txBody>
          <a:bodyPr>
            <a:normAutofit lnSpcReduction="10000"/>
          </a:bodyPr>
          <a:lstStyle/>
          <a:p>
            <a:r>
              <a:rPr lang="en-US" dirty="0"/>
              <a:t>Model 3 – Used the same variables from model 2 but included the categorical variable for a player's position</a:t>
            </a:r>
          </a:p>
          <a:p>
            <a:pPr lvl="1"/>
            <a:r>
              <a:rPr lang="en-US" dirty="0"/>
              <a:t>R-squared .628</a:t>
            </a:r>
          </a:p>
          <a:p>
            <a:pPr lvl="1"/>
            <a:r>
              <a:rPr lang="en-US" dirty="0"/>
              <a:t>The position variables had some of the largest coefficients of the model</a:t>
            </a:r>
          </a:p>
          <a:p>
            <a:pPr lvl="1"/>
            <a:r>
              <a:rPr lang="en-US" dirty="0"/>
              <a:t>All the coefficients from model 2 stayed relatively flat</a:t>
            </a:r>
          </a:p>
          <a:p>
            <a:r>
              <a:rPr lang="en-US" dirty="0"/>
              <a:t>Model 4 – Used all the variables from model 3 but also included a player's own team, the opponent team, the venue and a players starting status (all categorical values) </a:t>
            </a:r>
          </a:p>
          <a:p>
            <a:pPr lvl="1"/>
            <a:r>
              <a:rPr lang="en-US" dirty="0"/>
              <a:t>R-squared .631</a:t>
            </a:r>
          </a:p>
          <a:p>
            <a:pPr lvl="1"/>
            <a:r>
              <a:rPr lang="en-US" dirty="0"/>
              <a:t>While the coefficients of a player's team and opponent had some impact, the largest impact was a player's starting status.</a:t>
            </a:r>
          </a:p>
          <a:p>
            <a:pPr lvl="1"/>
            <a:endParaRPr lang="en-US" dirty="0"/>
          </a:p>
        </p:txBody>
      </p:sp>
    </p:spTree>
    <p:extLst>
      <p:ext uri="{BB962C8B-B14F-4D97-AF65-F5344CB8AC3E}">
        <p14:creationId xmlns:p14="http://schemas.microsoft.com/office/powerpoint/2010/main" val="225328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D919-3F3B-48DE-B48B-850E1E194F27}"/>
              </a:ext>
            </a:extLst>
          </p:cNvPr>
          <p:cNvSpPr>
            <a:spLocks noGrp="1"/>
          </p:cNvSpPr>
          <p:nvPr>
            <p:ph type="title"/>
          </p:nvPr>
        </p:nvSpPr>
        <p:spPr/>
        <p:txBody>
          <a:bodyPr/>
          <a:lstStyle/>
          <a:p>
            <a:pPr algn="ctr"/>
            <a:r>
              <a:rPr lang="en-US" dirty="0"/>
              <a:t>Random Forest Regressor</a:t>
            </a:r>
          </a:p>
        </p:txBody>
      </p:sp>
      <p:sp>
        <p:nvSpPr>
          <p:cNvPr id="3" name="Content Placeholder 2">
            <a:extLst>
              <a:ext uri="{FF2B5EF4-FFF2-40B4-BE49-F238E27FC236}">
                <a16:creationId xmlns:a16="http://schemas.microsoft.com/office/drawing/2014/main" id="{674A328D-0242-42E2-95D8-B9E3EC0FE7B1}"/>
              </a:ext>
            </a:extLst>
          </p:cNvPr>
          <p:cNvSpPr>
            <a:spLocks noGrp="1"/>
          </p:cNvSpPr>
          <p:nvPr>
            <p:ph idx="1"/>
          </p:nvPr>
        </p:nvSpPr>
        <p:spPr/>
        <p:txBody>
          <a:bodyPr/>
          <a:lstStyle/>
          <a:p>
            <a:r>
              <a:rPr lang="en-US" dirty="0"/>
              <a:t>Created a Random Forest Regressor model using the same data cleaning from the regression models. </a:t>
            </a:r>
          </a:p>
          <a:p>
            <a:r>
              <a:rPr lang="en-US" dirty="0"/>
              <a:t>Used all available columns as features for this model</a:t>
            </a:r>
          </a:p>
          <a:p>
            <a:r>
              <a:rPr lang="en-US" dirty="0"/>
              <a:t>Created a test set of data (25% of all the data) and used a </a:t>
            </a:r>
            <a:r>
              <a:rPr lang="en-US" dirty="0" err="1"/>
              <a:t>random_state</a:t>
            </a:r>
            <a:r>
              <a:rPr lang="en-US" dirty="0"/>
              <a:t> of 42 so that the tests could be accurately repeated</a:t>
            </a:r>
          </a:p>
          <a:p>
            <a:r>
              <a:rPr lang="en-US" dirty="0"/>
              <a:t>1000 decision tree model</a:t>
            </a:r>
          </a:p>
          <a:p>
            <a:r>
              <a:rPr lang="en-US" dirty="0"/>
              <a:t>Mean Absolute Error: 7.38</a:t>
            </a:r>
          </a:p>
          <a:p>
            <a:r>
              <a:rPr lang="en-US" dirty="0"/>
              <a:t>The players average </a:t>
            </a:r>
            <a:r>
              <a:rPr lang="en-US" dirty="0" err="1"/>
              <a:t>DKPts</a:t>
            </a:r>
            <a:r>
              <a:rPr lang="en-US" dirty="0"/>
              <a:t> was by far the most important feature .62 no other feature was larger that .02</a:t>
            </a:r>
          </a:p>
        </p:txBody>
      </p:sp>
    </p:spTree>
    <p:extLst>
      <p:ext uri="{BB962C8B-B14F-4D97-AF65-F5344CB8AC3E}">
        <p14:creationId xmlns:p14="http://schemas.microsoft.com/office/powerpoint/2010/main" val="212700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495</TotalTime>
  <Words>1238</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Medium</vt:lpstr>
      <vt:lpstr>Impact</vt:lpstr>
      <vt:lpstr>Basketball 16x9</vt:lpstr>
      <vt:lpstr>NBA Data Analysis</vt:lpstr>
      <vt:lpstr>Purpose</vt:lpstr>
      <vt:lpstr>Data</vt:lpstr>
      <vt:lpstr>Combined Data</vt:lpstr>
      <vt:lpstr>Jupyter Notebook</vt:lpstr>
      <vt:lpstr>Correlation</vt:lpstr>
      <vt:lpstr>Linear Regression Modeling</vt:lpstr>
      <vt:lpstr>Linear Regression Modeling Cont.</vt:lpstr>
      <vt:lpstr>Random Forest Regressor</vt:lpstr>
      <vt:lpstr>Random Forest Regressor cont.</vt:lpstr>
      <vt:lpstr>Alteryx Assisted Modeling Random Forest</vt:lpstr>
      <vt:lpstr>Alteryx Assisted Modeling Random Forest cont.</vt:lpstr>
      <vt:lpstr>Alteryx Assisted Modeling Random Forest cont.</vt:lpstr>
      <vt:lpstr>Conclusions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Data Analyis</dc:title>
  <dc:creator>John Roberts</dc:creator>
  <cp:lastModifiedBy>John Roberts</cp:lastModifiedBy>
  <cp:revision>4</cp:revision>
  <dcterms:created xsi:type="dcterms:W3CDTF">2021-11-14T20:59:21Z</dcterms:created>
  <dcterms:modified xsi:type="dcterms:W3CDTF">2021-12-12T19:00:50Z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