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68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5765800" cy="3244850"/>
  <p:notesSz cx="5765800" cy="3244850"/>
  <p:custDataLst>
    <p:tags r:id="rId1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745819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78330" y="143934"/>
            <a:ext cx="690883" cy="38862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84754" y="554145"/>
            <a:ext cx="3878034" cy="45339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745819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330"/>
            <a:ext cx="5760085" cy="0"/>
          </a:xfrm>
          <a:custGeom>
            <a:avLst/>
            <a:gdLst/>
            <a:ahLst/>
            <a:cxnLst/>
            <a:rect l="l" t="t" r="r" b="b"/>
            <a:pathLst>
              <a:path w="5760085">
                <a:moveTo>
                  <a:pt x="0" y="0"/>
                </a:moveTo>
                <a:lnTo>
                  <a:pt x="5760073" y="0"/>
                </a:lnTo>
              </a:path>
            </a:pathLst>
          </a:custGeom>
          <a:ln w="506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309193" y="587361"/>
            <a:ext cx="5142230" cy="82550"/>
          </a:xfrm>
          <a:custGeom>
            <a:avLst/>
            <a:gdLst/>
            <a:ahLst/>
            <a:cxnLst/>
            <a:rect l="l" t="t" r="r" b="b"/>
            <a:pathLst>
              <a:path w="5142230" h="82550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141666" y="82384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359994" y="650613"/>
            <a:ext cx="5142230" cy="748665"/>
          </a:xfrm>
          <a:custGeom>
            <a:avLst/>
            <a:gdLst/>
            <a:ahLst/>
            <a:cxnLst/>
            <a:rect l="l" t="t" r="r" b="b"/>
            <a:pathLst>
              <a:path w="5142230" h="748665">
                <a:moveTo>
                  <a:pt x="0" y="748610"/>
                </a:moveTo>
                <a:lnTo>
                  <a:pt x="5141666" y="748610"/>
                </a:lnTo>
                <a:lnTo>
                  <a:pt x="5141666" y="0"/>
                </a:lnTo>
                <a:lnTo>
                  <a:pt x="0" y="0"/>
                </a:lnTo>
                <a:lnTo>
                  <a:pt x="0" y="74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309193" y="631776"/>
            <a:ext cx="5142230" cy="716915"/>
          </a:xfrm>
          <a:custGeom>
            <a:avLst/>
            <a:gdLst/>
            <a:ahLst/>
            <a:cxnLst/>
            <a:rect l="l" t="t" r="r" b="b"/>
            <a:pathLst>
              <a:path w="5142230" h="716915">
                <a:moveTo>
                  <a:pt x="5141666" y="0"/>
                </a:moveTo>
                <a:lnTo>
                  <a:pt x="0" y="0"/>
                </a:lnTo>
                <a:lnTo>
                  <a:pt x="0" y="665846"/>
                </a:lnTo>
                <a:lnTo>
                  <a:pt x="4008" y="685570"/>
                </a:lnTo>
                <a:lnTo>
                  <a:pt x="14922" y="701723"/>
                </a:lnTo>
                <a:lnTo>
                  <a:pt x="31075" y="712637"/>
                </a:lnTo>
                <a:lnTo>
                  <a:pt x="50800" y="716646"/>
                </a:lnTo>
                <a:lnTo>
                  <a:pt x="5090865" y="716646"/>
                </a:lnTo>
                <a:lnTo>
                  <a:pt x="5110590" y="712637"/>
                </a:lnTo>
                <a:lnTo>
                  <a:pt x="5126743" y="701723"/>
                </a:lnTo>
                <a:lnTo>
                  <a:pt x="5137657" y="685570"/>
                </a:lnTo>
                <a:lnTo>
                  <a:pt x="5141666" y="665846"/>
                </a:lnTo>
                <a:lnTo>
                  <a:pt x="51416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575" y="678662"/>
            <a:ext cx="5238648" cy="582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-2628"/>
            <a:ext cx="5765800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974007"/>
            <a:ext cx="5193030" cy="140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93556" y="3102094"/>
            <a:ext cx="691514" cy="135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3575" y="678662"/>
            <a:ext cx="5238648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3935" marR="481965" indent="-1791970" algn="ctr">
              <a:lnSpc>
                <a:spcPts val="2240"/>
              </a:lnSpc>
              <a:spcBef>
                <a:spcPts val="90"/>
              </a:spcBef>
            </a:pPr>
            <a:r>
              <a:rPr lang="en-US" spc="-50" dirty="0"/>
              <a:t>2024 ZJNU ACM</a:t>
            </a:r>
            <a:r>
              <a:rPr lang="zh-CN" altLang="en-US" spc="-50" dirty="0"/>
              <a:t>集训队</a:t>
            </a:r>
            <a:r>
              <a:rPr lang="en-US" altLang="zh-CN" spc="-50" dirty="0"/>
              <a:t> DP</a:t>
            </a:r>
            <a:r>
              <a:rPr lang="zh-CN" altLang="en-US" spc="-50" dirty="0"/>
              <a:t>（</a:t>
            </a:r>
            <a:r>
              <a:rPr lang="zh-CN" altLang="en-US" spc="-50" dirty="0"/>
              <a:t>二）</a:t>
            </a:r>
            <a:endParaRPr lang="zh-CN" altLang="en-US"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824990" y="1577975"/>
            <a:ext cx="2563495" cy="201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lang="en-US" sz="1200" spc="45" dirty="0">
                <a:latin typeface="Tahoma" panose="020B0604030504040204"/>
                <a:cs typeface="Tahoma" panose="020B0604030504040204"/>
              </a:rPr>
              <a:t>ZJNU ACM</a:t>
            </a:r>
            <a:r>
              <a:rPr sz="1200" spc="35" dirty="0">
                <a:latin typeface="宋体" panose="02010600030101010101" pitchFamily="2" charset="-122"/>
                <a:cs typeface="宋体" panose="02010600030101010101" pitchFamily="2" charset="-122"/>
              </a:rPr>
              <a:t>集训队</a:t>
            </a:r>
            <a:endParaRPr lang="en-US" sz="1200" spc="-5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75305" y="2819117"/>
            <a:ext cx="2785745" cy="4883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4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DP(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zh-CN" altLang="en-US" sz="600" spc="-50" dirty="0"/>
          </a:p>
          <a:p>
            <a:pPr marL="12700">
              <a:lnSpc>
                <a:spcPts val="700"/>
              </a:lnSpc>
            </a:pP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979295" y="3114040"/>
            <a:ext cx="79184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（二）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2700" y="784225"/>
            <a:ext cx="24542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·</a:t>
            </a:r>
            <a:r>
              <a:rPr lang="zh-CN" altLang="en-US" sz="2000"/>
              <a:t>概率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 sz="2000"/>
              <a:t>期望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 sz="2000"/>
              <a:t>子集</a:t>
            </a:r>
            <a:r>
              <a:rPr lang="en-US" altLang="zh-CN"/>
              <a:t>DP</a:t>
            </a:r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（二）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·</a:t>
            </a:r>
            <a:r>
              <a:rPr lang="zh-CN" altLang="en-US"/>
              <a:t>一般来说，概率是正推，期望是倒推</a:t>
            </a:r>
            <a:endParaRPr lang="zh-CN" altLang="en-US"/>
          </a:p>
          <a:p>
            <a:r>
              <a:rPr lang="en-US" altLang="zh-CN"/>
              <a:t>·</a:t>
            </a:r>
            <a:r>
              <a:rPr lang="zh-CN" altLang="en-US"/>
              <a:t>有后效性的问题，可以考虑高斯消元的做法来优化</a:t>
            </a:r>
            <a:endParaRPr lang="zh-CN" altLang="en-US"/>
          </a:p>
          <a:p>
            <a:r>
              <a:rPr lang="en-US" altLang="zh-CN"/>
              <a:t>·</a:t>
            </a:r>
            <a:r>
              <a:rPr lang="zh-CN" altLang="en-US"/>
              <a:t>需要一些高中概率论的知识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（二）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72390" y="403225"/>
            <a:ext cx="5911215" cy="261175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概率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8935" y="614680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/>
              <a:t>Bag of mice</a:t>
            </a:r>
            <a:r>
              <a:rPr lang="zh-CN" altLang="en-US" sz="1600"/>
              <a:t>（</a:t>
            </a:r>
            <a:r>
              <a:rPr lang="en-US" altLang="zh-CN" sz="1600"/>
              <a:t>cf148D</a:t>
            </a:r>
            <a:r>
              <a:rPr lang="zh-CN" altLang="en-US" sz="1600"/>
              <a:t>）</a:t>
            </a:r>
            <a:endParaRPr lang="en-US" altLang="zh-CN" sz="1600"/>
          </a:p>
          <a:p>
            <a:r>
              <a:rPr lang="zh-CN" altLang="en-US" sz="1000"/>
              <a:t>题意：袋子里有 w 只白鼠和 b 只黑鼠，公主和龙轮流从袋子里抓老鼠。谁先抓到白色老鼠谁就赢，如果袋子里没有老鼠了并且没有谁抓到白色老鼠，那么算龙赢。公主每次抓一只老鼠，龙每次抓完一只老鼠之后会有一只老鼠跑出来。每次抓的老鼠和跑出来的老鼠都是随机的。公主先抓。问公主赢的概率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概率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8935" y="614680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/>
              <a:t>Jon and Orbs</a:t>
            </a:r>
            <a:r>
              <a:rPr lang="zh-CN" altLang="en-US" sz="1600"/>
              <a:t>（</a:t>
            </a:r>
            <a:r>
              <a:rPr lang="en-US" altLang="zh-CN" sz="1600"/>
              <a:t>cf148D</a:t>
            </a:r>
            <a:r>
              <a:rPr lang="zh-CN" altLang="en-US" sz="1600"/>
              <a:t>）</a:t>
            </a:r>
            <a:endParaRPr lang="en-US" altLang="zh-CN" sz="1600"/>
          </a:p>
          <a:p>
            <a:r>
              <a:rPr lang="zh-CN" altLang="en-US" sz="1000"/>
              <a:t>题意：</a:t>
            </a: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给定k种龙晶，q个询问，每天产生一种龙晶，产生每种龙晶概率相等，每个询问给定p，求产生k种龙晶的概率≥</a:t>
            </a:r>
            <a:r>
              <a:rPr 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的最小天数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(k,q&lt;=1000)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ym typeface="+mn-ea"/>
              </a:rPr>
              <a:t>期望的线性性质: E(ax+by) = aE(x)+bE(y)</a:t>
            </a:r>
            <a:endParaRPr lang="en-US" altLang="zh-CN" sz="1000">
              <a:sym typeface="+mn-ea"/>
            </a:endParaRPr>
          </a:p>
          <a:p>
            <a:r>
              <a:rPr lang="zh-CN" altLang="en-US" sz="1000">
                <a:sym typeface="+mn-ea"/>
              </a:rPr>
              <a:t>如果</a:t>
            </a:r>
            <a:r>
              <a:rPr lang="en-US" altLang="zh-CN" sz="1000">
                <a:sym typeface="+mn-ea"/>
              </a:rPr>
              <a:t>x</a:t>
            </a:r>
            <a:r>
              <a:rPr lang="zh-CN" altLang="en-US" sz="1000">
                <a:sym typeface="+mn-ea"/>
              </a:rPr>
              <a:t>，</a:t>
            </a:r>
            <a:r>
              <a:rPr lang="en-US" altLang="zh-CN" sz="1000">
                <a:sym typeface="+mn-ea"/>
              </a:rPr>
              <a:t>y</a:t>
            </a:r>
            <a:r>
              <a:rPr lang="zh-CN" altLang="en-US" sz="1000">
                <a:sym typeface="+mn-ea"/>
              </a:rPr>
              <a:t>无关，那么</a:t>
            </a:r>
            <a:r>
              <a:rPr lang="en-US" altLang="zh-CN" sz="1000">
                <a:sym typeface="+mn-ea"/>
              </a:rPr>
              <a:t>E(xy)=E(x)E(y)</a:t>
            </a:r>
            <a:endParaRPr lang="en-US" altLang="zh-CN" sz="1000">
              <a:sym typeface="+mn-ea"/>
            </a:endParaRPr>
          </a:p>
          <a:p>
            <a:r>
              <a:rPr lang="zh-CN" altLang="en-US" sz="1000">
                <a:sym typeface="+mn-ea"/>
              </a:rPr>
              <a:t>类似于条件概率，我们也有条件期望</a:t>
            </a:r>
            <a:r>
              <a:rPr lang="en-US" altLang="zh-CN" sz="1000">
                <a:sym typeface="+mn-ea"/>
              </a:rPr>
              <a:t> E(Y|X=x_i)</a:t>
            </a:r>
            <a:r>
              <a:rPr lang="zh-CN" altLang="en-US" sz="1000">
                <a:sym typeface="+mn-ea"/>
              </a:rPr>
              <a:t>表示</a:t>
            </a:r>
            <a:r>
              <a:rPr lang="en-US" altLang="zh-CN" sz="1000">
                <a:sym typeface="+mn-ea"/>
              </a:rPr>
              <a:t>X</a:t>
            </a:r>
            <a:r>
              <a:rPr lang="zh-CN" altLang="en-US" sz="1000">
                <a:sym typeface="+mn-ea"/>
              </a:rPr>
              <a:t>为</a:t>
            </a:r>
            <a:r>
              <a:rPr lang="en-US" altLang="zh-CN" sz="1000">
                <a:sym typeface="+mn-ea"/>
              </a:rPr>
              <a:t>x_i</a:t>
            </a:r>
            <a:r>
              <a:rPr lang="zh-CN" altLang="en-US" sz="1000">
                <a:sym typeface="+mn-ea"/>
              </a:rPr>
              <a:t>时，</a:t>
            </a:r>
            <a:r>
              <a:rPr lang="en-US" altLang="zh-CN" sz="1000">
                <a:sym typeface="+mn-ea"/>
              </a:rPr>
              <a:t>Y</a:t>
            </a:r>
            <a:r>
              <a:rPr lang="zh-CN" altLang="en-US" sz="1000">
                <a:sym typeface="+mn-ea"/>
              </a:rPr>
              <a:t>的</a:t>
            </a:r>
            <a:r>
              <a:rPr lang="zh-CN" altLang="en-US" sz="1000">
                <a:sym typeface="+mn-ea"/>
              </a:rPr>
              <a:t>期望。</a:t>
            </a:r>
            <a:endParaRPr lang="zh-CN" altLang="en-US" sz="1000">
              <a:sym typeface="+mn-ea"/>
            </a:endParaRPr>
          </a:p>
          <a:p>
            <a:endParaRPr lang="zh-CN" altLang="en-US" sz="10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317625"/>
            <a:ext cx="2631440" cy="149796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Collecting Bugs（</a:t>
            </a:r>
            <a:r>
              <a:rPr lang="en-US" altLang="zh-CN" sz="1600">
                <a:sym typeface="+mn-ea"/>
              </a:rPr>
              <a:t>poj2096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  <a:p>
            <a:r>
              <a:rPr lang="en-US" altLang="zh-CN" sz="1000">
                <a:sym typeface="+mn-ea"/>
              </a:rPr>
              <a:t>一个软件有 s 个子系统，会产生 n 种 bug。某人一天发现一个 bug，这个 bug 属于某种 bug 分类，也属于某个子系统。每个 bug 属于某个子系统的概率是 1 / s，属于某种 bug 分类的概率是 1 / n。求发现 n 种 bug，且 s 个子系统都找到 bug 的期望天数。</a:t>
            </a:r>
            <a:endParaRPr lang="en-US" altLang="zh-CN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Chiitoitsu（牛客多</a:t>
            </a:r>
            <a:r>
              <a:rPr lang="zh-CN" altLang="en-US" sz="1600">
                <a:sym typeface="+mn-ea"/>
              </a:rPr>
              <a:t>校）</a:t>
            </a:r>
            <a:endParaRPr lang="zh-CN" altLang="en-US" sz="1600">
              <a:sym typeface="+mn-ea"/>
            </a:endParaRPr>
          </a:p>
          <a:p>
            <a:r>
              <a:rPr lang="en-US" altLang="zh-CN" sz="1000">
                <a:sym typeface="+mn-ea"/>
              </a:rPr>
              <a:t>给定 136 张麻将，开局给定一个长度为 26的字符串描述初始的 13 张手牌（保证初始手牌相同花色的麻将不会超过两张），每一轮可以从牌库中抽取一张麻将，并选择一张麻将打出（打出的麻将不会回到牌库）当摸到一张麻将加上手中的 13 张麻将构成 7个对子的时候胜利 求最优策略下胜利的期望轮数对1</a:t>
            </a:r>
            <a:r>
              <a:rPr lang="en-US" altLang="zh-CN" sz="1000">
                <a:sym typeface="+mn-ea"/>
              </a:rPr>
              <a:t>e9+7取模</a:t>
            </a:r>
            <a:endParaRPr lang="en-US" altLang="zh-CN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853,&quot;width&quot;:15511}"/>
</p:tagLst>
</file>

<file path=ppt/tags/tag2.xml><?xml version="1.0" encoding="utf-8"?>
<p:tagLst xmlns:p="http://schemas.openxmlformats.org/presentationml/2006/main">
  <p:tag name="KSO_WPP_MARK_KEY" val="10fdc12b-29fa-462f-a8fa-ca14dcdab7bd"/>
  <p:tag name="COMMONDATA" val="eyJoZGlkIjoiYjk2ZWY3ZjQ3YjVmYmEyNzViNTNlYmE4MDdjZWExNmIifQ=="/>
  <p:tag name="commondata" val="eyJoZGlkIjoiMTZmMjc0MmYzMDk2YzM0ZjFkZTY4Nzc0MzQyYmMwYT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1396</Words>
  <Application>WPS 演示</Application>
  <PresentationFormat>On-screen Show (4:3)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Microsoft JhengHei UI</vt:lpstr>
      <vt:lpstr>Gill Sans MT</vt:lpstr>
      <vt:lpstr>Calibri</vt:lpstr>
      <vt:lpstr>Tahoma</vt:lpstr>
      <vt:lpstr>微软雅黑</vt:lpstr>
      <vt:lpstr>Arial Unicode MS</vt:lpstr>
      <vt:lpstr>Calibri</vt:lpstr>
      <vt:lpstr>Office Theme</vt:lpstr>
      <vt:lpstr>2024 ZJNU ACM集训队 DP（二）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Wuhan University Freshman Programming  Contest</dc:title>
  <dc:creator/>
  <cp:lastModifiedBy>acm-29</cp:lastModifiedBy>
  <cp:revision>112</cp:revision>
  <dcterms:created xsi:type="dcterms:W3CDTF">2022-12-18T03:21:00Z</dcterms:created>
  <dcterms:modified xsi:type="dcterms:W3CDTF">2024-07-31T13:04:00Z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2022-04-10T08:00:00Z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2022-04-10T08:00:00Z</vt:filetime>
  </property>
  <property fmtid="{D5CDD505-2E9C-101B-9397-08002B2CF9AE}" pid="5" name="ICV">
    <vt:lpwstr>AC89A11B36DC44A89B0314F1F5C7033A_13</vt:lpwstr>
  </property>
  <property fmtid="{D5CDD505-2E9C-101B-9397-08002B2CF9AE}" pid="6" name="KSOProductBuildVer">
    <vt:lpwstr>2052-12.1.0.16417</vt:lpwstr>
  </property>
</Properties>
</file>