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368" r:id="rId4"/>
    <p:sldId id="376" r:id="rId5"/>
    <p:sldId id="369" r:id="rId6"/>
    <p:sldId id="370" r:id="rId7"/>
    <p:sldId id="371" r:id="rId8"/>
    <p:sldId id="372" r:id="rId9"/>
    <p:sldId id="374" r:id="rId10"/>
    <p:sldId id="375" r:id="rId11"/>
    <p:sldId id="378" r:id="rId12"/>
    <p:sldId id="377" r:id="rId13"/>
    <p:sldId id="386" r:id="rId14"/>
    <p:sldId id="385" r:id="rId15"/>
    <p:sldId id="388" r:id="rId16"/>
    <p:sldId id="387" r:id="rId17"/>
    <p:sldId id="390" r:id="rId18"/>
    <p:sldId id="391" r:id="rId19"/>
  </p:sldIdLst>
  <p:sldSz cx="5765800" cy="3244850"/>
  <p:notesSz cx="5765800" cy="3244850"/>
  <p:custDataLst>
    <p:tags r:id="rId24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00602" cy="577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745819" y="0"/>
            <a:ext cx="2100602" cy="577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078330" y="143934"/>
            <a:ext cx="690883" cy="38862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84754" y="554145"/>
            <a:ext cx="3878034" cy="45339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93698"/>
            <a:ext cx="2100602" cy="577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745819" y="1093698"/>
            <a:ext cx="2100602" cy="577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22142" y="30291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42524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20327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316462" y="303924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326954" y="30289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337114" y="30188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253293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652963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4564062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640263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652963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640263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652963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951019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963719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963719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874819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4951019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4963719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5261788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5274488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5274488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5603025" y="30492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5575961" y="30228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5496344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5481104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5648746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5684306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0" y="25330"/>
            <a:ext cx="5760085" cy="0"/>
          </a:xfrm>
          <a:custGeom>
            <a:avLst/>
            <a:gdLst/>
            <a:ahLst/>
            <a:cxnLst/>
            <a:rect l="l" t="t" r="r" b="b"/>
            <a:pathLst>
              <a:path w="5760085">
                <a:moveTo>
                  <a:pt x="0" y="0"/>
                </a:moveTo>
                <a:lnTo>
                  <a:pt x="5760073" y="0"/>
                </a:lnTo>
              </a:path>
            </a:pathLst>
          </a:custGeom>
          <a:ln w="506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309193" y="587361"/>
            <a:ext cx="5142230" cy="82550"/>
          </a:xfrm>
          <a:custGeom>
            <a:avLst/>
            <a:gdLst/>
            <a:ahLst/>
            <a:cxnLst/>
            <a:rect l="l" t="t" r="r" b="b"/>
            <a:pathLst>
              <a:path w="5142230" h="82550">
                <a:moveTo>
                  <a:pt x="50908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5141666" y="82384"/>
                </a:lnTo>
                <a:lnTo>
                  <a:pt x="5141666" y="50800"/>
                </a:lnTo>
                <a:lnTo>
                  <a:pt x="5137657" y="31075"/>
                </a:lnTo>
                <a:lnTo>
                  <a:pt x="5126743" y="14922"/>
                </a:lnTo>
                <a:lnTo>
                  <a:pt x="5110590" y="4008"/>
                </a:lnTo>
                <a:lnTo>
                  <a:pt x="509086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359994" y="650613"/>
            <a:ext cx="5142230" cy="748665"/>
          </a:xfrm>
          <a:custGeom>
            <a:avLst/>
            <a:gdLst/>
            <a:ahLst/>
            <a:cxnLst/>
            <a:rect l="l" t="t" r="r" b="b"/>
            <a:pathLst>
              <a:path w="5142230" h="748665">
                <a:moveTo>
                  <a:pt x="0" y="748610"/>
                </a:moveTo>
                <a:lnTo>
                  <a:pt x="5141666" y="748610"/>
                </a:lnTo>
                <a:lnTo>
                  <a:pt x="5141666" y="0"/>
                </a:lnTo>
                <a:lnTo>
                  <a:pt x="0" y="0"/>
                </a:lnTo>
                <a:lnTo>
                  <a:pt x="0" y="748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309193" y="631776"/>
            <a:ext cx="5142230" cy="716915"/>
          </a:xfrm>
          <a:custGeom>
            <a:avLst/>
            <a:gdLst/>
            <a:ahLst/>
            <a:cxnLst/>
            <a:rect l="l" t="t" r="r" b="b"/>
            <a:pathLst>
              <a:path w="5142230" h="716915">
                <a:moveTo>
                  <a:pt x="5141666" y="0"/>
                </a:moveTo>
                <a:lnTo>
                  <a:pt x="0" y="0"/>
                </a:lnTo>
                <a:lnTo>
                  <a:pt x="0" y="665846"/>
                </a:lnTo>
                <a:lnTo>
                  <a:pt x="4008" y="685570"/>
                </a:lnTo>
                <a:lnTo>
                  <a:pt x="14922" y="701723"/>
                </a:lnTo>
                <a:lnTo>
                  <a:pt x="31075" y="712637"/>
                </a:lnTo>
                <a:lnTo>
                  <a:pt x="50800" y="716646"/>
                </a:lnTo>
                <a:lnTo>
                  <a:pt x="5090865" y="716646"/>
                </a:lnTo>
                <a:lnTo>
                  <a:pt x="5110590" y="712637"/>
                </a:lnTo>
                <a:lnTo>
                  <a:pt x="5126743" y="701723"/>
                </a:lnTo>
                <a:lnTo>
                  <a:pt x="5137657" y="685570"/>
                </a:lnTo>
                <a:lnTo>
                  <a:pt x="5141666" y="665846"/>
                </a:lnTo>
                <a:lnTo>
                  <a:pt x="51416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3575" y="678662"/>
            <a:ext cx="5238648" cy="5822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22142" y="30291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42524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20327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316462" y="303924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326954" y="30289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337114" y="30188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253293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652963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4564062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640263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652963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640263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652963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951019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963719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963719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874819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4951019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4963719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5261788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5274488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5274488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5603025" y="30492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5575961" y="30228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5496344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5481104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5648746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5684306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0" y="25"/>
            <a:ext cx="5760085" cy="50800"/>
          </a:xfrm>
          <a:custGeom>
            <a:avLst/>
            <a:gdLst/>
            <a:ahLst/>
            <a:cxnLst/>
            <a:rect l="l" t="t" r="r" b="b"/>
            <a:pathLst>
              <a:path w="5760085" h="50800">
                <a:moveTo>
                  <a:pt x="0" y="50610"/>
                </a:moveTo>
                <a:lnTo>
                  <a:pt x="5760073" y="50610"/>
                </a:lnTo>
                <a:lnTo>
                  <a:pt x="5760073" y="0"/>
                </a:lnTo>
                <a:lnTo>
                  <a:pt x="0" y="0"/>
                </a:lnTo>
                <a:lnTo>
                  <a:pt x="0" y="50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0" y="271600"/>
            <a:ext cx="5760085" cy="101600"/>
          </a:xfrm>
          <a:custGeom>
            <a:avLst/>
            <a:gdLst/>
            <a:ahLst/>
            <a:cxnLst/>
            <a:rect l="l" t="t" r="r" b="b"/>
            <a:pathLst>
              <a:path w="5760085" h="101600">
                <a:moveTo>
                  <a:pt x="0" y="101221"/>
                </a:moveTo>
                <a:lnTo>
                  <a:pt x="5760073" y="101221"/>
                </a:lnTo>
                <a:lnTo>
                  <a:pt x="5760073" y="0"/>
                </a:lnTo>
                <a:lnTo>
                  <a:pt x="0" y="0"/>
                </a:lnTo>
                <a:lnTo>
                  <a:pt x="0" y="1012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Microsoft JhengHei UI" panose="020B0604030504040204" charset="-120"/>
                <a:cs typeface="Microsoft JhengHei UI" panose="020B0604030504040204" charset="-120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22142" y="30291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42524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20327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316462" y="303924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326954" y="30289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337114" y="30188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253293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652963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4564062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640263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652963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640263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652963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951019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963719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963719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874819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4951019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4963719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5261788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5274488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5274488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5603025" y="30492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5575961" y="30228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5496344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5481104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5648746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5684306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0" y="25"/>
            <a:ext cx="5760085" cy="50800"/>
          </a:xfrm>
          <a:custGeom>
            <a:avLst/>
            <a:gdLst/>
            <a:ahLst/>
            <a:cxnLst/>
            <a:rect l="l" t="t" r="r" b="b"/>
            <a:pathLst>
              <a:path w="5760085" h="50800">
                <a:moveTo>
                  <a:pt x="0" y="50610"/>
                </a:moveTo>
                <a:lnTo>
                  <a:pt x="5760073" y="50610"/>
                </a:lnTo>
                <a:lnTo>
                  <a:pt x="5760073" y="0"/>
                </a:lnTo>
                <a:lnTo>
                  <a:pt x="0" y="0"/>
                </a:lnTo>
                <a:lnTo>
                  <a:pt x="0" y="50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0" y="271600"/>
            <a:ext cx="5760085" cy="101600"/>
          </a:xfrm>
          <a:custGeom>
            <a:avLst/>
            <a:gdLst/>
            <a:ahLst/>
            <a:cxnLst/>
            <a:rect l="l" t="t" r="r" b="b"/>
            <a:pathLst>
              <a:path w="5760085" h="101600">
                <a:moveTo>
                  <a:pt x="0" y="101221"/>
                </a:moveTo>
                <a:lnTo>
                  <a:pt x="5760073" y="101221"/>
                </a:lnTo>
                <a:lnTo>
                  <a:pt x="5760073" y="0"/>
                </a:lnTo>
                <a:lnTo>
                  <a:pt x="0" y="0"/>
                </a:lnTo>
                <a:lnTo>
                  <a:pt x="0" y="1012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22142" y="30291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42524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20327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316462" y="303924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326954" y="30289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337114" y="30188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253293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652963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4564062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640263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652963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640263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652963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951019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963719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963719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874819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4951019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4963719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5261788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5274488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5274488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5603025" y="30492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5575961" y="30228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5496344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5481104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5648746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5684306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-2628"/>
            <a:ext cx="5765800" cy="297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9194" y="974007"/>
            <a:ext cx="5193030" cy="1403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Microsoft JhengHei UI" panose="020B0604030504040204" charset="-120"/>
                <a:cs typeface="Microsoft JhengHei UI" panose="020B0604030504040204" charset="-120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93556" y="3102094"/>
            <a:ext cx="691514" cy="135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5.png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6.png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.png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63575" y="678662"/>
            <a:ext cx="5238648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73935" marR="481965" indent="-1791970" algn="ctr">
              <a:lnSpc>
                <a:spcPts val="2240"/>
              </a:lnSpc>
              <a:spcBef>
                <a:spcPts val="90"/>
              </a:spcBef>
            </a:pPr>
            <a:r>
              <a:rPr lang="en-US" spc="-50" dirty="0"/>
              <a:t>2024 ZJNU ACM</a:t>
            </a:r>
            <a:r>
              <a:rPr lang="zh-CN" altLang="en-US" spc="-50" dirty="0"/>
              <a:t>集训队</a:t>
            </a:r>
            <a:r>
              <a:rPr lang="en-US" altLang="zh-CN" spc="-50" dirty="0"/>
              <a:t> DP</a:t>
            </a:r>
            <a:r>
              <a:rPr lang="zh-CN" altLang="en-US" spc="-50" dirty="0"/>
              <a:t>（</a:t>
            </a:r>
            <a:r>
              <a:rPr lang="zh-CN" altLang="en-US" spc="-50" dirty="0"/>
              <a:t>二）</a:t>
            </a:r>
            <a:endParaRPr lang="zh-CN" altLang="en-US"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824990" y="1577975"/>
            <a:ext cx="2563495" cy="201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lang="en-US" sz="1200" spc="45" dirty="0">
                <a:latin typeface="Tahoma" panose="020B0604030504040204"/>
                <a:cs typeface="Tahoma" panose="020B0604030504040204"/>
              </a:rPr>
              <a:t>ZJNU ACM</a:t>
            </a:r>
            <a:r>
              <a:rPr sz="1200" spc="35" dirty="0">
                <a:latin typeface="宋体" panose="02010600030101010101" pitchFamily="2" charset="-122"/>
                <a:cs typeface="宋体" panose="02010600030101010101" pitchFamily="2" charset="-122"/>
              </a:rPr>
              <a:t>集训队</a:t>
            </a:r>
            <a:endParaRPr lang="en-US" sz="1200" spc="-55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975305" y="2819117"/>
            <a:ext cx="2785745" cy="48831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DP(一）</a:t>
            </a:r>
            <a:endParaRPr lang="zh-CN" altLang="en-US" sz="600" spc="-50" dirty="0"/>
          </a:p>
          <a:p>
            <a:pPr marL="12700">
              <a:lnSpc>
                <a:spcPts val="700"/>
              </a:lnSpc>
            </a:pP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979295" y="3114040"/>
            <a:ext cx="79184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状压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0700" y="936625"/>
            <a:ext cx="4437380" cy="1832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/>
              <a:t>例如，我们可以用二进制数</a:t>
            </a:r>
            <a:r>
              <a:rPr lang="en-US" altLang="zh-CN" sz="1000"/>
              <a:t> 1011</a:t>
            </a:r>
            <a:r>
              <a:rPr lang="zh-CN" altLang="en-US" sz="1000"/>
              <a:t>，来表示第一个第三个和第四个元素被选择的状态。</a:t>
            </a:r>
            <a:endParaRPr lang="zh-CN" altLang="en-US" sz="1000"/>
          </a:p>
          <a:p>
            <a:r>
              <a:rPr lang="zh-CN" altLang="en-US" sz="1000"/>
              <a:t>对于这些二进制数，我们可以用一些位运算来对其进行操作。</a:t>
            </a:r>
            <a:endParaRPr lang="zh-CN" altLang="en-US" sz="1000"/>
          </a:p>
          <a:p>
            <a:r>
              <a:rPr lang="zh-CN" altLang="en-US" sz="1000"/>
              <a:t>以下操作可以提供</a:t>
            </a:r>
            <a:r>
              <a:rPr lang="zh-CN" altLang="en-US" sz="1000"/>
              <a:t>参考</a:t>
            </a:r>
            <a:endParaRPr lang="zh-CN" altLang="en-US" sz="1000"/>
          </a:p>
          <a:p>
            <a:r>
              <a:rPr lang="zh-CN" altLang="en-US" sz="1000"/>
              <a:t>判断第</a:t>
            </a:r>
            <a:r>
              <a:rPr lang="en-US" altLang="zh-CN" sz="1000"/>
              <a:t>i</a:t>
            </a:r>
            <a:r>
              <a:rPr lang="zh-CN" altLang="en-US" sz="1000"/>
              <a:t>个元素是否为</a:t>
            </a:r>
            <a:r>
              <a:rPr lang="en-US" altLang="zh-CN" sz="1000"/>
              <a:t>1</a:t>
            </a:r>
            <a:r>
              <a:rPr lang="zh-CN" altLang="en-US" sz="1000"/>
              <a:t>，</a:t>
            </a:r>
            <a:r>
              <a:rPr lang="en-US" altLang="zh-CN" sz="1000"/>
              <a:t> (sta&gt;&gt;i)&amp;1</a:t>
            </a:r>
            <a:endParaRPr lang="en-US" altLang="zh-CN" sz="1000"/>
          </a:p>
          <a:p>
            <a:r>
              <a:rPr lang="zh-CN" altLang="en-US" sz="1000"/>
              <a:t>交集，</a:t>
            </a:r>
            <a:r>
              <a:rPr lang="en-US" altLang="zh-CN" sz="1000"/>
              <a:t> A &amp; B</a:t>
            </a:r>
            <a:endParaRPr lang="en-US" altLang="zh-CN" sz="1000"/>
          </a:p>
          <a:p>
            <a:r>
              <a:rPr lang="zh-CN" altLang="en-US" sz="1000"/>
              <a:t>并集，</a:t>
            </a:r>
            <a:r>
              <a:rPr lang="en-US" altLang="zh-CN" sz="1000"/>
              <a:t> </a:t>
            </a:r>
            <a:r>
              <a:rPr lang="en-US" altLang="zh-CN" sz="1000"/>
              <a:t>A | B</a:t>
            </a:r>
            <a:endParaRPr lang="en-US" altLang="zh-CN" sz="1000"/>
          </a:p>
          <a:p>
            <a:r>
              <a:rPr lang="zh-CN" altLang="en-US" sz="1000"/>
              <a:t>枚举子集，</a:t>
            </a:r>
            <a:r>
              <a:rPr lang="en-US" altLang="zh-CN" sz="1000"/>
              <a:t> for(int i = s; i; i = (i - 1) &amp; s)</a:t>
            </a:r>
            <a:endParaRPr lang="en-US" altLang="zh-CN" sz="1000"/>
          </a:p>
          <a:p>
            <a:r>
              <a:rPr lang="zh-CN" altLang="en-US" sz="1000"/>
              <a:t>枚举超集，</a:t>
            </a:r>
            <a:r>
              <a:rPr lang="en-US" altLang="zh-CN" sz="1000"/>
              <a:t> for(int i = x; i &lt; (1 &lt;&lt; n); i = (i + 1) | x)</a:t>
            </a:r>
            <a:endParaRPr lang="en-US" altLang="zh-CN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状压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6900" y="631825"/>
            <a:ext cx="4437380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TSP</a:t>
            </a:r>
            <a:r>
              <a:rPr lang="zh-CN" altLang="en-US"/>
              <a:t>问题：</a:t>
            </a:r>
            <a:br>
              <a:rPr lang="zh-CN" altLang="en-US"/>
            </a:br>
            <a:r>
              <a:rPr lang="zh-CN" altLang="en-US" sz="1000"/>
              <a:t>找到最短的能够走完所有节点的路，并且输出这条路的长度。</a:t>
            </a:r>
            <a:endParaRPr lang="zh-CN" altLang="en-US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状压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6900" y="631825"/>
            <a:ext cx="443738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数组的最大与和：</a:t>
            </a:r>
            <a:br>
              <a:rPr lang="zh-CN" altLang="en-US"/>
            </a:br>
            <a:r>
              <a:rPr lang="zh-CN" altLang="en-US" sz="1000"/>
              <a:t>给定两个数组，求两个数组对应元素与和的</a:t>
            </a:r>
            <a:r>
              <a:rPr lang="zh-CN" altLang="en-US" sz="1000"/>
              <a:t>最大值。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比如给定</a:t>
            </a:r>
            <a:r>
              <a:rPr lang="en-US" altLang="zh-CN" sz="1000"/>
              <a:t> [1,2,3,4] </a:t>
            </a:r>
            <a:r>
              <a:rPr lang="zh-CN" altLang="en-US" sz="1000"/>
              <a:t>和</a:t>
            </a:r>
            <a:r>
              <a:rPr lang="en-US" altLang="zh-CN" sz="1000"/>
              <a:t> [5, 6, 7, 8] </a:t>
            </a:r>
            <a:r>
              <a:rPr lang="zh-CN" altLang="en-US" sz="1000"/>
              <a:t>你可以选择</a:t>
            </a:r>
            <a:r>
              <a:rPr lang="en-US" altLang="zh-CN" sz="1000"/>
              <a:t> (1 &amp; 5) + (2 &amp; 6) + (3 &amp; 7) + (4 &amp; 8)</a:t>
            </a:r>
            <a:endParaRPr lang="en-US" altLang="zh-CN" sz="1000"/>
          </a:p>
          <a:p>
            <a:r>
              <a:rPr lang="zh-CN" altLang="en-US" sz="1000"/>
              <a:t>作为一个可行解，也</a:t>
            </a:r>
            <a:r>
              <a:rPr lang="zh-CN" altLang="en-US" sz="1000">
                <a:sym typeface="+mn-ea"/>
              </a:rPr>
              <a:t>选择</a:t>
            </a:r>
            <a:r>
              <a:rPr lang="en-US" altLang="zh-CN" sz="1000">
                <a:sym typeface="+mn-ea"/>
              </a:rPr>
              <a:t> (4 &amp; 5) + (3 &amp; 6) + (2 &amp; 7) + (1 &amp; 8) </a:t>
            </a:r>
            <a:r>
              <a:rPr lang="zh-CN" altLang="en-US" sz="1000">
                <a:sym typeface="+mn-ea"/>
              </a:rPr>
              <a:t>作为一个解，然后需要找到这样最大的一个</a:t>
            </a:r>
            <a:r>
              <a:rPr lang="zh-CN" altLang="en-US" sz="1000">
                <a:sym typeface="+mn-ea"/>
              </a:rPr>
              <a:t>解。</a:t>
            </a:r>
            <a:endParaRPr lang="zh-CN" altLang="en-US" sz="1000">
              <a:sym typeface="+mn-e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状压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6900" y="631825"/>
            <a:ext cx="4437380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看守</a:t>
            </a:r>
            <a:br>
              <a:rPr lang="zh-CN" altLang="en-US"/>
            </a:br>
            <a:r>
              <a:rPr lang="zh-CN" altLang="en-US" sz="1000"/>
              <a:t>给出</a:t>
            </a:r>
            <a:r>
              <a:rPr lang="en-US" altLang="zh-CN" sz="1000"/>
              <a:t>d</a:t>
            </a:r>
            <a:r>
              <a:rPr lang="zh-CN" altLang="en-US" sz="1000"/>
              <a:t>维空间的</a:t>
            </a:r>
            <a:r>
              <a:rPr lang="en-US" altLang="zh-CN" sz="1000"/>
              <a:t>n</a:t>
            </a:r>
            <a:r>
              <a:rPr lang="zh-CN" altLang="en-US" sz="1000"/>
              <a:t>个点，求曼哈顿距离最大的两个点的曼哈顿距离。</a:t>
            </a:r>
            <a:endParaRPr lang="zh-CN" altLang="en-US" sz="1000"/>
          </a:p>
          <a:p>
            <a:endParaRPr lang="en-US" altLang="zh-CN" sz="1000"/>
          </a:p>
          <a:p>
            <a:r>
              <a:rPr lang="en-US" altLang="zh-CN" sz="1000"/>
              <a:t>d&lt;=4, n&lt;=100000</a:t>
            </a:r>
            <a:endParaRPr lang="en-US" altLang="zh-CN" sz="1000"/>
          </a:p>
        </p:txBody>
      </p:sp>
      <p:sp>
        <p:nvSpPr>
          <p:cNvPr id="4" name="文本框 3"/>
          <p:cNvSpPr txBox="1"/>
          <p:nvPr/>
        </p:nvSpPr>
        <p:spPr>
          <a:xfrm>
            <a:off x="596900" y="1698625"/>
            <a:ext cx="383921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以二维为例，两个点的曼哈顿距离为</a:t>
            </a:r>
            <a:r>
              <a:rPr lang="en-US" altLang="zh-CN" sz="1000"/>
              <a:t>|x1-x2|+|y1-y2|</a:t>
            </a:r>
            <a:endParaRPr lang="en-US" altLang="zh-CN" sz="1000"/>
          </a:p>
          <a:p>
            <a:r>
              <a:rPr lang="zh-CN" altLang="en-US" sz="1000"/>
              <a:t>拆掉绝对之后，我们就得到了四</a:t>
            </a:r>
            <a:r>
              <a:rPr lang="zh-CN" altLang="en-US" sz="1000"/>
              <a:t>个式子：</a:t>
            </a:r>
            <a:endParaRPr lang="zh-CN" altLang="en-US" sz="1000"/>
          </a:p>
          <a:p>
            <a:r>
              <a:rPr lang="en-US" altLang="zh-CN" sz="1000"/>
              <a:t>x1-x2+y1-y2 =&gt; (x1+y1) - (x2+y2)</a:t>
            </a:r>
            <a:endParaRPr lang="en-US" altLang="zh-CN" sz="1000"/>
          </a:p>
          <a:p>
            <a:r>
              <a:rPr lang="en-US" altLang="zh-CN" sz="1000"/>
              <a:t>-x1+x2+y1-y2 =&gt; (-x1+y1)-(-x2+y2)</a:t>
            </a:r>
            <a:endParaRPr lang="en-US" altLang="zh-CN" sz="1000"/>
          </a:p>
          <a:p>
            <a:r>
              <a:rPr lang="en-US" altLang="zh-CN" sz="1000">
                <a:sym typeface="+mn-ea"/>
              </a:rPr>
              <a:t>x1-x2-y1+y2 =&gt; (x1-y1)-(x2-y2)</a:t>
            </a:r>
            <a:endParaRPr lang="en-US" altLang="zh-CN" sz="1000"/>
          </a:p>
          <a:p>
            <a:r>
              <a:rPr lang="en-US" altLang="zh-CN" sz="1000">
                <a:sym typeface="+mn-ea"/>
              </a:rPr>
              <a:t>-x1+x2-y1+y2 =&gt; (-x1-y1)-(-x2-y2)</a:t>
            </a:r>
            <a:endParaRPr lang="en-US" altLang="zh-CN" sz="1000"/>
          </a:p>
          <a:p>
            <a:endParaRPr lang="en-US" altLang="zh-CN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数位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6900" y="631825"/>
            <a:ext cx="4437380" cy="12934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t>数字计数</a:t>
            </a:r>
            <a:r>
              <a:rPr lang="zh-CN" altLang="en-US"/>
              <a:t>：</a:t>
            </a:r>
            <a:br>
              <a:rPr lang="zh-CN" altLang="en-US"/>
            </a:br>
            <a:endParaRPr lang="zh-CN" altLang="en-US" sz="1000"/>
          </a:p>
          <a:p>
            <a:r>
              <a:rPr lang="zh-CN" altLang="en-US" sz="1000">
                <a:sym typeface="+mn-lt"/>
              </a:rPr>
              <a:t>给定两个正整数 a,b，求在 [a,b] 中的所有整数中，每个数码（digit）各出现了多少次。</a:t>
            </a:r>
            <a:endParaRPr lang="zh-CN" altLang="en-US" sz="1000"/>
          </a:p>
          <a:p>
            <a:endParaRPr lang="zh-CN" altLang="en-US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数位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6900" y="631825"/>
            <a:ext cx="4437380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不要</a:t>
            </a:r>
            <a:r>
              <a:rPr lang="en-US" altLang="zh-CN"/>
              <a:t>62</a:t>
            </a:r>
            <a:r>
              <a:rPr lang="zh-CN" altLang="en-US"/>
              <a:t>：</a:t>
            </a:r>
            <a:br>
              <a:rPr lang="zh-CN" altLang="en-US"/>
            </a:br>
            <a:r>
              <a:rPr lang="en-US" altLang="zh-CN" sz="1000"/>
              <a:t>oj</a:t>
            </a:r>
            <a:r>
              <a:rPr lang="zh-CN" altLang="en-US" sz="1000"/>
              <a:t>经典</a:t>
            </a:r>
            <a:r>
              <a:rPr lang="zh-CN" altLang="en-US" sz="1000"/>
              <a:t>题目</a:t>
            </a:r>
            <a:endParaRPr lang="zh-CN" altLang="en-US" sz="1000"/>
          </a:p>
          <a:p>
            <a:r>
              <a:rPr lang="zh-CN" altLang="en-US" sz="1000">
                <a:sym typeface="+mn-lt"/>
              </a:rPr>
              <a:t>统计一个区间内数位上不能有 4 也不能有连续的 62 的数有多少。</a:t>
            </a:r>
            <a:endParaRPr lang="zh-CN" altLang="en-US" sz="1000"/>
          </a:p>
          <a:p>
            <a:endParaRPr lang="zh-CN" altLang="en-US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数位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0700" y="631825"/>
            <a:ext cx="4437380" cy="1379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数位的关系（</a:t>
            </a:r>
            <a:r>
              <a:rPr lang="en-US" altLang="zh-CN"/>
              <a:t>hdu7441</a:t>
            </a:r>
            <a:r>
              <a:rPr lang="en-US" altLang="zh-CN" sz="1800"/>
              <a:t>）</a:t>
            </a:r>
            <a:endParaRPr lang="zh-CN" altLang="en-US" sz="1000"/>
          </a:p>
          <a:p>
            <a:endParaRPr lang="zh-CN" altLang="en-US" sz="1000"/>
          </a:p>
          <a:p>
            <a:endParaRPr lang="zh-CN" altLang="en-US" sz="1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00" y="1012825"/>
            <a:ext cx="5106035" cy="156718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数位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00" y="479425"/>
            <a:ext cx="2694305" cy="262255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bg1"/>
                </a:solidFill>
              </a:rPr>
              <a:t>DP</a:t>
            </a:r>
            <a:r>
              <a:rPr lang="zh-CN" altLang="en-US">
                <a:solidFill>
                  <a:schemeClr val="bg1"/>
                </a:solidFill>
              </a:rPr>
              <a:t>（一）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2700" y="784225"/>
            <a:ext cx="2454275" cy="1353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·</a:t>
            </a:r>
            <a:r>
              <a:rPr lang="zh-CN" altLang="en-US"/>
              <a:t>区间</a:t>
            </a:r>
            <a:r>
              <a:rPr lang="en-US" altLang="zh-CN"/>
              <a:t>DP</a:t>
            </a:r>
            <a:endParaRPr lang="en-US" altLang="zh-CN"/>
          </a:p>
          <a:p>
            <a:r>
              <a:rPr lang="en-US" altLang="zh-CN" sz="2000"/>
              <a:t>·</a:t>
            </a:r>
            <a:r>
              <a:rPr lang="zh-CN" altLang="en-US"/>
              <a:t>状压</a:t>
            </a:r>
            <a:r>
              <a:rPr lang="en-US" altLang="zh-CN"/>
              <a:t>DP</a:t>
            </a:r>
            <a:endParaRPr lang="en-US" altLang="zh-CN"/>
          </a:p>
          <a:p>
            <a:r>
              <a:rPr lang="en-US" altLang="zh-CN" sz="2000"/>
              <a:t>·</a:t>
            </a:r>
            <a:r>
              <a:rPr lang="zh-CN" altLang="en-US"/>
              <a:t>数位</a:t>
            </a:r>
            <a:r>
              <a:rPr lang="en-US" altLang="zh-CN"/>
              <a:t>DP</a:t>
            </a:r>
            <a:endParaRPr lang="en-US" altLang="zh-CN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区间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631825"/>
            <a:ext cx="5309870" cy="11144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5900" y="1851025"/>
            <a:ext cx="4705985" cy="722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/>
              <a:t>一般来说，上面这个状态就是通常设区间</a:t>
            </a:r>
            <a:r>
              <a:rPr lang="en-US" altLang="zh-CN" sz="1000"/>
              <a:t>dp</a:t>
            </a:r>
            <a:r>
              <a:rPr lang="zh-CN" altLang="en-US" sz="1000"/>
              <a:t>的状态。</a:t>
            </a:r>
            <a:endParaRPr lang="zh-CN" altLang="en-US" sz="1000"/>
          </a:p>
          <a:p>
            <a:r>
              <a:rPr lang="zh-CN" altLang="en-US" sz="1000"/>
              <a:t>在我们发现原问题可以分解为两两合并的形式，而且两个部分的最优解可以像这个转移一样转移过去，那么就有可能是区间</a:t>
            </a:r>
            <a:r>
              <a:rPr lang="en-US" altLang="zh-CN" sz="1000"/>
              <a:t>dp</a:t>
            </a:r>
            <a:endParaRPr lang="en-US" altLang="zh-CN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区间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8300" y="569595"/>
            <a:ext cx="5174615" cy="2125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石子合并</a:t>
            </a:r>
            <a:endParaRPr lang="zh-CN" altLang="en-US"/>
          </a:p>
          <a:p>
            <a:r>
              <a:rPr lang="zh-CN" altLang="en-US" sz="1000"/>
              <a:t>题目大意：</a:t>
            </a:r>
            <a:endParaRPr lang="zh-CN" altLang="en-US" sz="1000"/>
          </a:p>
          <a:p>
            <a:r>
              <a:rPr lang="zh-CN" altLang="en-US" sz="1000"/>
              <a:t>给定</a:t>
            </a:r>
            <a:r>
              <a:rPr lang="en-US" altLang="zh-CN" sz="1000"/>
              <a:t>n</a:t>
            </a:r>
            <a:r>
              <a:rPr lang="zh-CN" altLang="en-US" sz="1000"/>
              <a:t>堆石子，每次可以选择相邻的两堆石子进行合并，合并的代价为这两堆石子的总石子数，求合并</a:t>
            </a:r>
            <a:r>
              <a:rPr lang="en-US" altLang="zh-CN" sz="1000"/>
              <a:t>n</a:t>
            </a:r>
            <a:r>
              <a:rPr lang="zh-CN" altLang="en-US" sz="1000"/>
              <a:t>堆石子的最小代价。</a:t>
            </a:r>
            <a:endParaRPr lang="zh-CN" altLang="en-US" sz="1000"/>
          </a:p>
          <a:p>
            <a:endParaRPr lang="zh-CN" altLang="en-US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区间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8300" y="569595"/>
            <a:ext cx="5174615" cy="2125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石子合并（</a:t>
            </a:r>
            <a:r>
              <a:rPr lang="en-US" altLang="zh-CN"/>
              <a:t>oj1181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 sz="1000"/>
              <a:t>题目大意：</a:t>
            </a:r>
            <a:endParaRPr lang="zh-CN" altLang="en-US" sz="1000"/>
          </a:p>
          <a:p>
            <a:r>
              <a:rPr lang="zh-CN" altLang="en-US" sz="1000"/>
              <a:t>给定</a:t>
            </a:r>
            <a:r>
              <a:rPr lang="en-US" altLang="zh-CN" sz="1000"/>
              <a:t>n</a:t>
            </a:r>
            <a:r>
              <a:rPr lang="zh-CN" altLang="en-US" sz="1000"/>
              <a:t>堆石子，每次可以选择相邻的两堆石子进行合并，合并的代价为这两堆石子的总石子数，求合并</a:t>
            </a:r>
            <a:r>
              <a:rPr lang="en-US" altLang="zh-CN" sz="1000"/>
              <a:t>n</a:t>
            </a:r>
            <a:r>
              <a:rPr lang="zh-CN" altLang="en-US" sz="1000"/>
              <a:t>堆石子的最小代价。</a:t>
            </a:r>
            <a:endParaRPr lang="zh-CN" altLang="en-US" sz="1000"/>
          </a:p>
          <a:p>
            <a:endParaRPr lang="en-US" altLang="zh-CN" sz="1000"/>
          </a:p>
          <a:p>
            <a:endParaRPr lang="en-US" altLang="zh-CN" sz="1000"/>
          </a:p>
          <a:p>
            <a:r>
              <a:rPr lang="en-US" altLang="zh-CN" sz="1000"/>
              <a:t>dp</a:t>
            </a:r>
            <a:r>
              <a:rPr lang="zh-CN" altLang="en-US" sz="1000"/>
              <a:t>状态：</a:t>
            </a:r>
            <a:endParaRPr lang="zh-CN" altLang="en-US" sz="1000"/>
          </a:p>
          <a:p>
            <a:r>
              <a:rPr lang="zh-CN" altLang="en-US" sz="1000"/>
              <a:t>当我们合并两个石子堆的时候，我们只需要考虑这两个石子堆自己合并的时候的最小代价。</a:t>
            </a:r>
            <a:endParaRPr lang="zh-CN" altLang="en-US" sz="1000"/>
          </a:p>
          <a:p>
            <a:r>
              <a:rPr lang="zh-CN" altLang="en-US" sz="1000"/>
              <a:t>然后设</a:t>
            </a:r>
            <a:r>
              <a:rPr lang="en-US" altLang="zh-CN" sz="1000"/>
              <a:t>dp</a:t>
            </a:r>
            <a:r>
              <a:rPr lang="zh-CN" altLang="en-US" sz="1000"/>
              <a:t>状态为</a:t>
            </a:r>
            <a:r>
              <a:rPr lang="en-US" altLang="zh-CN" sz="1000"/>
              <a:t>dp[i][j]</a:t>
            </a:r>
            <a:r>
              <a:rPr lang="zh-CN" altLang="en-US" sz="1000"/>
              <a:t>表示</a:t>
            </a:r>
            <a:r>
              <a:rPr lang="en-US" altLang="zh-CN" sz="1000"/>
              <a:t>[i,j]</a:t>
            </a:r>
            <a:r>
              <a:rPr lang="zh-CN" altLang="en-US" sz="1000"/>
              <a:t>这段区间的最小代价。</a:t>
            </a:r>
            <a:endParaRPr lang="zh-CN" altLang="en-US" sz="1000"/>
          </a:p>
          <a:p>
            <a:r>
              <a:rPr lang="zh-CN" altLang="en-US" sz="1000"/>
              <a:t>于是有转移方程：</a:t>
            </a:r>
            <a:endParaRPr lang="zh-CN" altLang="en-US" sz="1000"/>
          </a:p>
          <a:p>
            <a:r>
              <a:rPr lang="en-US" altLang="zh-CN" sz="1000"/>
              <a:t>dp[i][j]=max(dp[i][k] + dp[k+1][j] + cost[i][j])</a:t>
            </a:r>
            <a:endParaRPr lang="en-US" altLang="zh-CN" sz="1000"/>
          </a:p>
          <a:p>
            <a:r>
              <a:rPr lang="zh-CN" altLang="en-US" sz="1000"/>
              <a:t>其中</a:t>
            </a:r>
            <a:r>
              <a:rPr lang="en-US" altLang="zh-CN" sz="1000"/>
              <a:t>cost</a:t>
            </a:r>
            <a:r>
              <a:rPr lang="zh-CN" altLang="en-US" sz="1000"/>
              <a:t>可以用前缀和优化掉。</a:t>
            </a:r>
            <a:endParaRPr lang="zh-CN" altLang="en-US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区间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8300" y="569595"/>
            <a:ext cx="5174615" cy="2125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环上石子合并</a:t>
            </a:r>
            <a:endParaRPr lang="zh-CN" altLang="en-US"/>
          </a:p>
          <a:p>
            <a:r>
              <a:rPr lang="zh-CN" altLang="en-US" sz="1000"/>
              <a:t>题目大意：</a:t>
            </a:r>
            <a:endParaRPr lang="zh-CN" altLang="en-US" sz="1000"/>
          </a:p>
          <a:p>
            <a:r>
              <a:rPr lang="zh-CN" sz="1000"/>
              <a:t>和上一题一样，不同在于这次石子围成一个环，也就是第一堆石子和最后一堆石子相邻。</a:t>
            </a:r>
            <a:endParaRPr lang="zh-CN" sz="1000"/>
          </a:p>
          <a:p>
            <a:endParaRPr lang="zh-CN" sz="1000"/>
          </a:p>
          <a:p>
            <a:endParaRPr lang="zh-CN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区间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8300" y="569595"/>
            <a:ext cx="5174615" cy="2125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环上石子合并</a:t>
            </a:r>
            <a:endParaRPr lang="zh-CN" altLang="en-US"/>
          </a:p>
          <a:p>
            <a:r>
              <a:rPr lang="zh-CN" altLang="en-US" sz="1000"/>
              <a:t>题目大意：</a:t>
            </a:r>
            <a:endParaRPr lang="zh-CN" altLang="en-US" sz="1000"/>
          </a:p>
          <a:p>
            <a:r>
              <a:rPr lang="zh-CN" sz="1000"/>
              <a:t>和上一题一样，不同在于这次石子围成一个环，也就是第一堆石子和最后一堆石子相邻。</a:t>
            </a:r>
            <a:endParaRPr lang="zh-CN" sz="1000"/>
          </a:p>
          <a:p>
            <a:endParaRPr lang="zh-CN" sz="1000"/>
          </a:p>
          <a:p>
            <a:r>
              <a:rPr lang="en-US" altLang="zh-CN" sz="1000"/>
              <a:t>tips:</a:t>
            </a:r>
            <a:br>
              <a:rPr lang="en-US" altLang="zh-CN" sz="1000"/>
            </a:br>
            <a:r>
              <a:rPr lang="zh-CN" altLang="en-US" sz="1000"/>
              <a:t>对于这一类环形问题，有一个比较好用的技巧，即破环成链。</a:t>
            </a:r>
            <a:endParaRPr lang="zh-CN" altLang="en-US" sz="1000"/>
          </a:p>
          <a:p>
            <a:r>
              <a:rPr lang="zh-CN" altLang="en-US" sz="1000"/>
              <a:t>我们可以考虑将数组倍长，其中第</a:t>
            </a:r>
            <a:r>
              <a:rPr lang="en-US" altLang="zh-CN" sz="1000"/>
              <a:t>i+n</a:t>
            </a:r>
            <a:r>
              <a:rPr lang="zh-CN" altLang="en-US" sz="1000"/>
              <a:t>堆和第</a:t>
            </a:r>
            <a:r>
              <a:rPr lang="en-US" altLang="zh-CN" sz="1000"/>
              <a:t>i</a:t>
            </a:r>
            <a:r>
              <a:rPr lang="zh-CN" altLang="en-US" sz="1000"/>
              <a:t>堆相同。取</a:t>
            </a:r>
            <a:r>
              <a:rPr lang="en-US" altLang="zh-CN" sz="1000"/>
              <a:t>f(1,n),f(2,n+1),……,f(n-1,2n-2)</a:t>
            </a:r>
            <a:r>
              <a:rPr lang="zh-CN" altLang="en-US" sz="1000"/>
              <a:t>中的最优解即可。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杭电多校的第一场</a:t>
            </a:r>
            <a:r>
              <a:rPr lang="en-US" altLang="zh-CN" sz="1000"/>
              <a:t>A</a:t>
            </a:r>
            <a:r>
              <a:rPr lang="zh-CN" altLang="en-US" sz="1000"/>
              <a:t>题（</a:t>
            </a:r>
            <a:r>
              <a:rPr lang="en-US" altLang="zh-CN" sz="1000"/>
              <a:t>hduoj7433</a:t>
            </a:r>
            <a:r>
              <a:rPr lang="zh-CN" altLang="en-US" sz="1000"/>
              <a:t>）循环位移，就是利用这个技巧加上</a:t>
            </a:r>
            <a:r>
              <a:rPr lang="en-US" altLang="zh-CN" sz="1000"/>
              <a:t>hash</a:t>
            </a:r>
            <a:r>
              <a:rPr lang="zh-CN" altLang="en-US" sz="1000"/>
              <a:t>去解决的。</a:t>
            </a:r>
            <a:endParaRPr lang="zh-CN" altLang="en-US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区间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8300" y="569595"/>
            <a:ext cx="5174615" cy="2125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HDU 7277</a:t>
            </a:r>
            <a:endParaRPr lang="zh-CN" altLang="en-US"/>
          </a:p>
          <a:p>
            <a:endParaRPr lang="zh-CN" altLang="en-US" sz="1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860425"/>
            <a:ext cx="5530850" cy="7143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4045" y="1767840"/>
            <a:ext cx="3477895" cy="641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n&lt;=100,m&lt;=20,</a:t>
            </a:r>
            <a:r>
              <a:rPr lang="zh-CN" altLang="en-US"/>
              <a:t>最高等级</a:t>
            </a:r>
            <a:r>
              <a:rPr lang="en-US" altLang="zh-CN"/>
              <a:t>x&lt;=R</a:t>
            </a:r>
            <a:endParaRPr lang="en-US" altLang="zh-CN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状压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9300" y="1012825"/>
            <a:ext cx="3866515" cy="1350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/>
              <a:t>状压</a:t>
            </a:r>
            <a:r>
              <a:rPr lang="en-US" altLang="zh-CN" sz="1000"/>
              <a:t>dp</a:t>
            </a:r>
            <a:r>
              <a:rPr lang="zh-CN" altLang="en-US" sz="1000"/>
              <a:t>通常用来解决一些</a:t>
            </a:r>
            <a:r>
              <a:rPr lang="en-US" altLang="zh-CN" sz="1000"/>
              <a:t>np</a:t>
            </a:r>
            <a:r>
              <a:rPr lang="zh-CN" altLang="en-US" sz="1000"/>
              <a:t>问题。</a:t>
            </a:r>
            <a:endParaRPr lang="zh-CN" altLang="en-US" sz="1000"/>
          </a:p>
          <a:p>
            <a:r>
              <a:rPr lang="zh-CN" altLang="en-US" sz="1000"/>
              <a:t>这些问题通常只能考虑每个元素取或不取的状态，将这个状态转换为二进制数。</a:t>
            </a:r>
            <a:endParaRPr lang="zh-CN" altLang="en-US" sz="1000"/>
          </a:p>
          <a:p>
            <a:r>
              <a:rPr lang="zh-CN" altLang="en-US" sz="1000"/>
              <a:t>通常能用状压</a:t>
            </a:r>
            <a:r>
              <a:rPr lang="en-US" altLang="zh-CN" sz="1000"/>
              <a:t>dp</a:t>
            </a:r>
            <a:r>
              <a:rPr lang="zh-CN" altLang="en-US" sz="1000"/>
              <a:t>来写的题，有一个特点是</a:t>
            </a:r>
            <a:r>
              <a:rPr lang="en-US" altLang="zh-CN" sz="1000"/>
              <a:t>n</a:t>
            </a:r>
            <a:r>
              <a:rPr lang="zh-CN" altLang="en-US" sz="1000"/>
              <a:t>比较小，通常是</a:t>
            </a:r>
            <a:r>
              <a:rPr lang="en-US" altLang="zh-CN" sz="1000"/>
              <a:t>20</a:t>
            </a:r>
            <a:r>
              <a:rPr lang="zh-CN" altLang="en-US" sz="1000"/>
              <a:t>。</a:t>
            </a:r>
            <a:r>
              <a:rPr lang="en-US" altLang="zh-CN" sz="1000"/>
              <a:t>  </a:t>
            </a:r>
            <a:endParaRPr lang="zh-CN" altLang="en-US" sz="1000"/>
          </a:p>
          <a:p>
            <a:r>
              <a:rPr lang="zh-CN" altLang="en-US" sz="1000"/>
              <a:t>不过目前的题目变化比较多，有一些状压题目可能会套个壳。</a:t>
            </a:r>
            <a:endParaRPr lang="zh-CN" altLang="en-US" sz="1000"/>
          </a:p>
          <a:p>
            <a:r>
              <a:rPr lang="zh-CN" altLang="en-US" sz="1000"/>
              <a:t>比如可能分若干组，然后每一组按照某些方案合并。</a:t>
            </a:r>
            <a:endParaRPr lang="zh-CN" altLang="en-US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10fdc12b-29fa-462f-a8fa-ca14dcdab7bd"/>
  <p:tag name="COMMONDATA" val="eyJoZGlkIjoiYjk2ZWY3ZjQ3YjVmYmEyNzViNTNlYmE4MDdjZWExNmIifQ=="/>
  <p:tag name="commondata" val="eyJoZGlkIjoiYjJjOTQxYzhjODMyMDAzZmE0MDJkMWFkNmJlNDkwYTU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2730</Words>
  <Application>WPS 演示</Application>
  <PresentationFormat>On-screen Show (4:3)</PresentationFormat>
  <Paragraphs>212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Microsoft JhengHei UI</vt:lpstr>
      <vt:lpstr>Gill Sans MT</vt:lpstr>
      <vt:lpstr>Calibri</vt:lpstr>
      <vt:lpstr>Tahoma</vt:lpstr>
      <vt:lpstr>微软雅黑</vt:lpstr>
      <vt:lpstr>Arial Unicode MS</vt:lpstr>
      <vt:lpstr>Office Theme</vt:lpstr>
      <vt:lpstr>2024 ZJNU ACM集训队 DP(一）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 Wuhan University Freshman Programming  Contest</dc:title>
  <dc:creator/>
  <cp:lastModifiedBy>ASUS</cp:lastModifiedBy>
  <cp:revision>106</cp:revision>
  <dcterms:created xsi:type="dcterms:W3CDTF">2022-12-18T03:21:00Z</dcterms:created>
  <dcterms:modified xsi:type="dcterms:W3CDTF">2024-07-28T13:49:23Z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2022-04-10T00:00:00Z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2022-04-10T00:00:00Z</vt:filetime>
  </property>
  <property fmtid="{D5CDD505-2E9C-101B-9397-08002B2CF9AE}" pid="5" name="ICV">
    <vt:lpwstr>AC89A11B36DC44A89B0314F1F5C7033A_13</vt:lpwstr>
  </property>
  <property fmtid="{D5CDD505-2E9C-101B-9397-08002B2CF9AE}" pid="6" name="KSOProductBuildVer">
    <vt:lpwstr>2052-12.1.0.17440</vt:lpwstr>
  </property>
</Properties>
</file>