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2" r:id="rId8"/>
    <p:sldId id="263" r:id="rId9"/>
    <p:sldId id="265" r:id="rId10"/>
    <p:sldId id="260" r:id="rId11"/>
    <p:sldId id="269" r:id="rId12"/>
    <p:sldId id="275" r:id="rId13"/>
    <p:sldId id="276" r:id="rId14"/>
    <p:sldId id="266" r:id="rId15"/>
    <p:sldId id="267" r:id="rId16"/>
    <p:sldId id="272" r:id="rId17"/>
    <p:sldId id="274" r:id="rId18"/>
    <p:sldId id="279" r:id="rId19"/>
    <p:sldId id="280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82E04-1300-B65D-6BDF-DDE7DB2B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1F044A-C948-F3ED-C926-3B267535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9B66C-47F5-49FA-11CA-A4618109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FB950-B39B-7FEF-8777-DE7560ED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CC7C3-37DB-A329-C70D-E89EDE2C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9ABD5-A20E-9984-BFDC-9B04FE60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372CE-E785-9EB2-EC25-3E277D6B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6F39A-5E42-1015-B7C6-FC4577DE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D6588-7E2C-EB27-9514-3293916A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A96A7-F034-DDDD-B892-2829F114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5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B38A14-3035-E41F-C725-16AB00675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A1D5B-672A-3672-4F07-F2408620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1A557-4855-9F3A-9681-1A5CDE15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747A1-BA19-8877-406B-40E8167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81A46-B356-B5B1-A94E-29B07194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3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B0F9B-F3D5-D110-1250-4F3A71E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BE048-8E0E-B71A-48AC-97796870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E9A0F-3135-8184-A0AC-A954F954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1976F-7015-ABC6-BEA5-85EBBEF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CCFD6-2902-0E42-1C44-72E7FA8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C4349-8856-9405-557F-FD967DD5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516E5-ADC1-B5FC-5F56-71225BF9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07B9B-DD72-A660-DEC7-65D4C9E0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C6A25-B633-4C6F-68FF-2B079F66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8581B-AF9D-F356-D6EA-CFD764A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EB815-7B21-A49F-C212-686E03E4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4FA9D-10FD-239F-5CA9-DAFD09818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FFCF-8A05-436F-261E-92D5D0B67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1D450-2BA0-CCCD-0C42-699DA045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AFDA9-8E6F-9B00-19F9-25998AA0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6C880-F735-0533-F57E-5F70AEE2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9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F93E-DC4F-DEB3-749F-6659110E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51DB2-D747-BB1A-A89E-43629605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8B81A-4144-88FE-B9F3-E5EFE59AD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BBB0-C5EA-96A0-ADAD-1F2BA4BAF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DFEE0-A402-31FB-A49C-B666D9685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6EB21-2634-2B6C-CEEA-AD3B2B63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CBECB7-7DB8-2363-B137-1DA8C966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CA2DC-15B3-958F-EC24-A5A6A2AF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C461E-2204-68DD-4F18-5E23A179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68CF13-663D-953A-6722-107C9DAA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0D776A-082F-6754-FB62-940B02B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3392A-CD85-3ACA-4490-A97536BF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713FD-CB96-20F2-CD77-650F7519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D3D94A-9257-D0AF-BA1F-BA80CF8C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08FA5-CD52-5E48-54A3-DA9507FC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4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A5FC0-23A3-D041-B556-007F372C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6D135-5B01-CEEB-9D7B-D38CE5D5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ECBF9-4B3C-CDD8-C3A8-7E7D86F1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EFC66-E79E-46C0-C49A-94A54C44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E937B-9974-F575-C77B-7BCBFAD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D5594-665D-CBDA-056B-5BCA1FBB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E5DA3-FE93-DE08-5D85-EE33E919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A63847-FA23-B3C8-4FA6-2C507E66B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AC24B9-65D4-C13A-D3B3-CBE5A1FE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0B71E-F69F-E496-8E91-597DEF52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0B47C-5229-B4DB-0B7C-6DB2365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490F3-CD9F-F8E8-C78D-63406455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C95DD-1301-9AEB-D311-809F97AC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D88D1-4EF1-C67F-FF31-946C1CD6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22F8F-79BB-5A14-AA27-487891A5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BD4-6016-40B9-825B-9C74911FE64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1D39-3301-5AE7-0AE6-CD2074DC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5A31C-86F9-4367-6B6A-F9B656A2F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7CED-7CE6-4265-81B1-A33E22DB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kma.go.kr/data/grnd/selectAsosRltmList.do?pgmNo=36&amp;tabNo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E52F5-637F-23AB-0583-DE9EDC558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 Data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124A21-3AC3-7212-8B00-2CB2108B1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F6F8-6033-4DD6-83A7-E88ECA0C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C83671-C228-F384-3B04-6BE6B410D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Cheonho </a:t>
                </a:r>
                <a:r>
                  <a:rPr lang="en-US" altLang="ko-KR" dirty="0" err="1"/>
                  <a:t>stn</a:t>
                </a:r>
                <a:r>
                  <a:rPr lang="en-US" altLang="ko-KR" dirty="0"/>
                  <a:t> ‘</a:t>
                </a:r>
                <a:r>
                  <a:rPr lang="ko-KR" altLang="en-US" dirty="0"/>
                  <a:t>천호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풍납토성</a:t>
                </a:r>
                <a:r>
                  <a:rPr lang="en-US" altLang="ko-KR" dirty="0"/>
                  <a:t>)’ with Temp &amp; </a:t>
                </a:r>
                <a:r>
                  <a:rPr lang="en-US" altLang="ko-KR" dirty="0" err="1"/>
                  <a:t>Percipitation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≈117.17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Hyperparameters: 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15,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2,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C83671-C228-F384-3B04-6BE6B410D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2574B53-6BA2-82D2-A70E-115C557E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7907"/>
            <a:ext cx="4379404" cy="31711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3AD590-9AF6-1203-AFF7-68FE0A2A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97907"/>
            <a:ext cx="4596385" cy="32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FB93-6A23-BE78-5210-BDE1C68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2DE7BF-ABB3-5083-1D40-89FC460F4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err="1"/>
                  <a:t>Cheonho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stn</a:t>
                </a:r>
                <a:r>
                  <a:rPr lang="en-US" altLang="ko-KR" dirty="0"/>
                  <a:t> ‘</a:t>
                </a:r>
                <a:r>
                  <a:rPr lang="ko-KR" altLang="en-US" dirty="0"/>
                  <a:t>천호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풍납토성</a:t>
                </a:r>
                <a:r>
                  <a:rPr lang="en-US" altLang="ko-KR" dirty="0"/>
                  <a:t>)’ without Temp &amp; </a:t>
                </a:r>
                <a:r>
                  <a:rPr lang="en-US" altLang="ko-KR" dirty="0" err="1"/>
                  <a:t>Percipitation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119.90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 : 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None,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4,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2DE7BF-ABB3-5083-1D40-89FC460F4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39844B3-135E-D3B2-BF19-A7886898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5" y="3674691"/>
            <a:ext cx="4235562" cy="3066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41F70-7F06-69DC-C0BE-2C0D3DF51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158" y="3561134"/>
            <a:ext cx="4349677" cy="30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3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A725-BE5E-BB72-4FD4-91C6F2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 err="1">
                    <a:solidFill>
                      <a:srgbClr val="212529"/>
                    </a:solidFill>
                    <a:effectLst/>
                    <a:latin typeface="Pretendard JP"/>
                  </a:rPr>
                  <a:t>Nowon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 ‘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노원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’ </a:t>
                </a:r>
                <a:r>
                  <a:rPr lang="en-US" altLang="ko-KR" dirty="0"/>
                  <a:t>with Temp &amp; </a:t>
                </a:r>
                <a:r>
                  <a:rPr lang="en-US" altLang="ko-KR" dirty="0" err="1"/>
                  <a:t>Percipitation</a:t>
                </a:r>
                <a:endParaRPr lang="en-US" altLang="ko-KR" b="0" i="0" dirty="0">
                  <a:solidFill>
                    <a:srgbClr val="212529"/>
                  </a:solidFill>
                  <a:effectLst/>
                  <a:latin typeface="Pretendard JP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226.40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Hyperparameters:{'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11,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2,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5,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CFA3185-548A-4630-9EE6-A8A03131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0" y="3853327"/>
            <a:ext cx="3729216" cy="2700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69F899-690E-6B75-750B-5FCC9AAC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78" y="3534741"/>
            <a:ext cx="3888916" cy="27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A725-BE5E-BB72-4FD4-91C6F2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Nowon ‘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노원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’ </a:t>
                </a:r>
                <a:r>
                  <a:rPr lang="en-US" altLang="ko-KR" dirty="0"/>
                  <a:t>without Temp &amp; </a:t>
                </a:r>
                <a:r>
                  <a:rPr lang="en-US" altLang="ko-KR" dirty="0" err="1"/>
                  <a:t>Percipitation</a:t>
                </a:r>
                <a:endParaRPr lang="en-US" altLang="ko-KR" b="0" i="0" dirty="0">
                  <a:solidFill>
                    <a:srgbClr val="212529"/>
                  </a:solidFill>
                  <a:effectLst/>
                  <a:latin typeface="Pretendard JP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228.15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Hyperparameters:{'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15,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4,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69ABA5E-93A5-88E4-AE15-BE73298BA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85" y="3717420"/>
            <a:ext cx="4129343" cy="2990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19681-7502-06F7-05BE-AD3A93709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203" y="3668254"/>
            <a:ext cx="4401575" cy="31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AA344-1740-61C8-AB3F-866CD17B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Results-Large commuters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E9C01-CA6B-5C0B-0D1C-D908590A9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Gangnam </a:t>
                </a:r>
                <a:r>
                  <a:rPr lang="en-US" altLang="ko-KR" dirty="0" err="1"/>
                  <a:t>stn</a:t>
                </a:r>
                <a:r>
                  <a:rPr lang="en-US" altLang="ko-KR" dirty="0"/>
                  <a:t> “</a:t>
                </a:r>
                <a:r>
                  <a:rPr lang="ko-KR" altLang="en-US" dirty="0"/>
                  <a:t>강남</a:t>
                </a:r>
                <a:r>
                  <a:rPr lang="en-US" altLang="ko-KR" dirty="0"/>
                  <a:t>” with Temp &amp; </a:t>
                </a:r>
                <a:r>
                  <a:rPr lang="en-US" altLang="ko-KR" dirty="0" err="1"/>
                  <a:t>Percipitation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643.66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11,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4,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E9C01-CA6B-5C0B-0D1C-D908590A9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6A3B952-A91F-869C-0506-CC6139D8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51" y="3645408"/>
            <a:ext cx="4236495" cy="29775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0D010-F5F7-D702-9CE0-5FD40A0BB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032" y="3645408"/>
            <a:ext cx="4169477" cy="29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AA344-1740-61C8-AB3F-866CD17B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Results-Large commuters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E9C01-CA6B-5C0B-0D1C-D908590A9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Gangnam </a:t>
                </a:r>
                <a:r>
                  <a:rPr lang="en-US" altLang="ko-KR" dirty="0" err="1"/>
                  <a:t>stn</a:t>
                </a:r>
                <a:r>
                  <a:rPr lang="en-US" altLang="ko-KR" dirty="0"/>
                  <a:t> “</a:t>
                </a:r>
                <a:r>
                  <a:rPr lang="ko-KR" altLang="en-US" dirty="0"/>
                  <a:t>강남</a:t>
                </a:r>
                <a:r>
                  <a:rPr lang="en-US" altLang="ko-KR" dirty="0"/>
                  <a:t>” without Temp &amp; </a:t>
                </a:r>
                <a:r>
                  <a:rPr lang="en-US" altLang="ko-KR" dirty="0" err="1"/>
                  <a:t>Percipitation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651.96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11,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4,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E9C01-CA6B-5C0B-0D1C-D908590A9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D3DDC94-B597-EE51-8E44-347078C9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80" y="3645408"/>
            <a:ext cx="4051461" cy="2847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0004E5-9B62-E7E8-7E5C-9DED5D30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14" y="3588003"/>
            <a:ext cx="4176713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A725-BE5E-BB72-4FD4-91C6F2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Results-Large commuters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Express Bus Terminal ‘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고속터미널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’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354.04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Hyperparameters: 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11,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4,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DCCE5AA-AD15-3137-A85F-D8F940E40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8" y="3641845"/>
            <a:ext cx="4015277" cy="28510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06724C-19B2-8CFC-65DA-37A2BDF8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280" y="3570247"/>
            <a:ext cx="4393118" cy="31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A725-BE5E-BB72-4FD4-91C6F2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Results-Large commuters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Express Bus Terminal ‘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고속터미널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’ </a:t>
                </a:r>
                <a:r>
                  <a:rPr lang="en-US" altLang="ko-KR" dirty="0"/>
                  <a:t>without Temp &amp; </a:t>
                </a:r>
                <a:r>
                  <a:rPr lang="en-US" altLang="ko-KR" dirty="0" err="1"/>
                  <a:t>Percipitation</a:t>
                </a:r>
                <a:endParaRPr lang="en-US" altLang="ko-KR" b="0" i="0" dirty="0">
                  <a:solidFill>
                    <a:srgbClr val="212529"/>
                  </a:solidFill>
                  <a:effectLst/>
                  <a:latin typeface="Pretendard JP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360.18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Hyperparameters:{'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11,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4,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330A39E-D81A-2508-6B89-93C78824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84" y="3620123"/>
            <a:ext cx="4560097" cy="3237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6BF6AC-E7A6-012F-4DE3-03AA2534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23740"/>
            <a:ext cx="4210228" cy="30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4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A725-BE5E-BB72-4FD4-91C6F2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Hongik Univ ‘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홍대입구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’ </a:t>
                </a:r>
                <a:r>
                  <a:rPr lang="en-US" altLang="ko-KR" dirty="0"/>
                  <a:t>with Temp &amp; </a:t>
                </a:r>
                <a:r>
                  <a:rPr lang="en-US" altLang="ko-KR" dirty="0" err="1"/>
                  <a:t>Percipitation</a:t>
                </a:r>
                <a:endParaRPr lang="en-US" altLang="ko-KR" b="0" i="0" dirty="0">
                  <a:solidFill>
                    <a:srgbClr val="212529"/>
                  </a:solidFill>
                  <a:effectLst/>
                  <a:latin typeface="Pretendard JP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703.42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Hyperparameters:{'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11,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2,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150}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2CB2CB2-44C2-76E3-12BE-0222CBE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15" y="3526048"/>
            <a:ext cx="4225005" cy="3027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7FF2DE-065F-A976-4E13-C76FE2D6A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122" y="3581085"/>
            <a:ext cx="4085469" cy="29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A725-BE5E-BB72-4FD4-91C6F2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Hongik Univ ‘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홍대입구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Pretendard JP"/>
                  </a:rPr>
                  <a:t>’ </a:t>
                </a:r>
                <a:r>
                  <a:rPr lang="en-US" altLang="ko-KR" dirty="0"/>
                  <a:t>without Temp &amp; </a:t>
                </a:r>
                <a:r>
                  <a:rPr lang="en-US" altLang="ko-KR" dirty="0" err="1"/>
                  <a:t>Percipitation</a:t>
                </a:r>
                <a:endParaRPr lang="en-US" altLang="ko-KR" b="0" i="0" dirty="0">
                  <a:solidFill>
                    <a:srgbClr val="212529"/>
                  </a:solidFill>
                  <a:effectLst/>
                  <a:latin typeface="Pretendard JP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ko-KR"/>
                      <m:t>709.57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Hyperparameters: {'</a:t>
                </a:r>
                <a:r>
                  <a:rPr lang="en-US" altLang="ko-KR" dirty="0" err="1"/>
                  <a:t>max_depth</a:t>
                </a:r>
                <a:r>
                  <a:rPr lang="en-US" altLang="ko-KR" dirty="0"/>
                  <a:t>': None, '</a:t>
                </a:r>
                <a:r>
                  <a:rPr lang="en-US" altLang="ko-KR" dirty="0" err="1"/>
                  <a:t>min_samples_leaf</a:t>
                </a:r>
                <a:r>
                  <a:rPr lang="en-US" altLang="ko-KR" dirty="0"/>
                  <a:t>': 2, '</a:t>
                </a:r>
                <a:r>
                  <a:rPr lang="en-US" altLang="ko-KR" dirty="0" err="1"/>
                  <a:t>min_samples_split</a:t>
                </a:r>
                <a:r>
                  <a:rPr lang="en-US" altLang="ko-KR" dirty="0"/>
                  <a:t>': 10, '</a:t>
                </a:r>
                <a:r>
                  <a:rPr lang="en-US" altLang="ko-KR" dirty="0" err="1"/>
                  <a:t>n_estimators</a:t>
                </a:r>
                <a:r>
                  <a:rPr lang="en-US" altLang="ko-KR" dirty="0"/>
                  <a:t>': 100}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7B0331-1589-D25A-AB32-FFE49C61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05D9687-45F9-B5FD-6976-5948022C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1" y="3683237"/>
            <a:ext cx="4247144" cy="3043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D160C2-CE02-9B55-7590-677ABD701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73" y="3693719"/>
            <a:ext cx="4247145" cy="30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E46B0-8BDE-9C8B-77D6-71ACD950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491EC-3E58-A739-52CB-754FC728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meta estimator that fits a number of decision tree regressors on various sub-samples of the dataset and uses averaging to improve the predictive accuracy and control over-fitting.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34B815-2AAC-0191-EF7A-58789DFE6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5715"/>
            <a:ext cx="4757944" cy="32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5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F4CC9-7D49-CB4A-F11C-96B9EAC3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BBCEA-E78C-8DAE-6B92-1CA3B202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We could fit the data within the error of a few 100 people</a:t>
            </a:r>
          </a:p>
          <a:p>
            <a:r>
              <a:rPr lang="en-US" altLang="ko-KR" dirty="0"/>
              <a:t>The regression for stations with fewer passengers </a:t>
            </a:r>
            <a:r>
              <a:rPr lang="en-US" altLang="ko-KR" dirty="0" err="1"/>
              <a:t>gived</a:t>
            </a:r>
            <a:r>
              <a:rPr lang="en-US" altLang="ko-KR" dirty="0"/>
              <a:t> a lower MSE</a:t>
            </a:r>
          </a:p>
          <a:p>
            <a:r>
              <a:rPr lang="en-US" altLang="ko-KR" dirty="0"/>
              <a:t>Conditions with fewer passengers showed small variance whereas larger passengers showed larger variance</a:t>
            </a:r>
          </a:p>
          <a:p>
            <a:r>
              <a:rPr lang="en-US" altLang="ko-KR" dirty="0"/>
              <a:t>Incorporating temperature and precipitation data helped smooth the distribution in the predicted vs real passenger count plot</a:t>
            </a:r>
          </a:p>
          <a:p>
            <a:r>
              <a:rPr lang="en-US" altLang="ko-KR" dirty="0"/>
              <a:t>Incorporating temperature and precipitation data resulted in a marginal decrease in MSE -&gt; Not a critical parameter for people to prefer using a subway.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6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09A5C-177B-65E2-B7E0-14B8811B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5059D-DC00-B00B-08F3-D4AAFBA1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high-level steps for random forest regression are as followings –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Decide the number of decision trees N to be created.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Randomly take K data samples from the training set by using the bootstrapping method.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Create a decision tree using the above K data samples.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Repeat steps 2 and 3 till N decision trees are created.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For the new unseen data predict regression results using each of the N decision trees. Then take an average of these results to arrive at the final regression output.</a:t>
            </a:r>
          </a:p>
        </p:txBody>
      </p:sp>
    </p:spTree>
    <p:extLst>
      <p:ext uri="{BB962C8B-B14F-4D97-AF65-F5344CB8AC3E}">
        <p14:creationId xmlns:p14="http://schemas.microsoft.com/office/powerpoint/2010/main" val="249528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EC7B-74B3-C985-B37C-C03DEF52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4FCFB-2F5E-543D-E4FD-0E6FEE8BAD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chose this algorithms because of two reasons: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/>
                  <a:t>The data have nonlinear variance pattern: During peak hours (commuting times), the data exhibits large </a:t>
                </a:r>
                <a:r>
                  <a:rPr lang="en-US" altLang="ko-KR" dirty="0" err="1"/>
                  <a:t>statter</a:t>
                </a:r>
                <a:r>
                  <a:rPr lang="en-US" altLang="ko-KR" dirty="0"/>
                  <a:t>, whereas during off-peak hours, the variance is relatively small.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/>
                  <a:t>The relationship between the number of passengers and time is not linear : a multilinear regression algorithms use a multivariate function of the form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dirty="0"/>
                  <a:t> This function requires dataset to have a linear relationship between the input and output variables. However, our data does not.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4FCFB-2F5E-543D-E4FD-0E6FEE8BA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15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578BF-FFF3-228A-E55A-B331D21E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C837-C350-ECE7-6939-2E618A9D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Predict the number of people in a particular subway station at a particular line at a certain time</a:t>
            </a:r>
          </a:p>
          <a:p>
            <a:r>
              <a:rPr lang="en-US" altLang="ko-KR" dirty="0"/>
              <a:t>Inputs : Station name, Station line, Time, Temperature, Precipitation, An integer indicating whether the day is a weekday or a weekend or holiday, A </a:t>
            </a:r>
            <a:r>
              <a:rPr lang="en-US" altLang="ko-KR" dirty="0" err="1"/>
              <a:t>boolean</a:t>
            </a:r>
            <a:r>
              <a:rPr lang="en-US" altLang="ko-KR" dirty="0"/>
              <a:t> indicating whether passengers are riding or departing.</a:t>
            </a:r>
          </a:p>
          <a:p>
            <a:r>
              <a:rPr lang="en-US" altLang="ko-KR" dirty="0"/>
              <a:t>Output : A number of people riding/getting off the subway of a particular line</a:t>
            </a:r>
          </a:p>
        </p:txBody>
      </p:sp>
    </p:spTree>
    <p:extLst>
      <p:ext uri="{BB962C8B-B14F-4D97-AF65-F5344CB8AC3E}">
        <p14:creationId xmlns:p14="http://schemas.microsoft.com/office/powerpoint/2010/main" val="22700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7B70-7B49-095C-96CF-4E581C3B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2C3A-1090-71A7-2201-7860AAC1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Subway 2022~2024 daily number of boarding/exiting people in hours by station &amp; lines (1</a:t>
            </a:r>
            <a:r>
              <a:rPr lang="en-US" altLang="ko-KR" baseline="30000" dirty="0"/>
              <a:t>st</a:t>
            </a:r>
            <a:r>
              <a:rPr lang="en-US" altLang="ko-KR" dirty="0"/>
              <a:t> line ~ 8</a:t>
            </a:r>
            <a:r>
              <a:rPr lang="en-US" altLang="ko-KR" baseline="30000" dirty="0"/>
              <a:t>th</a:t>
            </a:r>
            <a:r>
              <a:rPr lang="en-US" altLang="ko-KR" dirty="0"/>
              <a:t> line)</a:t>
            </a:r>
          </a:p>
          <a:p>
            <a:pPr lvl="1"/>
            <a:r>
              <a:rPr lang="en-US" altLang="ko-KR" dirty="0"/>
              <a:t>We trained our model with a single station. (e.g. “Seoul station”, “Gangnam station”)</a:t>
            </a:r>
          </a:p>
          <a:p>
            <a:pPr lvl="1"/>
            <a:r>
              <a:rPr lang="en-US" altLang="ko-KR" dirty="0"/>
              <a:t>Obtained from https://data.seoul.go.kr/dataList/OA-12921/F/1/datasetView.do#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23E53-E6EC-A37A-9438-9C946664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46" y="4376711"/>
            <a:ext cx="8636955" cy="2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1849-B7BC-86BA-ED6E-D8091091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410EA-A803-10BD-467F-11C9E64E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Hourly temperature &amp; precipitation 2022 ~ 2024 data in Seoul</a:t>
            </a:r>
          </a:p>
          <a:p>
            <a:pPr lvl="1"/>
            <a:r>
              <a:rPr lang="en-US" altLang="ko-KR" dirty="0"/>
              <a:t>Obtained from </a:t>
            </a:r>
            <a:r>
              <a:rPr lang="en-US" altLang="ko-KR" dirty="0">
                <a:effectLst/>
                <a:hlinkClick r:id="rId2"/>
              </a:rPr>
              <a:t>https://data.kma.go.kr/data/grnd/selectAsosRltmList.do?pgmNo=36&amp;tabNo=1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766CA-13A6-1A51-209C-257BC208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54" y="3696081"/>
            <a:ext cx="8793679" cy="24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0F09B-4453-ADFA-65DB-9056023E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897CD-31AE-39C6-DFF7-3E4B56B6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Custom added dataset</a:t>
            </a:r>
          </a:p>
          <a:p>
            <a:pPr lvl="1"/>
            <a:r>
              <a:rPr lang="en-US" altLang="ko-KR" dirty="0"/>
              <a:t>Weekend value</a:t>
            </a:r>
          </a:p>
          <a:p>
            <a:pPr lvl="1"/>
            <a:r>
              <a:rPr lang="en-US" altLang="ko-KR" dirty="0"/>
              <a:t>0 : Weekdays (day = Mon, Tue…)</a:t>
            </a:r>
          </a:p>
          <a:p>
            <a:pPr lvl="1"/>
            <a:r>
              <a:rPr lang="en-US" altLang="ko-KR" dirty="0"/>
              <a:t>1 : Weekends (day = Sat, Sun)</a:t>
            </a:r>
          </a:p>
          <a:p>
            <a:pPr lvl="1"/>
            <a:r>
              <a:rPr lang="en-US" altLang="ko-KR" dirty="0"/>
              <a:t>2 : National holidays (day = Christmas…)</a:t>
            </a:r>
          </a:p>
          <a:p>
            <a:pPr lvl="1"/>
            <a:r>
              <a:rPr lang="en-US" altLang="ko-KR" dirty="0"/>
              <a:t>If the day is both weekend and national holiday, it is assigned 2.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9AAA8-3F2A-A812-3B11-5236D0C8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47" y="4531837"/>
            <a:ext cx="7646359" cy="16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6336-D85A-F219-F8C9-44F824F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BDFD9-1EED-C6D9-661D-4AFA1761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algorithm</a:t>
            </a:r>
          </a:p>
          <a:p>
            <a:pPr lvl="1"/>
            <a:r>
              <a:rPr lang="en-US" altLang="ko-KR" dirty="0"/>
              <a:t>Scikit-learn </a:t>
            </a:r>
            <a:r>
              <a:rPr lang="en-US" altLang="ko-KR" dirty="0" err="1"/>
              <a:t>RandomForestRegressor</a:t>
            </a:r>
            <a:endParaRPr lang="en-US" altLang="ko-KR" dirty="0"/>
          </a:p>
          <a:p>
            <a:pPr lvl="1"/>
            <a:r>
              <a:rPr lang="en-US" altLang="ko-KR" dirty="0"/>
              <a:t>Scikit-learn </a:t>
            </a:r>
            <a:r>
              <a:rPr lang="en-US" altLang="ko-KR" dirty="0" err="1"/>
              <a:t>GridSearchCV</a:t>
            </a:r>
            <a:endParaRPr lang="en-US" altLang="ko-KR" dirty="0"/>
          </a:p>
          <a:p>
            <a:r>
              <a:rPr lang="en-US" altLang="ko-KR" dirty="0"/>
              <a:t>Hyperparameters: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n_estimators</a:t>
            </a:r>
            <a:r>
              <a:rPr lang="en-US" altLang="ko-KR" dirty="0"/>
              <a:t>': [50, 100, 150],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max_depth</a:t>
            </a:r>
            <a:r>
              <a:rPr lang="en-US" altLang="ko-KR" dirty="0"/>
              <a:t>': [None, 10, 11, 15, 20],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min_samples_split</a:t>
            </a:r>
            <a:r>
              <a:rPr lang="en-US" altLang="ko-KR" dirty="0"/>
              <a:t>': [2, 5, 10],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min_samples_leaf</a:t>
            </a:r>
            <a:r>
              <a:rPr lang="en-US" altLang="ko-KR" dirty="0"/>
              <a:t>': [2, 4]</a:t>
            </a:r>
          </a:p>
          <a:p>
            <a:pPr marL="457200" lvl="1" indent="0">
              <a:buNone/>
            </a:pPr>
            <a:r>
              <a:rPr lang="en-US" altLang="ko-KR" dirty="0"/>
              <a:t>We used </a:t>
            </a:r>
            <a:r>
              <a:rPr lang="en-US" altLang="ko-KR" dirty="0" err="1"/>
              <a:t>GridSearchCV</a:t>
            </a:r>
            <a:r>
              <a:rPr lang="en-US" altLang="ko-KR" dirty="0"/>
              <a:t> to find the optimum combination of suggested parameters.</a:t>
            </a:r>
          </a:p>
        </p:txBody>
      </p:sp>
    </p:spTree>
    <p:extLst>
      <p:ext uri="{BB962C8B-B14F-4D97-AF65-F5344CB8AC3E}">
        <p14:creationId xmlns:p14="http://schemas.microsoft.com/office/powerpoint/2010/main" val="135224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1050</Words>
  <Application>Microsoft Office PowerPoint</Application>
  <PresentationFormat>와이드스크린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Pretendard JP</vt:lpstr>
      <vt:lpstr>맑은 고딕</vt:lpstr>
      <vt:lpstr>Arial</vt:lpstr>
      <vt:lpstr>Cambria Math</vt:lpstr>
      <vt:lpstr>Office 테마</vt:lpstr>
      <vt:lpstr>Big Data report</vt:lpstr>
      <vt:lpstr>Random Forest Regression</vt:lpstr>
      <vt:lpstr>Random Forest Regression</vt:lpstr>
      <vt:lpstr>Random Forest Regression</vt:lpstr>
      <vt:lpstr>Goal</vt:lpstr>
      <vt:lpstr>Results</vt:lpstr>
      <vt:lpstr>Results</vt:lpstr>
      <vt:lpstr>Random Forest Regression</vt:lpstr>
      <vt:lpstr>Results</vt:lpstr>
      <vt:lpstr>Results</vt:lpstr>
      <vt:lpstr>PowerPoint 프레젠테이션</vt:lpstr>
      <vt:lpstr>PowerPoint 프레젠테이션</vt:lpstr>
      <vt:lpstr>PowerPoint 프레젠테이션</vt:lpstr>
      <vt:lpstr>Results-Large commuters</vt:lpstr>
      <vt:lpstr>Results-Large commuters</vt:lpstr>
      <vt:lpstr>Results-Large commuters</vt:lpstr>
      <vt:lpstr>Results-Large commuters</vt:lpstr>
      <vt:lpstr>PowerPoint 프레젠테이션</vt:lpstr>
      <vt:lpstr>PowerPoint 프레젠테이션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report</dc:title>
  <dc:creator>YONGUK CHO</dc:creator>
  <cp:lastModifiedBy>YONGUK CHO</cp:lastModifiedBy>
  <cp:revision>1</cp:revision>
  <dcterms:created xsi:type="dcterms:W3CDTF">2025-06-13T14:49:46Z</dcterms:created>
  <dcterms:modified xsi:type="dcterms:W3CDTF">2025-06-13T16:55:01Z</dcterms:modified>
</cp:coreProperties>
</file>