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57" r:id="rId5"/>
    <p:sldId id="258" r:id="rId6"/>
    <p:sldId id="259" r:id="rId7"/>
    <p:sldId id="270" r:id="rId8"/>
    <p:sldId id="269" r:id="rId9"/>
    <p:sldId id="261" r:id="rId10"/>
    <p:sldId id="266" r:id="rId11"/>
    <p:sldId id="262" r:id="rId12"/>
    <p:sldId id="263" r:id="rId13"/>
    <p:sldId id="277" r:id="rId14"/>
    <p:sldId id="264" r:id="rId15"/>
    <p:sldId id="274" r:id="rId16"/>
    <p:sldId id="275" r:id="rId17"/>
    <p:sldId id="278" r:id="rId18"/>
    <p:sldId id="279" r:id="rId19"/>
    <p:sldId id="280" r:id="rId20"/>
    <p:sldId id="276" r:id="rId21"/>
    <p:sldId id="281" r:id="rId22"/>
    <p:sldId id="282" r:id="rId23"/>
    <p:sldId id="283" r:id="rId24"/>
    <p:sldId id="284" r:id="rId25"/>
    <p:sldId id="285" r:id="rId26"/>
    <p:sldId id="267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6" r:id="rId37"/>
    <p:sldId id="297" r:id="rId38"/>
    <p:sldId id="295" r:id="rId39"/>
    <p:sldId id="298" r:id="rId40"/>
    <p:sldId id="299" r:id="rId41"/>
    <p:sldId id="300" r:id="rId42"/>
    <p:sldId id="301" r:id="rId43"/>
    <p:sldId id="311" r:id="rId44"/>
    <p:sldId id="303" r:id="rId45"/>
    <p:sldId id="304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miè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9326" y="2947566"/>
            <a:ext cx="10289116" cy="962868"/>
          </a:xfrm>
        </p:spPr>
        <p:txBody>
          <a:bodyPr>
            <a:normAutofit/>
          </a:bodyPr>
          <a:lstStyle>
            <a:lvl1pPr algn="ctr">
              <a:defRPr sz="3200" b="0" i="0"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32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ge 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08" y="461963"/>
            <a:ext cx="10281992" cy="5129213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</a:t>
            </a:r>
          </a:p>
          <a:p>
            <a:r>
              <a:rPr lang="fr-CH" dirty="0" smtClean="0"/>
              <a:t>ou cliquer sur l'icône pour l'ajouter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76203" y="669780"/>
            <a:ext cx="3675944" cy="4718099"/>
          </a:xfrm>
          <a:solidFill>
            <a:schemeClr val="bg1"/>
          </a:solidFill>
        </p:spPr>
        <p:txBody>
          <a:bodyPr lIns="252000" tIns="252000" rIns="252000" bIns="252000" anchor="t" anchorCtr="0"/>
          <a:lstStyle>
            <a:lvl1pPr algn="l">
              <a:defRPr sz="2000" b="0">
                <a:latin typeface="HelveticaNeueLT Com 65 Md" panose="020B0604020202020204" pitchFamily="34" charset="0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276203" y="1901152"/>
            <a:ext cx="3675944" cy="3486726"/>
          </a:xfrm>
        </p:spPr>
        <p:txBody>
          <a:bodyPr lIns="252000" tIns="252000" rIns="252000" bIns="25200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233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6" name="Espace réservé pour une image  2"/>
          <p:cNvSpPr>
            <a:spLocks noGrp="1"/>
          </p:cNvSpPr>
          <p:nvPr>
            <p:ph type="pic" idx="14"/>
          </p:nvPr>
        </p:nvSpPr>
        <p:spPr>
          <a:xfrm>
            <a:off x="6329292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6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ouble imag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8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6326788" y="466725"/>
            <a:ext cx="4912713" cy="512445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9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0773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9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622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DF64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06325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Sant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4189395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260384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Std"/>
                <a:cs typeface="HelveticaNeueLT Std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Sommaire,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/>
          <a:p>
            <a:pPr lvl="0"/>
            <a:r>
              <a:rPr lang="fr-CH" dirty="0" smtClean="0"/>
              <a:t>Premier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rIns="0" bIns="0"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97449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5700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AC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280648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Vi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LT Std Med"/>
                <a:cs typeface="HelveticaNeueLT Std Med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458582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523443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388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0703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5C18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067956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Patrimoin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76174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359278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prstClr val="black">
                  <a:lumMod val="50000"/>
                  <a:lumOff val="50000"/>
                </a:prst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600"/>
              </a:spcBef>
              <a:spcAft>
                <a:spcPts val="600"/>
              </a:spcAft>
              <a:defRPr baseline="0"/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188968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4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0092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60012" y="1951039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3882186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 Entrepris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302826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page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637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it-IT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756400" y="1447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7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316801-2A97-4601-919F-FCA6A6B76BCF}" type="datetimeFigureOut">
              <a:rPr lang="fr-CH" smtClean="0"/>
              <a:pPr/>
              <a:t>25.06.2019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E333F6-557E-4A0A-BA29-2BD7F4CD5DAF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326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l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fr-CH" b="1" dirty="0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r>
              <a:rPr lang="fr-CH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1250900"/>
          </a:xfrm>
        </p:spPr>
        <p:txBody>
          <a:bodyPr lIns="0" tIns="0" rIns="0" bIns="0"/>
          <a:lstStyle>
            <a:lvl1pPr marL="0" indent="0">
              <a:buNone/>
              <a:defRPr sz="1400" b="0" i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  <p:sp>
        <p:nvSpPr>
          <p:cNvPr id="9" name="Espace réservé pour une image  2"/>
          <p:cNvSpPr>
            <a:spLocks noGrp="1"/>
          </p:cNvSpPr>
          <p:nvPr>
            <p:ph type="pic" idx="12"/>
          </p:nvPr>
        </p:nvSpPr>
        <p:spPr>
          <a:xfrm>
            <a:off x="960012" y="3429000"/>
            <a:ext cx="10281992" cy="2162175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14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ext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950385" y="1951038"/>
            <a:ext cx="10289116" cy="3640137"/>
          </a:xfrm>
        </p:spPr>
        <p:txBody>
          <a:bodyPr lIns="0" tIns="0" rIns="0" bIns="0"/>
          <a:lstStyle>
            <a:lvl1pPr marL="0" indent="0">
              <a:buNone/>
              <a:defRPr sz="1400">
                <a:latin typeface="HelveticaNeueLT Com 55 Roman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80785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pour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508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957508" y="1951038"/>
            <a:ext cx="10281992" cy="3640136"/>
          </a:xfrm>
          <a:prstGeom prst="rect">
            <a:avLst/>
          </a:prstGeom>
          <a:solidFill>
            <a:srgbClr val="B70C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2" hasCustomPrompt="1"/>
          </p:nvPr>
        </p:nvSpPr>
        <p:spPr>
          <a:xfrm>
            <a:off x="950384" y="1951038"/>
            <a:ext cx="10281992" cy="3640136"/>
          </a:xfrm>
        </p:spPr>
        <p:txBody>
          <a:bodyPr lIns="252000" tIns="252000" rIns="252000" bIns="252000"/>
          <a:lstStyle>
            <a:lvl1pPr marL="342900" indent="-342900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23888" indent="-261938">
              <a:spcBef>
                <a:spcPts val="600"/>
              </a:spcBef>
              <a:spcAft>
                <a:spcPts val="600"/>
              </a:spcAft>
              <a:buSzPct val="100000"/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4pPr>
            <a:lvl5pPr marL="1162050" marR="0" indent="-261938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B70C35"/>
              </a:buClr>
              <a:buSzTx/>
              <a:buFont typeface="Wingdings" charset="2"/>
              <a:buChar char="§"/>
              <a:tabLst/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1400"/>
            </a:lvl8pPr>
            <a:lvl9pPr>
              <a:defRPr sz="800"/>
            </a:lvl9pPr>
          </a:lstStyle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HelveticaNeueLT 55, 14pts, int 1.0</a:t>
            </a:r>
          </a:p>
        </p:txBody>
      </p:sp>
    </p:spTree>
    <p:extLst>
      <p:ext uri="{BB962C8B-B14F-4D97-AF65-F5344CB8AC3E}">
        <p14:creationId xmlns:p14="http://schemas.microsoft.com/office/powerpoint/2010/main" val="143595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age de transition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63084" y="1443039"/>
            <a:ext cx="10276416" cy="1504901"/>
          </a:xfrm>
        </p:spPr>
        <p:txBody>
          <a:bodyPr anchor="t">
            <a:noAutofit/>
          </a:bodyPr>
          <a:lstStyle>
            <a:lvl1pPr algn="l">
              <a:defRPr sz="9600" b="0" i="0" cap="all">
                <a:solidFill>
                  <a:schemeClr val="bg1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</a:lstStyle>
          <a:p>
            <a:r>
              <a:rPr lang="fr-CH" dirty="0" smtClean="0"/>
              <a:t>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2947939"/>
            <a:ext cx="10276416" cy="1577879"/>
          </a:xfrm>
        </p:spPr>
        <p:txBody>
          <a:bodyPr lIns="0" tIns="0" bIns="0" anchor="t" anchorCtr="0">
            <a:normAutofit/>
          </a:bodyPr>
          <a:lstStyle>
            <a:lvl1pPr marL="0" indent="0">
              <a:buNone/>
              <a:defRPr sz="3600" b="0" i="0" baseline="0">
                <a:solidFill>
                  <a:srgbClr val="FFFFFF"/>
                </a:solidFill>
                <a:latin typeface="HelveticaNeue LT 45 Light" panose="020B0403020202020204" pitchFamily="34" charset="0"/>
                <a:cs typeface="HelveticaNeue LT 45 Light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dirty="0" smtClean="0"/>
              <a:t>Page de transition. Titre de la page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1384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Imag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Std Med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  <p:sp>
        <p:nvSpPr>
          <p:cNvPr id="5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957510" y="1951038"/>
            <a:ext cx="4912713" cy="3640137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H" dirty="0" smtClean="0"/>
              <a:t>Faire glisser l'image vers l'espace réservé ou cliquer sur l'icône pour l'ajouter</a:t>
            </a:r>
            <a:endParaRPr lang="fr-FR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50385" y="480171"/>
            <a:ext cx="10289116" cy="457153"/>
          </a:xfrm>
        </p:spPr>
        <p:txBody>
          <a:bodyPr>
            <a:normAutofit/>
          </a:bodyPr>
          <a:lstStyle>
            <a:lvl1pPr>
              <a:defRPr sz="2400" b="0" i="0" baseline="0"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</a:lstStyle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960012" y="935616"/>
            <a:ext cx="10281992" cy="507422"/>
          </a:xfrm>
          <a:ln>
            <a:noFill/>
          </a:ln>
        </p:spPr>
        <p:txBody>
          <a:bodyPr lIns="0" tIns="0" bIns="0"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Com 55 Roman" panose="020B0604020202020204" pitchFamily="34" charset="0"/>
                <a:cs typeface="HelveticaNeueLT Com 55 Roman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Sous-Titre, HelveticaNeueLT 55, gras, 20pts, interlignage 1.0</a:t>
            </a:r>
            <a:endParaRPr lang="fr-FR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362828" y="1951038"/>
            <a:ext cx="4876672" cy="3640137"/>
          </a:xfrm>
        </p:spPr>
        <p:txBody>
          <a:bodyPr lIns="0" tIns="0" rIns="0" bIns="0" anchor="ctr" anchorCtr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 smtClean="0"/>
              <a:t>Texte courant de la diapositive. HelveticaNeue LT 55, corps 14, interlignage 1.0. </a:t>
            </a:r>
            <a:r>
              <a:rPr lang="fr-CH" sz="1400" dirty="0" smtClean="0">
                <a:latin typeface="HelveticaNeueLT Com 55 Roman" charset="0"/>
                <a:ea typeface="MS PGothic" charset="0"/>
                <a:cs typeface="MS PGothic" charset="0"/>
              </a:rPr>
              <a:t>Quisque pharetr nunc orci, gravida nunc tempor rhoncus. Nulla porta ut nisl non accumsan. Nam mollis viverra tellus vel </a:t>
            </a:r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317593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7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50385" y="480170"/>
            <a:ext cx="10289116" cy="9628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H" dirty="0" smtClean="0"/>
              <a:t>Titre, </a:t>
            </a:r>
            <a:r>
              <a:rPr lang="fr-CH" dirty="0" err="1" smtClean="0"/>
              <a:t>HelveticaNeueLT</a:t>
            </a:r>
            <a:r>
              <a:rPr lang="fr-CH" dirty="0" smtClean="0"/>
              <a:t> 55, 24pts, int 1.0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50384" y="1951038"/>
            <a:ext cx="10281992" cy="36401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CH" dirty="0" smtClean="0"/>
              <a:t>Premier niveau. HelveticaNeueLT 55, 20pts, int 1.0</a:t>
            </a:r>
          </a:p>
          <a:p>
            <a:pPr lvl="1"/>
            <a:r>
              <a:rPr lang="fr-CH" dirty="0" smtClean="0"/>
              <a:t>Deuxième niveau. HelveticaNeueLT 65, 18pts, int 1.0</a:t>
            </a:r>
          </a:p>
          <a:p>
            <a:pPr lvl="2"/>
            <a:r>
              <a:rPr lang="fr-CH" dirty="0" smtClean="0"/>
              <a:t>Troisième niveau. HelveticaNeueLT 55 gras, 16pts, int 1.0</a:t>
            </a:r>
          </a:p>
          <a:p>
            <a:pPr lvl="3"/>
            <a:r>
              <a:rPr lang="fr-CH" dirty="0" smtClean="0"/>
              <a:t>Quatrième niveau. </a:t>
            </a:r>
            <a:r>
              <a:rPr lang="fr-CH" dirty="0" err="1" smtClean="0"/>
              <a:t>HelveticaNeueLT</a:t>
            </a:r>
            <a:r>
              <a:rPr lang="fr-CH" dirty="0" smtClean="0"/>
              <a:t> 65, 14pts, int 1.0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57509" y="6054725"/>
            <a:ext cx="5143500" cy="439738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b="1" smtClean="0">
                <a:solidFill>
                  <a:srgbClr val="000000"/>
                </a:solidFill>
                <a:latin typeface="HelveticaNeueLT Com 65 Md" panose="020B0604020202020204" pitchFamily="34" charset="0"/>
                <a:ea typeface="MS PGothic" charset="0"/>
                <a:cs typeface="MS PGothic" charset="0"/>
              </a:rPr>
              <a:t>Titre de la présentation, HelveticaNeueLT 65, 10pts, gras</a:t>
            </a:r>
          </a:p>
          <a:p>
            <a:pPr algn="l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H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Com 65 Md" panose="020B0604020202020204" pitchFamily="34" charset="0"/>
                <a:ea typeface="MS PGothic" charset="0"/>
                <a:cs typeface="HelveticaNeueLT Std Med"/>
              </a:rPr>
              <a:t>Complément au titre HelveticaNeueLT 65, 10pts</a:t>
            </a:r>
            <a:endParaRPr lang="fr-CH" dirty="0">
              <a:solidFill>
                <a:schemeClr val="tx1">
                  <a:lumMod val="50000"/>
                  <a:lumOff val="50000"/>
                </a:schemeClr>
              </a:solidFill>
              <a:latin typeface="HelveticaNeueLT Com 65 Md" panose="020B0604020202020204" pitchFamily="34" charset="0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32541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iming>
    <p:tnLst>
      <p:par>
        <p:cTn id="1" dur="indefinite" restart="never" nodeType="tmRoot"/>
      </p:par>
    </p:tnLst>
  </p:timing>
  <p:hf sldNum="0" hdr="0" dt="0"/>
  <p:txStyles>
    <p:title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defRPr sz="2400" b="0" i="0" kern="1200" baseline="0">
          <a:solidFill>
            <a:schemeClr val="tx1"/>
          </a:solidFill>
          <a:latin typeface="HelveticaNeueLT Com 55 Roman" panose="020B0604020202020204" pitchFamily="34" charset="0"/>
          <a:ea typeface="+mj-ea"/>
          <a:cs typeface="HelveticaNeueLT Com 55 Roman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8"/>
        </a:buBlip>
        <a:defRPr sz="2000" b="0" i="0" kern="1200">
          <a:solidFill>
            <a:schemeClr val="tx1"/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1pPr>
      <a:lvl2pPr marL="623888" indent="-261938" algn="l" defTabSz="457200" rtl="0" eaLnBrk="1" latinLnBrk="0" hangingPunct="1">
        <a:spcBef>
          <a:spcPts val="600"/>
        </a:spcBef>
        <a:spcAft>
          <a:spcPts val="600"/>
        </a:spcAft>
        <a:buSzPct val="100000"/>
        <a:buFontTx/>
        <a:buBlip>
          <a:blip r:embed="rId39"/>
        </a:buBlip>
        <a:defRPr sz="1800" b="0" i="0" kern="1200" baseline="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2pPr>
      <a:lvl3pPr marL="900113" indent="-276225" algn="l" defTabSz="704850" rtl="0" eaLnBrk="1" latinLnBrk="0" hangingPunct="1">
        <a:spcBef>
          <a:spcPts val="6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charset="2"/>
        <a:buChar char="§"/>
        <a:defRPr sz="1600" b="1" i="0" kern="1200">
          <a:solidFill>
            <a:schemeClr val="tx1">
              <a:lumMod val="65000"/>
              <a:lumOff val="35000"/>
            </a:schemeClr>
          </a:solidFill>
          <a:latin typeface="HelveticaNeueLT Com 55 Roman" panose="020B0604020202020204" pitchFamily="34" charset="0"/>
          <a:ea typeface="+mn-ea"/>
          <a:cs typeface="HelveticaNeueLT Com 55 Roman" panose="020B0604020202020204" pitchFamily="34" charset="0"/>
        </a:defRPr>
      </a:lvl3pPr>
      <a:lvl4pPr marL="900113" indent="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Tx/>
        <a:buNone/>
        <a:defRPr sz="1400" b="0" i="0" kern="1200">
          <a:solidFill>
            <a:schemeClr val="tx1"/>
          </a:solidFill>
          <a:latin typeface="HelveticaNeueLT Com 65 Md" panose="020B0604020202020204" pitchFamily="34" charset="0"/>
          <a:ea typeface="+mn-ea"/>
          <a:cs typeface="HelveticaNeueLT Com 65 Md" panose="020B0604020202020204" pitchFamily="34" charset="0"/>
        </a:defRPr>
      </a:lvl4pPr>
      <a:lvl5pPr marL="1185862" indent="-285750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>
              <a:lumMod val="65000"/>
              <a:lumOff val="35000"/>
            </a:schemeClr>
          </a:solidFill>
          <a:latin typeface="HelveticaNeueLT Std"/>
          <a:ea typeface="+mn-ea"/>
          <a:cs typeface="HelveticaNeueLT Std"/>
        </a:defRPr>
      </a:lvl5pPr>
      <a:lvl6pPr marL="1162050" indent="-261938" algn="l" defTabSz="457200" rtl="0" eaLnBrk="1" latinLnBrk="0" hangingPunct="1">
        <a:spcBef>
          <a:spcPts val="600"/>
        </a:spcBef>
        <a:spcAft>
          <a:spcPts val="600"/>
        </a:spcAft>
        <a:buClr>
          <a:srgbClr val="B70C35"/>
        </a:buClr>
        <a:buFont typeface="Wingdings" charset="2"/>
        <a:buChar char="§"/>
        <a:defRPr sz="1400" b="0" i="0" kern="1200">
          <a:solidFill>
            <a:schemeClr val="tx1"/>
          </a:solidFill>
          <a:latin typeface="HelveticaNeueLT Std"/>
          <a:ea typeface="+mn-ea"/>
          <a:cs typeface="HelveticaNeueLT Std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lab.groupemutuel.ch:interdomaine/formation/repodistant.gi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oupemutuel.ch/interdomaine/formation/page-web-participative.gi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Formation git - basique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Comprendre </a:t>
            </a:r>
            <a:r>
              <a:rPr lang="fr-CH" dirty="0" smtClean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42101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Etats d’un fichier – Les trois zones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33855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i="1" dirty="0" smtClean="0">
                <a:solidFill>
                  <a:schemeClr val="bg1"/>
                </a:solidFill>
              </a:rPr>
              <a:t>git </a:t>
            </a:r>
            <a:r>
              <a:rPr lang="fr-CH" sz="1600" i="1" dirty="0" err="1" smtClean="0">
                <a:solidFill>
                  <a:schemeClr val="bg1"/>
                </a:solidFill>
              </a:rPr>
              <a:t>status</a:t>
            </a:r>
            <a:r>
              <a:rPr lang="fr-CH" sz="1600" i="1" dirty="0" smtClean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permet de savoir l’état des différents fichiers</a:t>
            </a:r>
            <a:endParaRPr lang="fr-CH" sz="1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56" y="1025210"/>
            <a:ext cx="5569722" cy="456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9494249" y="1353382"/>
            <a:ext cx="1842237" cy="2062920"/>
            <a:chOff x="8552968" y="265987"/>
            <a:chExt cx="1842237" cy="2062920"/>
          </a:xfrm>
        </p:grpSpPr>
        <p:pic>
          <p:nvPicPr>
            <p:cNvPr id="7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4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Créer un premier repo. en local et ajouter un fichier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7500" lnSpcReduction="20000"/>
          </a:bodyPr>
          <a:lstStyle/>
          <a:p>
            <a:r>
              <a:rPr lang="fr-CH" dirty="0"/>
              <a:t>Création d’un premier repo git :</a:t>
            </a:r>
          </a:p>
          <a:p>
            <a:pPr lvl="1"/>
            <a:r>
              <a:rPr lang="fr-CH" dirty="0" err="1" smtClean="0"/>
              <a:t>mkdir</a:t>
            </a:r>
            <a:r>
              <a:rPr lang="fr-CH" dirty="0" smtClean="0"/>
              <a:t>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cd </a:t>
            </a:r>
            <a:r>
              <a:rPr lang="fr-CH" dirty="0" err="1"/>
              <a:t>monrepo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init</a:t>
            </a:r>
            <a:endParaRPr lang="fr-CH" dirty="0" smtClean="0"/>
          </a:p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 smtClean="0"/>
              <a:t>touch</a:t>
            </a:r>
            <a:r>
              <a:rPr lang="fr-CH" dirty="0" smtClean="0"/>
              <a:t> </a:t>
            </a:r>
            <a:r>
              <a:rPr lang="fr-CH" dirty="0"/>
              <a:t>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readme.txt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read </a:t>
            </a:r>
            <a:r>
              <a:rPr lang="en-US" dirty="0" smtClean="0"/>
              <a:t>me“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vérifie</a:t>
            </a:r>
            <a:r>
              <a:rPr lang="en-US" dirty="0" smtClean="0"/>
              <a:t> </a:t>
            </a:r>
            <a:r>
              <a:rPr lang="en-US" dirty="0" err="1" smtClean="0"/>
              <a:t>notre</a:t>
            </a:r>
            <a:r>
              <a:rPr lang="en-US" dirty="0" smtClean="0"/>
              <a:t> commit</a:t>
            </a:r>
            <a:endParaRPr lang="en-US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829223" y="2986835"/>
            <a:ext cx="6008120" cy="338554"/>
          </a:xfrm>
          <a:prstGeom prst="rect">
            <a:avLst/>
          </a:prstGeom>
          <a:solidFill>
            <a:srgbClr val="D91E4B"/>
          </a:solidFill>
        </p:spPr>
        <p:txBody>
          <a:bodyPr wrap="non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>
                <a:solidFill>
                  <a:schemeClr val="bg1"/>
                </a:solidFill>
              </a:rPr>
              <a:t> </a:t>
            </a:r>
            <a:r>
              <a:rPr lang="fr-CH" sz="1600" dirty="0" smtClean="0">
                <a:solidFill>
                  <a:schemeClr val="bg1"/>
                </a:solidFill>
              </a:rPr>
              <a:t>. ou git </a:t>
            </a:r>
            <a:r>
              <a:rPr lang="fr-CH" sz="1600" dirty="0" err="1" smtClean="0">
                <a:solidFill>
                  <a:schemeClr val="bg1"/>
                </a:solidFill>
              </a:rPr>
              <a:t>add</a:t>
            </a:r>
            <a:r>
              <a:rPr lang="fr-CH" sz="1600" dirty="0" smtClean="0">
                <a:solidFill>
                  <a:schemeClr val="bg1"/>
                </a:solidFill>
              </a:rPr>
              <a:t> –all permettent d’ajouter tous les fichiers du dépôt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50383" y="5591174"/>
            <a:ext cx="8510857" cy="830997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Remarques :</a:t>
            </a:r>
            <a:endParaRPr lang="fr-CH" sz="1600" dirty="0" smtClean="0">
              <a:solidFill>
                <a:schemeClr val="bg1"/>
              </a:solidFill>
            </a:endParaRPr>
          </a:p>
          <a:p>
            <a:r>
              <a:rPr lang="fr-CH" sz="1600" dirty="0" smtClean="0">
                <a:solidFill>
                  <a:schemeClr val="bg1"/>
                </a:solidFill>
              </a:rPr>
              <a:t>● La </a:t>
            </a:r>
            <a:r>
              <a:rPr lang="fr-CH" sz="1600" dirty="0">
                <a:solidFill>
                  <a:schemeClr val="bg1"/>
                </a:solidFill>
              </a:rPr>
              <a:t>commande git </a:t>
            </a:r>
            <a:r>
              <a:rPr lang="fr-CH" sz="1600" dirty="0" err="1">
                <a:solidFill>
                  <a:schemeClr val="bg1"/>
                </a:solidFill>
              </a:rPr>
              <a:t>init</a:t>
            </a:r>
            <a:r>
              <a:rPr lang="fr-CH" sz="1600" dirty="0">
                <a:solidFill>
                  <a:schemeClr val="bg1"/>
                </a:solidFill>
              </a:rPr>
              <a:t> --</a:t>
            </a:r>
            <a:r>
              <a:rPr lang="fr-CH" sz="1600" dirty="0" err="1">
                <a:solidFill>
                  <a:schemeClr val="bg1"/>
                </a:solidFill>
              </a:rPr>
              <a:t>bare</a:t>
            </a:r>
            <a:r>
              <a:rPr lang="fr-CH" sz="1600" dirty="0">
                <a:solidFill>
                  <a:schemeClr val="bg1"/>
                </a:solidFill>
              </a:rPr>
              <a:t> crée un </a:t>
            </a:r>
            <a:r>
              <a:rPr lang="fr-CH" sz="1600" dirty="0" err="1">
                <a:solidFill>
                  <a:schemeClr val="bg1"/>
                </a:solidFill>
              </a:rPr>
              <a:t>repository</a:t>
            </a:r>
            <a:r>
              <a:rPr lang="fr-CH" sz="1600" dirty="0">
                <a:solidFill>
                  <a:schemeClr val="bg1"/>
                </a:solidFill>
              </a:rPr>
              <a:t> central</a:t>
            </a:r>
            <a:r>
              <a:rPr lang="fr-CH" sz="1600" dirty="0" smtClean="0">
                <a:solidFill>
                  <a:schemeClr val="bg1"/>
                </a:solidFill>
              </a:rPr>
              <a:t>.</a:t>
            </a:r>
            <a:endParaRPr lang="fr-CH" sz="1600" dirty="0" smtClean="0">
              <a:solidFill>
                <a:schemeClr val="bg1"/>
              </a:solidFill>
            </a:endParaRP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Qui a le même hash de commit que moi </a:t>
            </a:r>
            <a:r>
              <a:rPr lang="fr-CH" sz="1600" dirty="0" smtClean="0">
                <a:solidFill>
                  <a:schemeClr val="bg1"/>
                </a:solidFill>
              </a:rPr>
              <a:t>?</a:t>
            </a:r>
            <a:endParaRPr lang="fr-C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Supprimer un fichier du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106392"/>
            <a:ext cx="10281992" cy="3943606"/>
          </a:xfrm>
        </p:spPr>
        <p:txBody>
          <a:bodyPr>
            <a:normAutofit fontScale="70000" lnSpcReduction="20000"/>
          </a:bodyPr>
          <a:lstStyle/>
          <a:p>
            <a:r>
              <a:rPr lang="fr-CH" dirty="0"/>
              <a:t>On ajoute un fichier et on le commit…</a:t>
            </a:r>
          </a:p>
          <a:p>
            <a:pPr lvl="1"/>
            <a:r>
              <a:rPr lang="fr-CH" dirty="0" err="1"/>
              <a:t>touch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add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"added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status</a:t>
            </a:r>
            <a:endParaRPr lang="fr-CH" dirty="0" smtClean="0"/>
          </a:p>
          <a:p>
            <a:pPr lvl="1"/>
            <a:r>
              <a:rPr lang="fr-CH" dirty="0" smtClean="0"/>
              <a:t>git log</a:t>
            </a:r>
          </a:p>
          <a:p>
            <a:r>
              <a:rPr lang="fr-CH" dirty="0"/>
              <a:t>Pour supprimer un fichier du repo. : git </a:t>
            </a:r>
            <a:r>
              <a:rPr lang="fr-CH" dirty="0" err="1"/>
              <a:t>rm</a:t>
            </a:r>
            <a:r>
              <a:rPr lang="fr-CH" dirty="0"/>
              <a:t> à la place de git </a:t>
            </a:r>
            <a:r>
              <a:rPr lang="fr-CH" dirty="0" err="1"/>
              <a:t>add</a:t>
            </a:r>
            <a:r>
              <a:rPr lang="fr-CH" dirty="0"/>
              <a:t> puis </a:t>
            </a:r>
            <a:r>
              <a:rPr lang="fr-CH" dirty="0" smtClean="0"/>
              <a:t>commit</a:t>
            </a:r>
          </a:p>
          <a:p>
            <a:pPr lvl="1"/>
            <a:r>
              <a:rPr lang="fr-CH" dirty="0"/>
              <a:t>git </a:t>
            </a:r>
            <a:r>
              <a:rPr lang="fr-CH" dirty="0" err="1"/>
              <a:t>rm</a:t>
            </a:r>
            <a:r>
              <a:rPr lang="fr-CH" dirty="0"/>
              <a:t> myfile.txt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"remove </a:t>
            </a:r>
            <a:r>
              <a:rPr lang="en-US" dirty="0" err="1"/>
              <a:t>myfile</a:t>
            </a:r>
            <a:r>
              <a:rPr lang="en-US" dirty="0"/>
              <a:t>"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status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884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branches</a:t>
            </a:r>
            <a:endParaRPr lang="fr-CH" dirty="0"/>
          </a:p>
        </p:txBody>
      </p:sp>
      <p:pic>
        <p:nvPicPr>
          <p:cNvPr id="10244" name="Picture 4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71" y="2506739"/>
            <a:ext cx="6765751" cy="43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50384" y="1484508"/>
            <a:ext cx="10281992" cy="3640136"/>
          </a:xfrm>
        </p:spPr>
        <p:txBody>
          <a:bodyPr/>
          <a:lstStyle/>
          <a:p>
            <a:r>
              <a:rPr lang="fr-CH" dirty="0" smtClean="0"/>
              <a:t>Les branches sont des </a:t>
            </a:r>
            <a:r>
              <a:rPr lang="fr-CH" dirty="0" smtClean="0"/>
              <a:t>listes chaînées de </a:t>
            </a:r>
            <a:r>
              <a:rPr lang="fr-CH" dirty="0" err="1" smtClean="0"/>
              <a:t>commits</a:t>
            </a:r>
            <a:endParaRPr lang="fr-CH" dirty="0" smtClean="0"/>
          </a:p>
          <a:p>
            <a:r>
              <a:rPr lang="fr-CH" dirty="0" smtClean="0"/>
              <a:t>HEAD </a:t>
            </a:r>
            <a:r>
              <a:rPr lang="fr-CH" dirty="0" smtClean="0"/>
              <a:t>pointe vers le commit qui sera le parent du prochain commit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0650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Ignorer un fichier ou un dossier pour ne pas l’envoyer dans le repo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2006081"/>
            <a:ext cx="10281992" cy="3295845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Ajoutez un fichier .</a:t>
            </a:r>
            <a:r>
              <a:rPr lang="fr-CH" dirty="0" err="1"/>
              <a:t>gitignore</a:t>
            </a:r>
            <a:r>
              <a:rPr lang="fr-CH" dirty="0"/>
              <a:t> à la racine du repo. pour ignorer le dossier </a:t>
            </a:r>
            <a:r>
              <a:rPr lang="fr-CH" dirty="0" err="1"/>
              <a:t>target</a:t>
            </a:r>
            <a:r>
              <a:rPr lang="fr-CH" dirty="0"/>
              <a:t> lors d’un </a:t>
            </a:r>
            <a:r>
              <a:rPr lang="fr-CH" dirty="0" err="1" smtClean="0"/>
              <a:t>build</a:t>
            </a:r>
            <a:r>
              <a:rPr lang="fr-CH" dirty="0"/>
              <a:t> </a:t>
            </a:r>
            <a:r>
              <a:rPr lang="fr-CH" dirty="0" err="1" smtClean="0"/>
              <a:t>maven</a:t>
            </a:r>
            <a:endParaRPr lang="fr-CH" dirty="0" smtClean="0"/>
          </a:p>
          <a:p>
            <a:r>
              <a:rPr lang="fr-CH" dirty="0"/>
              <a:t>Vous pouvez employer les syntaxes suivantes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*.class</a:t>
            </a:r>
            <a:endParaRPr lang="fr-CH" dirty="0" smtClean="0"/>
          </a:p>
          <a:p>
            <a:pPr lvl="1"/>
            <a:r>
              <a:rPr lang="fr-CH" dirty="0" smtClean="0"/>
              <a:t> \#*\#</a:t>
            </a:r>
            <a:endParaRPr lang="fr-CH" dirty="0" smtClean="0"/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src</a:t>
            </a:r>
            <a:r>
              <a:rPr lang="fr-CH" dirty="0" smtClean="0"/>
              <a:t>/data</a:t>
            </a:r>
          </a:p>
          <a:p>
            <a:pPr lvl="1"/>
            <a:r>
              <a:rPr lang="fr-CH" dirty="0" smtClean="0"/>
              <a:t>/</a:t>
            </a:r>
            <a:r>
              <a:rPr lang="fr-CH" dirty="0" err="1" smtClean="0"/>
              <a:t>app</a:t>
            </a:r>
            <a:r>
              <a:rPr lang="fr-CH" dirty="0" smtClean="0"/>
              <a:t>/*.</a:t>
            </a:r>
            <a:r>
              <a:rPr lang="fr-CH" dirty="0" err="1" smtClean="0"/>
              <a:t>pyc</a:t>
            </a:r>
            <a:endParaRPr lang="fr-CH" dirty="0" smtClean="0"/>
          </a:p>
          <a:p>
            <a:pPr lvl="1"/>
            <a:r>
              <a:rPr lang="fr-CH" dirty="0" smtClean="0"/>
              <a:t>App</a:t>
            </a:r>
          </a:p>
          <a:p>
            <a:pPr lvl="1"/>
            <a:r>
              <a:rPr lang="fr-CH" dirty="0" smtClean="0"/>
              <a:t>!/</a:t>
            </a:r>
            <a:r>
              <a:rPr lang="fr-CH" dirty="0" err="1" smtClean="0"/>
              <a:t>target</a:t>
            </a:r>
            <a:r>
              <a:rPr lang="fr-CH" dirty="0" smtClean="0"/>
              <a:t>/.</a:t>
            </a:r>
            <a:r>
              <a:rPr lang="fr-CH" dirty="0" err="1" smtClean="0"/>
              <a:t>gitkeep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950384" y="5591174"/>
            <a:ext cx="8585502" cy="584775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Question :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● </a:t>
            </a:r>
            <a:r>
              <a:rPr lang="fr-CH" sz="1600" dirty="0">
                <a:solidFill>
                  <a:schemeClr val="bg1"/>
                </a:solidFill>
              </a:rPr>
              <a:t>Comment </a:t>
            </a:r>
            <a:r>
              <a:rPr lang="fr-CH" sz="1600" dirty="0" err="1" smtClean="0">
                <a:solidFill>
                  <a:schemeClr val="bg1"/>
                </a:solidFill>
              </a:rPr>
              <a:t>commiter</a:t>
            </a:r>
            <a:r>
              <a:rPr lang="fr-CH" sz="1600" dirty="0" smtClean="0">
                <a:solidFill>
                  <a:schemeClr val="bg1"/>
                </a:solidFill>
              </a:rPr>
              <a:t> un dossier vide sous git </a:t>
            </a:r>
            <a:r>
              <a:rPr lang="fr-CH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936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Un repo. local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i="1" dirty="0" smtClean="0"/>
              <a:t>git clone</a:t>
            </a:r>
            <a:r>
              <a:rPr lang="fr-CH" dirty="0" smtClean="0"/>
              <a:t> crée un </a:t>
            </a:r>
            <a:r>
              <a:rPr lang="fr-CH" dirty="0" err="1" smtClean="0"/>
              <a:t>repository</a:t>
            </a:r>
            <a:r>
              <a:rPr lang="fr-CH" dirty="0" smtClean="0"/>
              <a:t> local, sur votre poste</a:t>
            </a:r>
          </a:p>
          <a:p>
            <a:pPr lvl="1"/>
            <a:r>
              <a:rPr lang="fr-CH" dirty="0" smtClean="0"/>
              <a:t>Cela permet une grande rapidité lors des </a:t>
            </a:r>
            <a:r>
              <a:rPr lang="fr-CH" dirty="0" err="1" smtClean="0"/>
              <a:t>commits</a:t>
            </a:r>
            <a:r>
              <a:rPr lang="fr-CH" dirty="0" smtClean="0"/>
              <a:t>, de la création des branches, etc…</a:t>
            </a:r>
          </a:p>
          <a:p>
            <a:pPr lvl="1"/>
            <a:r>
              <a:rPr lang="fr-CH" dirty="0" smtClean="0"/>
              <a:t>Pas besoin d’être connecté au réseau pour faire des </a:t>
            </a:r>
            <a:r>
              <a:rPr lang="fr-CH" dirty="0" err="1" smtClean="0"/>
              <a:t>commits</a:t>
            </a:r>
            <a:endParaRPr lang="fr-CH" dirty="0" smtClean="0"/>
          </a:p>
          <a:p>
            <a:pPr lvl="1"/>
            <a:r>
              <a:rPr lang="fr-CH" dirty="0" smtClean="0"/>
              <a:t>Vous pouvez vous permettre de faire autant de </a:t>
            </a:r>
            <a:r>
              <a:rPr lang="fr-CH" dirty="0" err="1" smtClean="0"/>
              <a:t>commits</a:t>
            </a:r>
            <a:r>
              <a:rPr lang="fr-CH" dirty="0" smtClean="0"/>
              <a:t> que souhaité (donc les conserver bien atomiques)</a:t>
            </a:r>
          </a:p>
          <a:p>
            <a:pPr lvl="1"/>
            <a:r>
              <a:rPr lang="fr-CH" dirty="0" smtClean="0"/>
              <a:t>Il est possible de retravailler son historique en local</a:t>
            </a:r>
          </a:p>
          <a:p>
            <a:pPr lvl="1"/>
            <a:r>
              <a:rPr lang="fr-CH" dirty="0" smtClean="0"/>
              <a:t>Cela implique cependant que git consomme beaucoup d’espace disque</a:t>
            </a:r>
          </a:p>
          <a:p>
            <a:endParaRPr lang="fr-CH" dirty="0"/>
          </a:p>
        </p:txBody>
      </p:sp>
      <p:grpSp>
        <p:nvGrpSpPr>
          <p:cNvPr id="5" name="Groupe 4"/>
          <p:cNvGrpSpPr/>
          <p:nvPr/>
        </p:nvGrpSpPr>
        <p:grpSpPr>
          <a:xfrm>
            <a:off x="8552968" y="265987"/>
            <a:ext cx="1842237" cy="2062920"/>
            <a:chOff x="8552968" y="265987"/>
            <a:chExt cx="1842237" cy="2062920"/>
          </a:xfrm>
        </p:grpSpPr>
        <p:pic>
          <p:nvPicPr>
            <p:cNvPr id="2050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84003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</a:t>
            </a:r>
            <a:r>
              <a:rPr lang="fr-CH" dirty="0" smtClean="0"/>
              <a:t>comprendre les basiques de </a:t>
            </a:r>
            <a:r>
              <a:rPr lang="fr-CH" dirty="0"/>
              <a:t>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git help </a:t>
            </a:r>
            <a:endParaRPr lang="fr-CH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g</a:t>
            </a:r>
            <a:r>
              <a:rPr lang="fr-FR" sz="1800" dirty="0" smtClean="0"/>
              <a:t>it help</a:t>
            </a:r>
          </a:p>
          <a:p>
            <a:pPr lvl="1"/>
            <a:r>
              <a:rPr lang="fr-FR" sz="1600" dirty="0" smtClean="0"/>
              <a:t>Retourne la liste des commandes regroupées « par type »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&lt;command&gt;</a:t>
            </a:r>
          </a:p>
          <a:p>
            <a:pPr lvl="1"/>
            <a:r>
              <a:rPr lang="fr-FR" sz="1600" dirty="0" smtClean="0"/>
              <a:t>Redirige sur une page web locale expliquant </a:t>
            </a:r>
            <a:r>
              <a:rPr lang="fr-FR" sz="1600" dirty="0"/>
              <a:t>la commande </a:t>
            </a:r>
            <a:r>
              <a:rPr lang="fr-FR" sz="1600" dirty="0" smtClean="0"/>
              <a:t>({</a:t>
            </a:r>
            <a:r>
              <a:rPr lang="fr-FR" sz="1600" dirty="0" err="1" smtClean="0"/>
              <a:t>gitbash_home</a:t>
            </a:r>
            <a:r>
              <a:rPr lang="fr-FR" sz="1600" dirty="0" smtClean="0"/>
              <a:t>}/mingw64/</a:t>
            </a:r>
            <a:r>
              <a:rPr lang="fr-FR" sz="1600" dirty="0" err="1" smtClean="0"/>
              <a:t>share</a:t>
            </a:r>
            <a:r>
              <a:rPr lang="fr-FR" sz="1600" dirty="0" smtClean="0"/>
              <a:t>/doc/git-doc</a:t>
            </a:r>
            <a:r>
              <a:rPr lang="fr-FR" sz="1600" dirty="0"/>
              <a:t>/)</a:t>
            </a:r>
            <a:endParaRPr lang="fr-FR" sz="1600" dirty="0" smtClean="0"/>
          </a:p>
          <a:p>
            <a:pPr lvl="1"/>
            <a:r>
              <a:rPr lang="fr-FR" sz="1600" dirty="0" smtClean="0"/>
              <a:t>Exemple : git help commit</a:t>
            </a:r>
          </a:p>
          <a:p>
            <a:pPr lvl="1"/>
            <a:endParaRPr lang="fr-FR" dirty="0" smtClean="0"/>
          </a:p>
          <a:p>
            <a:r>
              <a:rPr lang="fr-FR" sz="1800" dirty="0"/>
              <a:t>g</a:t>
            </a:r>
            <a:r>
              <a:rPr lang="fr-FR" sz="1800" dirty="0" smtClean="0"/>
              <a:t>it help tutorial</a:t>
            </a:r>
            <a:endParaRPr lang="fr-CH" sz="1800" dirty="0"/>
          </a:p>
        </p:txBody>
      </p:sp>
    </p:spTree>
    <p:extLst>
      <p:ext uri="{BB962C8B-B14F-4D97-AF65-F5344CB8AC3E}">
        <p14:creationId xmlns:p14="http://schemas.microsoft.com/office/powerpoint/2010/main" val="291492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r>
              <a:rPr lang="fr-FR" dirty="0" smtClean="0"/>
              <a:t/>
            </a:r>
            <a:br>
              <a:rPr lang="fr-FR" dirty="0" smtClean="0"/>
            </a:b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900" dirty="0"/>
              <a:t>g</a:t>
            </a:r>
            <a:r>
              <a:rPr lang="fr-FR" sz="1900" dirty="0" smtClean="0"/>
              <a:t>it commit –m « mon message de commit » </a:t>
            </a:r>
            <a:endParaRPr lang="fr-FR" sz="1900" dirty="0"/>
          </a:p>
          <a:p>
            <a:pPr lvl="1"/>
            <a:r>
              <a:rPr lang="fr-FR" sz="1700" dirty="0" smtClean="0"/>
              <a:t>Commit les fichiers dans le stage</a:t>
            </a:r>
          </a:p>
          <a:p>
            <a:r>
              <a:rPr lang="fr-FR" sz="1900" dirty="0" smtClean="0"/>
              <a:t>git </a:t>
            </a:r>
            <a:r>
              <a:rPr lang="fr-FR" sz="1900" dirty="0" smtClean="0"/>
              <a:t>commit --</a:t>
            </a:r>
            <a:r>
              <a:rPr lang="fr-FR" sz="1900" dirty="0" err="1" smtClean="0"/>
              <a:t>amend</a:t>
            </a:r>
            <a:endParaRPr lang="fr-FR" sz="1900" dirty="0" smtClean="0"/>
          </a:p>
          <a:p>
            <a:pPr lvl="1"/>
            <a:r>
              <a:rPr lang="fr-FR" sz="1700" dirty="0" smtClean="0"/>
              <a:t>Modification du dernier commit (Attention!!! Réécriture de l’histoire)</a:t>
            </a:r>
            <a:r>
              <a:rPr lang="fr-FR" sz="1600" dirty="0" smtClean="0"/>
              <a:t> </a:t>
            </a:r>
            <a:endParaRPr lang="fr-FR" sz="1600" dirty="0"/>
          </a:p>
          <a:p>
            <a:r>
              <a:rPr lang="fr-FR" sz="1900" dirty="0"/>
              <a:t>Comparer l’état entre le dernier commit et…</a:t>
            </a:r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non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 : git </a:t>
            </a:r>
            <a:r>
              <a:rPr lang="fr-FR" sz="1700" dirty="0" err="1" smtClean="0"/>
              <a:t>diff</a:t>
            </a:r>
            <a:endParaRPr lang="fr-FR" sz="1700" dirty="0"/>
          </a:p>
          <a:p>
            <a:pPr lvl="1"/>
            <a:r>
              <a:rPr lang="fr-FR" sz="1700" dirty="0" smtClean="0"/>
              <a:t>Les </a:t>
            </a:r>
            <a:r>
              <a:rPr lang="fr-FR" sz="1700" dirty="0"/>
              <a:t>dernières modifications </a:t>
            </a:r>
            <a:r>
              <a:rPr lang="fr-FR" sz="1700" dirty="0" err="1" smtClean="0"/>
              <a:t>stagées</a:t>
            </a:r>
            <a:r>
              <a:rPr lang="fr-FR" sz="1700" dirty="0" smtClean="0"/>
              <a:t> : </a:t>
            </a:r>
            <a:r>
              <a:rPr lang="fr-FR" sz="1700" dirty="0"/>
              <a:t>git </a:t>
            </a:r>
            <a:r>
              <a:rPr lang="fr-FR" sz="1700" dirty="0" err="1"/>
              <a:t>diff</a:t>
            </a:r>
            <a:r>
              <a:rPr lang="fr-FR" sz="1700" dirty="0"/>
              <a:t> --</a:t>
            </a:r>
            <a:r>
              <a:rPr lang="fr-FR" sz="1700" dirty="0" err="1"/>
              <a:t>cached</a:t>
            </a:r>
            <a:endParaRPr lang="fr-FR" sz="1700" dirty="0" smtClean="0"/>
          </a:p>
          <a:p>
            <a:pPr marL="80962" indent="0">
              <a:buNone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2145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Commits</a:t>
            </a:r>
            <a:r>
              <a:rPr lang="fr-FR" dirty="0" smtClean="0"/>
              <a:t> &amp; </a:t>
            </a:r>
            <a:r>
              <a:rPr lang="fr-FR" dirty="0" err="1" smtClean="0"/>
              <a:t>Diff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900" dirty="0" smtClean="0"/>
              <a:t>Modifiez </a:t>
            </a:r>
            <a:r>
              <a:rPr lang="fr-CH" sz="1900" dirty="0"/>
              <a:t>le fichier </a:t>
            </a:r>
            <a:r>
              <a:rPr lang="fr-CH" sz="1900" i="1" dirty="0"/>
              <a:t>readme.txt </a:t>
            </a:r>
            <a:r>
              <a:rPr lang="fr-CH" sz="1900" dirty="0"/>
              <a:t>une première fois en ajoutant du texte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/>
              <a:t>Affichez les </a:t>
            </a:r>
            <a:r>
              <a:rPr lang="fr-CH" sz="1900" dirty="0" smtClean="0"/>
              <a:t>changements</a:t>
            </a:r>
          </a:p>
          <a:p>
            <a:endParaRPr lang="fr-CH" sz="1900" dirty="0" smtClean="0"/>
          </a:p>
          <a:p>
            <a:r>
              <a:rPr lang="fr-CH" sz="1900" dirty="0"/>
              <a:t>Créez un fichier </a:t>
            </a:r>
            <a:r>
              <a:rPr lang="fr-CH" sz="1900" i="1" dirty="0" err="1"/>
              <a:t>phpinfo.php</a:t>
            </a:r>
            <a:r>
              <a:rPr lang="fr-CH" sz="1900" i="1" dirty="0"/>
              <a:t> </a:t>
            </a:r>
            <a:r>
              <a:rPr lang="fr-CH" sz="1900" dirty="0"/>
              <a:t>avec &lt;?</a:t>
            </a:r>
            <a:r>
              <a:rPr lang="fr-CH" sz="1900" dirty="0" err="1"/>
              <a:t>php</a:t>
            </a:r>
            <a:r>
              <a:rPr lang="fr-CH" sz="1900" dirty="0"/>
              <a:t> </a:t>
            </a:r>
            <a:r>
              <a:rPr lang="fr-CH" sz="1900" dirty="0" err="1"/>
              <a:t>phpinfo</a:t>
            </a:r>
            <a:r>
              <a:rPr lang="fr-CH" sz="1900" dirty="0"/>
              <a:t>(); ?&gt; à </a:t>
            </a:r>
            <a:r>
              <a:rPr lang="fr-CH" sz="1900" dirty="0" smtClean="0"/>
              <a:t>l’intérieur</a:t>
            </a:r>
          </a:p>
          <a:p>
            <a:endParaRPr lang="fr-CH" sz="1900" dirty="0" smtClean="0"/>
          </a:p>
          <a:p>
            <a:r>
              <a:rPr lang="fr-CH" sz="1900" dirty="0" err="1"/>
              <a:t>Commitez</a:t>
            </a:r>
            <a:r>
              <a:rPr lang="fr-CH" sz="1900" dirty="0"/>
              <a:t> vos changements avec l’option </a:t>
            </a:r>
            <a:r>
              <a:rPr lang="fr-CH" sz="1900" dirty="0" smtClean="0"/>
              <a:t>-m</a:t>
            </a:r>
            <a:endParaRPr lang="fr-CH" sz="1900" dirty="0" smtClean="0"/>
          </a:p>
          <a:p>
            <a:pPr lvl="1"/>
            <a:r>
              <a:rPr lang="fr-CH" sz="1700" dirty="0"/>
              <a:t>Que se passe t-il </a:t>
            </a:r>
            <a:r>
              <a:rPr lang="fr-CH" sz="1700" dirty="0" smtClean="0"/>
              <a:t>?</a:t>
            </a:r>
          </a:p>
          <a:p>
            <a:pPr lvl="1"/>
            <a:endParaRPr lang="fr-CH" sz="1600" dirty="0" smtClean="0"/>
          </a:p>
          <a:p>
            <a:r>
              <a:rPr lang="fr-CH" sz="1900" dirty="0" err="1"/>
              <a:t>C</a:t>
            </a:r>
            <a:r>
              <a:rPr lang="fr-CH" sz="1900" dirty="0" err="1" smtClean="0"/>
              <a:t>ommitez</a:t>
            </a:r>
            <a:r>
              <a:rPr lang="fr-CH" sz="1900" dirty="0" smtClean="0"/>
              <a:t> </a:t>
            </a:r>
            <a:r>
              <a:rPr lang="fr-CH" sz="1900" dirty="0"/>
              <a:t>le fichier </a:t>
            </a:r>
            <a:r>
              <a:rPr lang="fr-CH" sz="1900" dirty="0" err="1"/>
              <a:t>phpinfo.php</a:t>
            </a:r>
            <a:r>
              <a:rPr lang="fr-CH" sz="1900" dirty="0"/>
              <a:t> en amendant le dernier commit</a:t>
            </a:r>
            <a:endParaRPr lang="fr-FR" sz="1900" dirty="0"/>
          </a:p>
          <a:p>
            <a:pPr lvl="1"/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86924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Basique</a:t>
            </a:r>
          </a:p>
          <a:p>
            <a:pPr lvl="1"/>
            <a:r>
              <a:rPr lang="fr-CH" dirty="0" smtClean="0"/>
              <a:t>Découverte de git</a:t>
            </a:r>
          </a:p>
          <a:p>
            <a:pPr lvl="1"/>
            <a:r>
              <a:rPr lang="fr-CH" dirty="0" smtClean="0"/>
              <a:t>Hands-on : premiers pas avec git</a:t>
            </a:r>
          </a:p>
          <a:p>
            <a:pPr lvl="1"/>
            <a:r>
              <a:rPr lang="fr-CH" dirty="0" smtClean="0"/>
              <a:t>Hands-on : comprendre les bases de git</a:t>
            </a:r>
          </a:p>
          <a:p>
            <a:pPr lvl="1"/>
            <a:r>
              <a:rPr lang="fr-CH" dirty="0"/>
              <a:t>Hands-on </a:t>
            </a:r>
            <a:r>
              <a:rPr lang="fr-CH" dirty="0" smtClean="0"/>
              <a:t>: </a:t>
            </a:r>
            <a:r>
              <a:rPr lang="fr-CH" dirty="0" err="1" smtClean="0"/>
              <a:t>Stash</a:t>
            </a:r>
            <a:r>
              <a:rPr lang="fr-CH" dirty="0" smtClean="0"/>
              <a:t> et </a:t>
            </a:r>
            <a:r>
              <a:rPr lang="fr-CH" dirty="0" err="1" smtClean="0"/>
              <a:t>blame</a:t>
            </a:r>
            <a:endParaRPr lang="fr-CH" dirty="0" smtClean="0"/>
          </a:p>
          <a:p>
            <a:pPr lvl="1"/>
            <a:r>
              <a:rPr lang="fr-CH" dirty="0" smtClean="0"/>
              <a:t>Utiliser un workflow</a:t>
            </a: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Représentation des </a:t>
            </a:r>
            <a:r>
              <a:rPr lang="fr-CH" dirty="0" err="1" smtClean="0"/>
              <a:t>commits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Représentation sous </a:t>
            </a:r>
            <a:r>
              <a:rPr lang="fr-CH" dirty="0" smtClean="0"/>
              <a:t>forme de graphe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950384" y="5591174"/>
            <a:ext cx="8585502" cy="861774"/>
          </a:xfrm>
          <a:prstGeom prst="rect">
            <a:avLst/>
          </a:prstGeom>
          <a:solidFill>
            <a:srgbClr val="D91E4B"/>
          </a:solidFill>
        </p:spPr>
        <p:txBody>
          <a:bodyPr wrap="square" rtlCol="0">
            <a:spAutoFit/>
          </a:bodyPr>
          <a:lstStyle/>
          <a:p>
            <a:r>
              <a:rPr lang="fr-CH" sz="1600" dirty="0" smtClean="0">
                <a:solidFill>
                  <a:schemeClr val="bg1"/>
                </a:solidFill>
              </a:rPr>
              <a:t>https://learngitbranching.js.org/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https://marklodato.github.io/visual-git-guide/index-en.html</a:t>
            </a:r>
          </a:p>
          <a:p>
            <a:r>
              <a:rPr lang="fr-CH" sz="1600" dirty="0" smtClean="0">
                <a:solidFill>
                  <a:schemeClr val="bg1"/>
                </a:solidFill>
              </a:rPr>
              <a:t>https://www.miximum.fr/blog/enfin-comprendre-git/</a:t>
            </a:r>
            <a:endParaRPr lang="fr-CH" sz="1600" dirty="0">
              <a:solidFill>
                <a:schemeClr val="bg1"/>
              </a:solidFill>
            </a:endParaRPr>
          </a:p>
        </p:txBody>
      </p:sp>
      <p:sp>
        <p:nvSpPr>
          <p:cNvPr id="6" name="AutoShape 2" descr="RÃ©sultat de recherche d'images pour &quot;graph git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7186" name="Picture 18" descr="RÃ©sultat de recherche d'images pour &quot;graph git with branch labels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28" y="2681759"/>
            <a:ext cx="4724336" cy="22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7879" y="1535401"/>
            <a:ext cx="10281992" cy="4034125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Permet d’afficher la liste des </a:t>
            </a:r>
            <a:r>
              <a:rPr lang="fr-FR" dirty="0" err="1" smtClean="0"/>
              <a:t>commits</a:t>
            </a:r>
            <a:r>
              <a:rPr lang="fr-FR" dirty="0" smtClean="0"/>
              <a:t> sous </a:t>
            </a:r>
            <a:r>
              <a:rPr lang="fr-FR" dirty="0" smtClean="0"/>
              <a:t>différentes formes</a:t>
            </a:r>
            <a:endParaRPr lang="fr-FR" dirty="0" smtClean="0"/>
          </a:p>
          <a:p>
            <a:r>
              <a:rPr lang="fr-FR" dirty="0" smtClean="0"/>
              <a:t>git log</a:t>
            </a:r>
          </a:p>
          <a:p>
            <a:pPr lvl="1"/>
            <a:r>
              <a:rPr lang="fr-FR" sz="1600" dirty="0" smtClean="0"/>
              <a:t>Sha1, </a:t>
            </a:r>
            <a:r>
              <a:rPr lang="fr-FR" sz="1600" dirty="0" err="1" smtClean="0"/>
              <a:t>author</a:t>
            </a:r>
            <a:r>
              <a:rPr lang="fr-FR" sz="1600" dirty="0" smtClean="0"/>
              <a:t>, date, commentaire</a:t>
            </a:r>
            <a:endParaRPr lang="fr-FR" sz="1600" dirty="0"/>
          </a:p>
          <a:p>
            <a:r>
              <a:rPr lang="fr-FR" dirty="0" smtClean="0"/>
              <a:t>git log --graph</a:t>
            </a:r>
          </a:p>
          <a:p>
            <a:r>
              <a:rPr lang="fr-FR" dirty="0"/>
              <a:t>g</a:t>
            </a:r>
            <a:r>
              <a:rPr lang="fr-FR" dirty="0" smtClean="0"/>
              <a:t>it log -p {</a:t>
            </a:r>
            <a:r>
              <a:rPr lang="fr-FR" dirty="0" err="1" smtClean="0"/>
              <a:t>filename</a:t>
            </a:r>
            <a:r>
              <a:rPr lang="fr-FR" dirty="0" smtClean="0"/>
              <a:t>}</a:t>
            </a:r>
          </a:p>
          <a:p>
            <a:pPr lvl="1"/>
            <a:r>
              <a:rPr lang="fr-FR" sz="1600" dirty="0" smtClean="0"/>
              <a:t>Tous les </a:t>
            </a:r>
            <a:r>
              <a:rPr lang="fr-FR" sz="1600" dirty="0" err="1" smtClean="0"/>
              <a:t>commits</a:t>
            </a:r>
            <a:r>
              <a:rPr lang="fr-FR" sz="1600" dirty="0" smtClean="0"/>
              <a:t> du fichier</a:t>
            </a:r>
            <a:endParaRPr lang="fr-FR" sz="1600" dirty="0"/>
          </a:p>
          <a:p>
            <a:r>
              <a:rPr lang="fr-FR" dirty="0" smtClean="0"/>
              <a:t>git log --stat</a:t>
            </a:r>
          </a:p>
          <a:p>
            <a:pPr lvl="1"/>
            <a:r>
              <a:rPr lang="fr-FR" sz="1600" dirty="0" smtClean="0"/>
              <a:t>Lister les fichiers et leurs modifications</a:t>
            </a:r>
          </a:p>
          <a:p>
            <a:r>
              <a:rPr lang="fr-FR" dirty="0" smtClean="0"/>
              <a:t>git log HEAD~2 </a:t>
            </a:r>
          </a:p>
          <a:p>
            <a:pPr lvl="1"/>
            <a:r>
              <a:rPr lang="fr-FR" dirty="0" smtClean="0"/>
              <a:t>À partir </a:t>
            </a:r>
            <a:r>
              <a:rPr lang="fr-FR" dirty="0"/>
              <a:t>d</a:t>
            </a:r>
            <a:r>
              <a:rPr lang="fr-FR" dirty="0" smtClean="0"/>
              <a:t>es 2 derniers </a:t>
            </a:r>
            <a:r>
              <a:rPr lang="fr-FR" dirty="0" err="1" smtClean="0"/>
              <a:t>commits</a:t>
            </a:r>
            <a:r>
              <a:rPr lang="fr-FR" dirty="0" smtClean="0"/>
              <a:t> de la branche du HEAD</a:t>
            </a:r>
          </a:p>
          <a:p>
            <a:r>
              <a:rPr lang="fr-FR" dirty="0" smtClean="0"/>
              <a:t>git log –n2</a:t>
            </a:r>
          </a:p>
          <a:p>
            <a:pPr lvl="1"/>
            <a:r>
              <a:rPr lang="fr-FR" dirty="0" smtClean="0"/>
              <a:t>Afficher les 2 derniers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116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utilisant les options de git log (git help log)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de votre repo git avec les étiquettes (</a:t>
            </a:r>
            <a:r>
              <a:rPr lang="fr-FR" dirty="0"/>
              <a:t>=</a:t>
            </a:r>
            <a:r>
              <a:rPr lang="fr-FR" dirty="0" err="1" smtClean="0"/>
              <a:t>refs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sur une seule ligne : sha1 commentaire</a:t>
            </a:r>
          </a:p>
          <a:p>
            <a:pPr lvl="1"/>
            <a:r>
              <a:rPr lang="fr-FR" dirty="0" smtClean="0"/>
              <a:t>Affichez les </a:t>
            </a:r>
            <a:r>
              <a:rPr lang="fr-FR" dirty="0" err="1" smtClean="0"/>
              <a:t>commits</a:t>
            </a:r>
            <a:r>
              <a:rPr lang="fr-FR" dirty="0" smtClean="0"/>
              <a:t> sous forme de graph</a:t>
            </a:r>
          </a:p>
          <a:p>
            <a:pPr lvl="1"/>
            <a:r>
              <a:rPr lang="fr-FR" dirty="0" smtClean="0"/>
              <a:t>Combinez les 3 et créez un alias</a:t>
            </a:r>
          </a:p>
          <a:p>
            <a:pPr lvl="2"/>
            <a:r>
              <a:rPr lang="fr-FR" dirty="0"/>
              <a:t>a</a:t>
            </a:r>
            <a:r>
              <a:rPr lang="fr-FR" dirty="0" smtClean="0"/>
              <a:t>lias </a:t>
            </a:r>
            <a:r>
              <a:rPr lang="fr-FR" dirty="0" err="1" smtClean="0"/>
              <a:t>gls</a:t>
            </a:r>
            <a:r>
              <a:rPr lang="fr-FR" dirty="0" smtClean="0"/>
              <a:t> = ‘git log …’</a:t>
            </a:r>
          </a:p>
          <a:p>
            <a:pPr lvl="1"/>
            <a:r>
              <a:rPr lang="fr-FR" dirty="0" smtClean="0"/>
              <a:t>Utilisez les </a:t>
            </a:r>
            <a:r>
              <a:rPr lang="fr-FR" dirty="0" err="1" smtClean="0"/>
              <a:t>hashs</a:t>
            </a:r>
            <a:r>
              <a:rPr lang="fr-FR" dirty="0" smtClean="0"/>
              <a:t> de commit pour faire un </a:t>
            </a:r>
            <a:r>
              <a:rPr lang="fr-FR" dirty="0" err="1" smtClean="0"/>
              <a:t>diff</a:t>
            </a:r>
            <a:r>
              <a:rPr lang="fr-FR" dirty="0" smtClean="0"/>
              <a:t> entre 2 </a:t>
            </a:r>
            <a:r>
              <a:rPr lang="fr-FR" dirty="0" err="1" smtClean="0"/>
              <a:t>commits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7261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Log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utilisant les options de git log (git help log)</a:t>
            </a: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de votre repo git avec les étiquettes (ou </a:t>
            </a:r>
            <a:r>
              <a:rPr lang="fr-FR" dirty="0" err="1"/>
              <a:t>refs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sur une seule </a:t>
            </a:r>
            <a:r>
              <a:rPr lang="fr-FR" dirty="0" smtClean="0"/>
              <a:t>ligne : </a:t>
            </a:r>
            <a:r>
              <a:rPr lang="fr-FR" dirty="0"/>
              <a:t>sha1 </a:t>
            </a:r>
            <a:r>
              <a:rPr lang="fr-FR" dirty="0" smtClean="0"/>
              <a:t>commentaire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Affichez les </a:t>
            </a:r>
            <a:r>
              <a:rPr lang="fr-FR" dirty="0" err="1"/>
              <a:t>commits</a:t>
            </a:r>
            <a:r>
              <a:rPr lang="fr-FR" dirty="0"/>
              <a:t> sous forme de </a:t>
            </a:r>
            <a:r>
              <a:rPr lang="fr-FR" dirty="0" smtClean="0"/>
              <a:t>graph</a:t>
            </a:r>
            <a:br>
              <a:rPr lang="fr-FR" dirty="0" smtClean="0"/>
            </a:br>
            <a:r>
              <a:rPr lang="fr-FR" dirty="0" smtClean="0">
                <a:solidFill>
                  <a:srgbClr val="00B050"/>
                </a:solidFill>
              </a:rPr>
              <a:t>git log --graph</a:t>
            </a:r>
            <a:endParaRPr lang="fr-FR" dirty="0">
              <a:solidFill>
                <a:srgbClr val="00B050"/>
              </a:solidFill>
            </a:endParaRPr>
          </a:p>
          <a:p>
            <a:pPr lvl="1"/>
            <a:r>
              <a:rPr lang="fr-FR" dirty="0"/>
              <a:t>Combinez les 3 et créez un </a:t>
            </a:r>
            <a:r>
              <a:rPr lang="fr-FR" dirty="0" smtClean="0"/>
              <a:t>alias</a:t>
            </a:r>
            <a:br>
              <a:rPr lang="fr-FR" dirty="0" smtClean="0"/>
            </a:br>
            <a:r>
              <a:rPr lang="fr-FR" dirty="0" err="1" smtClean="0">
                <a:solidFill>
                  <a:srgbClr val="00B050"/>
                </a:solidFill>
              </a:rPr>
              <a:t>alias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god</a:t>
            </a:r>
            <a:r>
              <a:rPr lang="fr-FR" dirty="0" smtClean="0">
                <a:solidFill>
                  <a:srgbClr val="00B050"/>
                </a:solidFill>
              </a:rPr>
              <a:t>=‘</a:t>
            </a:r>
            <a:r>
              <a:rPr lang="fr-FR" dirty="0" smtClean="0">
                <a:solidFill>
                  <a:srgbClr val="00B050"/>
                </a:solidFill>
              </a:rPr>
              <a:t>git log --graph --</a:t>
            </a:r>
            <a:r>
              <a:rPr lang="fr-FR" dirty="0" err="1" smtClean="0">
                <a:solidFill>
                  <a:srgbClr val="00B050"/>
                </a:solidFill>
              </a:rPr>
              <a:t>oneline</a:t>
            </a:r>
            <a:r>
              <a:rPr lang="fr-FR" dirty="0" smtClean="0">
                <a:solidFill>
                  <a:srgbClr val="00B050"/>
                </a:solidFill>
              </a:rPr>
              <a:t> --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</a:p>
          <a:p>
            <a:pPr lvl="1"/>
            <a:r>
              <a:rPr lang="fr-FR" dirty="0" smtClean="0"/>
              <a:t>Ou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altLang="fr-FR" dirty="0">
                <a:solidFill>
                  <a:srgbClr val="00B050"/>
                </a:solidFill>
              </a:rPr>
              <a:t>git config --global </a:t>
            </a:r>
            <a:r>
              <a:rPr lang="fr-FR" altLang="fr-FR" dirty="0" err="1" smtClean="0">
                <a:solidFill>
                  <a:srgbClr val="00B050"/>
                </a:solidFill>
              </a:rPr>
              <a:t>alias.god</a:t>
            </a:r>
            <a:r>
              <a:rPr lang="fr-FR" altLang="fr-FR" dirty="0" smtClean="0">
                <a:solidFill>
                  <a:srgbClr val="00B050"/>
                </a:solidFill>
              </a:rPr>
              <a:t> ‘</a:t>
            </a:r>
            <a:r>
              <a:rPr lang="fr-FR" dirty="0" smtClean="0">
                <a:solidFill>
                  <a:srgbClr val="00B050"/>
                </a:solidFill>
              </a:rPr>
              <a:t>log </a:t>
            </a:r>
            <a:r>
              <a:rPr lang="fr-FR" dirty="0">
                <a:solidFill>
                  <a:srgbClr val="00B050"/>
                </a:solidFill>
              </a:rPr>
              <a:t>--graph --</a:t>
            </a:r>
            <a:r>
              <a:rPr lang="fr-FR" dirty="0" err="1">
                <a:solidFill>
                  <a:srgbClr val="00B050"/>
                </a:solidFill>
              </a:rPr>
              <a:t>oneline</a:t>
            </a:r>
            <a:r>
              <a:rPr lang="fr-FR" dirty="0">
                <a:solidFill>
                  <a:srgbClr val="00B05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–</a:t>
            </a:r>
            <a:r>
              <a:rPr lang="fr-FR" dirty="0" err="1" smtClean="0">
                <a:solidFill>
                  <a:srgbClr val="00B050"/>
                </a:solidFill>
              </a:rPr>
              <a:t>decorate</a:t>
            </a:r>
            <a:r>
              <a:rPr lang="fr-FR" dirty="0" smtClean="0">
                <a:solidFill>
                  <a:srgbClr val="00B050"/>
                </a:solidFill>
              </a:rPr>
              <a:t>’</a:t>
            </a:r>
          </a:p>
          <a:p>
            <a:pPr lvl="1"/>
            <a:r>
              <a:rPr lang="fr-FR" dirty="0" smtClean="0"/>
              <a:t>Utilisez </a:t>
            </a:r>
            <a:r>
              <a:rPr lang="fr-FR" dirty="0"/>
              <a:t>les </a:t>
            </a:r>
            <a:r>
              <a:rPr lang="fr-FR" dirty="0" err="1" smtClean="0"/>
              <a:t>hashs</a:t>
            </a:r>
            <a:r>
              <a:rPr lang="fr-FR" dirty="0" smtClean="0"/>
              <a:t> </a:t>
            </a:r>
            <a:r>
              <a:rPr lang="fr-FR" dirty="0"/>
              <a:t>de commit pour faire un </a:t>
            </a:r>
            <a:r>
              <a:rPr lang="fr-FR" dirty="0" err="1" smtClean="0"/>
              <a:t>diff</a:t>
            </a:r>
            <a:r>
              <a:rPr lang="fr-FR" dirty="0"/>
              <a:t> entre 2 </a:t>
            </a:r>
            <a:r>
              <a:rPr lang="fr-FR" dirty="0" err="1"/>
              <a:t>commits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CH" dirty="0">
                <a:solidFill>
                  <a:srgbClr val="00B050"/>
                </a:solidFill>
              </a:rPr>
              <a:t>git </a:t>
            </a:r>
            <a:r>
              <a:rPr lang="fr-CH" dirty="0" err="1">
                <a:solidFill>
                  <a:srgbClr val="00B050"/>
                </a:solidFill>
              </a:rPr>
              <a:t>diff</a:t>
            </a:r>
            <a:r>
              <a:rPr lang="fr-CH" dirty="0">
                <a:solidFill>
                  <a:srgbClr val="00B050"/>
                </a:solidFill>
              </a:rPr>
              <a:t> 98ef866 65e26fa</a:t>
            </a:r>
            <a:endParaRPr lang="fr-FR" dirty="0" smtClean="0">
              <a:solidFill>
                <a:srgbClr val="00B050"/>
              </a:solidFill>
            </a:endParaRPr>
          </a:p>
          <a:p>
            <a:pPr marL="361950" lvl="1" indent="0">
              <a:buNone/>
            </a:pPr>
            <a:endParaRPr lang="fr-FR" dirty="0"/>
          </a:p>
          <a:p>
            <a:endParaRPr lang="fr-CH" dirty="0"/>
          </a:p>
        </p:txBody>
      </p:sp>
      <p:grpSp>
        <p:nvGrpSpPr>
          <p:cNvPr id="7" name="Groupe 6"/>
          <p:cNvGrpSpPr/>
          <p:nvPr/>
        </p:nvGrpSpPr>
        <p:grpSpPr>
          <a:xfrm rot="5724437">
            <a:off x="3611513" y="5447586"/>
            <a:ext cx="1842237" cy="2062920"/>
            <a:chOff x="8552968" y="265987"/>
            <a:chExt cx="1842237" cy="2062920"/>
          </a:xfrm>
        </p:grpSpPr>
        <p:pic>
          <p:nvPicPr>
            <p:cNvPr id="8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17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Reset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smtClean="0"/>
              <a:t>file</a:t>
            </a:r>
            <a:endParaRPr lang="fr-FR" dirty="0" smtClean="0"/>
          </a:p>
          <a:p>
            <a:pPr lvl="1"/>
            <a:r>
              <a:rPr lang="fr-FR" sz="1600" dirty="0" smtClean="0"/>
              <a:t>Restaurer un fichier à son état d’origine (celui de du repo local)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</a:t>
            </a:r>
          </a:p>
          <a:p>
            <a:pPr lvl="1"/>
            <a:r>
              <a:rPr lang="fr-FR" sz="1600" dirty="0" smtClean="0"/>
              <a:t>Vider les fichiers de la zone de stage</a:t>
            </a:r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dirty="0"/>
              <a:t>g</a:t>
            </a:r>
            <a:r>
              <a:rPr lang="fr-FR" dirty="0" smtClean="0"/>
              <a:t>it reset --hard </a:t>
            </a:r>
          </a:p>
          <a:p>
            <a:pPr lvl="1"/>
            <a:r>
              <a:rPr lang="fr-FR" sz="1600" dirty="0" smtClean="0"/>
              <a:t>Nettoyer le stage et supprimer les </a:t>
            </a:r>
            <a:r>
              <a:rPr lang="fr-FR" sz="1600" dirty="0" smtClean="0"/>
              <a:t>modifications </a:t>
            </a:r>
            <a:r>
              <a:rPr lang="fr-FR" sz="1600" dirty="0" smtClean="0"/>
              <a:t>(= git reset + git </a:t>
            </a:r>
            <a:r>
              <a:rPr lang="fr-FR" sz="1600" dirty="0" err="1" smtClean="0"/>
              <a:t>checkout</a:t>
            </a:r>
            <a:r>
              <a:rPr lang="fr-FR" sz="1600" dirty="0" smtClean="0"/>
              <a:t>)</a:t>
            </a:r>
          </a:p>
          <a:p>
            <a:pPr lvl="1"/>
            <a:endParaRPr lang="fr-FR" sz="1600" dirty="0" smtClean="0"/>
          </a:p>
          <a:p>
            <a:r>
              <a:rPr lang="fr-FR" dirty="0" smtClean="0"/>
              <a:t>git [</a:t>
            </a:r>
            <a:r>
              <a:rPr lang="fr-FR" dirty="0" err="1" smtClean="0"/>
              <a:t>checkout</a:t>
            </a:r>
            <a:r>
              <a:rPr lang="fr-FR" dirty="0" smtClean="0"/>
              <a:t> | reset]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lvl="1"/>
            <a:r>
              <a:rPr lang="fr-FR" dirty="0" smtClean="0"/>
              <a:t>Ces 3 opérations peuvent être effectuées sur un seul fichier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84569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Travailler avec un repo distant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60" y="1017564"/>
            <a:ext cx="7695210" cy="5216982"/>
          </a:xfrm>
        </p:spPr>
      </p:pic>
      <p:pic>
        <p:nvPicPr>
          <p:cNvPr id="7170" name="Picture 2" descr="https://images.vexels.com/media/users/3/157913/isolated/preview/0e6be09870130d852492c71fca1c3b32-comic-wide-open-emoticon-eyes-by-vexel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24" y="3906981"/>
            <a:ext cx="621003" cy="6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associÃ©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69" y="1791854"/>
            <a:ext cx="517262" cy="5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Ã©sultat de recherche d'images pour &quot;eyes comics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339" y="3897624"/>
            <a:ext cx="855921" cy="52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Ã©sultat de recherche d'images pour &quot;eyes comic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771" y="4084362"/>
            <a:ext cx="805992" cy="40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0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 décentralisés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3513" y="1216149"/>
            <a:ext cx="8145703" cy="44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Clone &amp; Pull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Cloner un dépôt distant pour l’avoir en </a:t>
            </a:r>
            <a:r>
              <a:rPr lang="fr-CH" dirty="0" smtClean="0"/>
              <a:t>local</a:t>
            </a:r>
          </a:p>
          <a:p>
            <a:pPr lvl="1"/>
            <a:r>
              <a:rPr lang="fr-CH" dirty="0"/>
              <a:t>git </a:t>
            </a:r>
            <a:r>
              <a:rPr lang="fr-CH" dirty="0" smtClean="0"/>
              <a:t>clone </a:t>
            </a:r>
            <a:r>
              <a:rPr lang="fr-CH" dirty="0" err="1" smtClean="0">
                <a:hlinkClick r:id="rId2"/>
              </a:rPr>
              <a:t>git@gitlab.groupemutuel.ch:interdomaine</a:t>
            </a:r>
            <a:r>
              <a:rPr lang="fr-CH" dirty="0" smtClean="0">
                <a:hlinkClick r:id="rId2"/>
              </a:rPr>
              <a:t>/formation/</a:t>
            </a:r>
            <a:r>
              <a:rPr lang="fr-CH" dirty="0" err="1" smtClean="0">
                <a:hlinkClick r:id="rId2"/>
              </a:rPr>
              <a:t>repodistant.git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Voir les informations sur le dépôt distant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smtClean="0"/>
              <a:t>–v</a:t>
            </a:r>
          </a:p>
          <a:p>
            <a:pPr lvl="1"/>
            <a:endParaRPr lang="fr-CH" dirty="0"/>
          </a:p>
          <a:p>
            <a:r>
              <a:rPr lang="fr-CH" dirty="0" smtClean="0"/>
              <a:t>Mettre </a:t>
            </a:r>
            <a:r>
              <a:rPr lang="fr-CH" dirty="0"/>
              <a:t>à jour votre branche master du dépôt local depuis le dépôt distant (et la </a:t>
            </a:r>
            <a:r>
              <a:rPr lang="fr-CH" dirty="0" err="1"/>
              <a:t>merger</a:t>
            </a:r>
            <a:r>
              <a:rPr lang="fr-CH" dirty="0"/>
              <a:t> </a:t>
            </a:r>
            <a:r>
              <a:rPr lang="fr-CH" dirty="0" smtClean="0"/>
              <a:t>si nécessaire)</a:t>
            </a:r>
          </a:p>
          <a:p>
            <a:pPr lvl="1"/>
            <a:r>
              <a:rPr lang="fr-CH" dirty="0" smtClean="0"/>
              <a:t>git </a:t>
            </a:r>
            <a:r>
              <a:rPr lang="fr-CH" dirty="0"/>
              <a:t>pull </a:t>
            </a:r>
            <a:r>
              <a:rPr lang="fr-CH" dirty="0" err="1"/>
              <a:t>origin</a:t>
            </a:r>
            <a:r>
              <a:rPr lang="fr-CH" dirty="0"/>
              <a:t> master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700156"/>
            <a:ext cx="8875260" cy="794307"/>
          </a:xfrm>
          <a:solidFill>
            <a:srgbClr val="D91E4B"/>
          </a:solidFill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Quel </a:t>
            </a:r>
            <a:r>
              <a:rPr lang="fr-CH" sz="1800" dirty="0">
                <a:solidFill>
                  <a:schemeClr val="bg1"/>
                </a:solidFill>
              </a:rPr>
              <a:t>problème risquez-vous de rencontrer avec git pull </a:t>
            </a:r>
            <a:r>
              <a:rPr lang="fr-CH" sz="1800" dirty="0" err="1">
                <a:solidFill>
                  <a:schemeClr val="bg1"/>
                </a:solidFill>
              </a:rPr>
              <a:t>origin</a:t>
            </a:r>
            <a:r>
              <a:rPr lang="fr-CH" sz="1800" dirty="0">
                <a:solidFill>
                  <a:schemeClr val="bg1"/>
                </a:solidFill>
              </a:rPr>
              <a:t> master </a:t>
            </a:r>
            <a:r>
              <a:rPr lang="fr-CH" sz="1800" dirty="0" smtClean="0">
                <a:solidFill>
                  <a:schemeClr val="bg1"/>
                </a:solidFill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CH" sz="1800" dirty="0" smtClean="0">
                <a:solidFill>
                  <a:schemeClr val="bg1"/>
                </a:solidFill>
              </a:rPr>
              <a:t>Comment </a:t>
            </a:r>
            <a:r>
              <a:rPr lang="fr-CH" sz="1800" dirty="0">
                <a:solidFill>
                  <a:schemeClr val="bg1"/>
                </a:solidFill>
              </a:rPr>
              <a:t>récupérer les informations sans effectuer le </a:t>
            </a:r>
            <a:r>
              <a:rPr lang="fr-CH" sz="1800" dirty="0" err="1">
                <a:solidFill>
                  <a:schemeClr val="bg1"/>
                </a:solidFill>
              </a:rPr>
              <a:t>merge</a:t>
            </a:r>
            <a:r>
              <a:rPr lang="fr-CH" sz="1800" dirty="0">
                <a:solidFill>
                  <a:schemeClr val="bg1"/>
                </a:solidFill>
              </a:rPr>
              <a:t> ?</a:t>
            </a:r>
            <a:endParaRPr lang="fr-CH" sz="1800" dirty="0" smtClean="0">
              <a:solidFill>
                <a:schemeClr val="bg1"/>
              </a:solidFill>
              <a:latin typeface="HelveticaNeueLT Std Med"/>
              <a:ea typeface="MS PGothic" charset="0"/>
              <a:cs typeface="HelveticaNeueLT Std Med"/>
            </a:endParaRPr>
          </a:p>
        </p:txBody>
      </p:sp>
    </p:spTree>
    <p:extLst>
      <p:ext uri="{BB962C8B-B14F-4D97-AF65-F5344CB8AC3E}">
        <p14:creationId xmlns:p14="http://schemas.microsoft.com/office/powerpoint/2010/main" val="298844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Fetch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Synchroniser les informations entre le repo local et le repo distant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fetch</a:t>
            </a:r>
            <a:endParaRPr lang="fr-FR" dirty="0" smtClean="0"/>
          </a:p>
          <a:p>
            <a:r>
              <a:rPr lang="fr-FR" dirty="0"/>
              <a:t>Afficher toutes les branches </a:t>
            </a:r>
            <a:endParaRPr lang="fr-CH" dirty="0"/>
          </a:p>
          <a:p>
            <a:pPr lvl="1"/>
            <a:r>
              <a:rPr lang="fr-FR" dirty="0"/>
              <a:t>g</a:t>
            </a:r>
            <a:r>
              <a:rPr lang="fr-FR" dirty="0" smtClean="0"/>
              <a:t>it </a:t>
            </a:r>
            <a:r>
              <a:rPr lang="fr-FR" dirty="0" err="1" smtClean="0"/>
              <a:t>branch</a:t>
            </a:r>
            <a:r>
              <a:rPr lang="fr-FR" dirty="0" smtClean="0"/>
              <a:t> –</a:t>
            </a:r>
            <a:r>
              <a:rPr lang="fr-FR" dirty="0" smtClean="0"/>
              <a:t>a</a:t>
            </a:r>
          </a:p>
          <a:p>
            <a:pPr lvl="1"/>
            <a:r>
              <a:rPr lang="fr-FR" dirty="0" smtClean="0"/>
              <a:t>La toute puissance !!!! : git </a:t>
            </a:r>
            <a:r>
              <a:rPr lang="fr-FR" dirty="0" err="1" smtClean="0"/>
              <a:t>branch</a:t>
            </a:r>
            <a:r>
              <a:rPr lang="fr-FR" dirty="0" smtClean="0"/>
              <a:t> -</a:t>
            </a:r>
            <a:r>
              <a:rPr lang="fr-FR" dirty="0" err="1" smtClean="0"/>
              <a:t>vvv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Afficher plein de choses (retard, avance, </a:t>
            </a:r>
            <a:r>
              <a:rPr lang="fr-FR" dirty="0" err="1" smtClean="0"/>
              <a:t>staged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status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70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Pull par l’exemple</a:t>
            </a:r>
            <a:endParaRPr lang="fr-CH" dirty="0"/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1" y="829259"/>
            <a:ext cx="5813239" cy="5841493"/>
          </a:xfrm>
        </p:spPr>
      </p:pic>
    </p:spTree>
    <p:extLst>
      <p:ext uri="{BB962C8B-B14F-4D97-AF65-F5344CB8AC3E}">
        <p14:creationId xmlns:p14="http://schemas.microsoft.com/office/powerpoint/2010/main" val="341034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Découverte de git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 rot="16588641">
            <a:off x="3791498" y="2020647"/>
            <a:ext cx="1842237" cy="2062920"/>
            <a:chOff x="8552968" y="265987"/>
            <a:chExt cx="1842237" cy="2062920"/>
          </a:xfrm>
        </p:grpSpPr>
        <p:pic>
          <p:nvPicPr>
            <p:cNvPr id="5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483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Pour ajouter une référence vers un dépôt </a:t>
            </a:r>
            <a:r>
              <a:rPr lang="fr-CH" dirty="0" err="1"/>
              <a:t>remote</a:t>
            </a:r>
            <a:r>
              <a:rPr lang="fr-CH" dirty="0"/>
              <a:t> :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</a:t>
            </a:r>
            <a:r>
              <a:rPr lang="fr-CH" dirty="0" err="1"/>
              <a:t>git@gitlab.com:xxxx</a:t>
            </a:r>
            <a:r>
              <a:rPr lang="fr-CH" dirty="0"/>
              <a:t>/</a:t>
            </a:r>
            <a:r>
              <a:rPr lang="fr-CH" dirty="0" err="1"/>
              <a:t>xxxx.git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monrepo</a:t>
            </a:r>
            <a:r>
              <a:rPr lang="fr-CH" dirty="0"/>
              <a:t> https://gitlab.com/xxxx/xxxx.git</a:t>
            </a:r>
          </a:p>
          <a:p>
            <a:r>
              <a:rPr lang="fr-CH" dirty="0" smtClean="0"/>
              <a:t>Pour </a:t>
            </a:r>
            <a:r>
              <a:rPr lang="fr-CH" dirty="0"/>
              <a:t>supprimer une référence d’un dépôt </a:t>
            </a:r>
            <a:r>
              <a:rPr lang="fr-CH" dirty="0" err="1" smtClean="0"/>
              <a:t>remote</a:t>
            </a:r>
            <a:r>
              <a:rPr lang="fr-CH" dirty="0" smtClean="0"/>
              <a:t> 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remote</a:t>
            </a:r>
            <a:r>
              <a:rPr lang="fr-CH" dirty="0"/>
              <a:t> </a:t>
            </a:r>
            <a:r>
              <a:rPr lang="fr-CH" dirty="0" err="1"/>
              <a:t>remove</a:t>
            </a:r>
            <a:r>
              <a:rPr lang="fr-CH" dirty="0"/>
              <a:t> </a:t>
            </a:r>
            <a:r>
              <a:rPr lang="fr-CH" dirty="0" err="1"/>
              <a:t>monrepo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0298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Mon premier repo distant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dans </a:t>
            </a:r>
            <a:r>
              <a:rPr lang="fr-FR" dirty="0" err="1"/>
              <a:t>gitlab</a:t>
            </a:r>
            <a:r>
              <a:rPr lang="fr-FR" dirty="0"/>
              <a:t> (dans votre domaine) </a:t>
            </a:r>
            <a:r>
              <a:rPr lang="fr-FR" dirty="0" smtClean="0"/>
              <a:t>&lt;login&gt;</a:t>
            </a:r>
          </a:p>
          <a:p>
            <a:r>
              <a:rPr lang="fr-FR" dirty="0" smtClean="0"/>
              <a:t>Créez un repo git local </a:t>
            </a:r>
            <a:r>
              <a:rPr lang="fr-FR" dirty="0"/>
              <a:t>&lt;login&gt;</a:t>
            </a:r>
            <a:endParaRPr lang="fr-FR" dirty="0" smtClean="0"/>
          </a:p>
          <a:p>
            <a:r>
              <a:rPr lang="fr-FR" dirty="0" smtClean="0"/>
              <a:t>Récupérez l’url du repo distant</a:t>
            </a:r>
          </a:p>
          <a:p>
            <a:r>
              <a:rPr lang="fr-FR" dirty="0" smtClean="0"/>
              <a:t>Dans votre repo local renseignez l’url du repo distant</a:t>
            </a:r>
            <a:endParaRPr lang="fr-FR" dirty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 </a:t>
            </a:r>
            <a:r>
              <a:rPr lang="fr-FR" dirty="0" err="1" smtClean="0"/>
              <a:t>origin</a:t>
            </a:r>
            <a:r>
              <a:rPr lang="fr-FR" dirty="0" smtClean="0"/>
              <a:t> &lt;</a:t>
            </a:r>
            <a:r>
              <a:rPr lang="fr-FR" dirty="0" err="1" smtClean="0"/>
              <a:t>monurl</a:t>
            </a:r>
            <a:r>
              <a:rPr lang="fr-FR" dirty="0" smtClean="0"/>
              <a:t>&gt; </a:t>
            </a:r>
          </a:p>
          <a:p>
            <a:r>
              <a:rPr lang="fr-FR" dirty="0" smtClean="0"/>
              <a:t>Ajoutez un fichier dans votre repo local et </a:t>
            </a:r>
            <a:r>
              <a:rPr lang="fr-FR" dirty="0" err="1" smtClean="0"/>
              <a:t>committez</a:t>
            </a:r>
            <a:r>
              <a:rPr lang="fr-FR" dirty="0" smtClean="0"/>
              <a:t>-le</a:t>
            </a:r>
          </a:p>
          <a:p>
            <a:r>
              <a:rPr lang="fr-FR" dirty="0" err="1" smtClean="0"/>
              <a:t>Pushez</a:t>
            </a:r>
            <a:r>
              <a:rPr lang="fr-FR" dirty="0" smtClean="0"/>
              <a:t> votre repo local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</a:t>
            </a:r>
            <a:r>
              <a:rPr lang="fr-FR" dirty="0" err="1" smtClean="0"/>
              <a:t>origin</a:t>
            </a:r>
            <a:r>
              <a:rPr lang="fr-FR" dirty="0" smtClean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5889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Transférer les </a:t>
            </a:r>
            <a:r>
              <a:rPr lang="fr-CH" dirty="0" err="1"/>
              <a:t>commits</a:t>
            </a:r>
            <a:r>
              <a:rPr lang="fr-CH" dirty="0"/>
              <a:t> d’un dépôt local vers un dépôt </a:t>
            </a:r>
            <a:r>
              <a:rPr lang="fr-CH" dirty="0" smtClean="0"/>
              <a:t>distant</a:t>
            </a:r>
          </a:p>
          <a:p>
            <a:pPr lvl="1"/>
            <a:r>
              <a:rPr lang="fr-FR" dirty="0"/>
              <a:t>g</a:t>
            </a:r>
            <a:r>
              <a:rPr lang="fr-FR" dirty="0" smtClean="0"/>
              <a:t>it push &lt;</a:t>
            </a:r>
            <a:r>
              <a:rPr lang="fr-FR" dirty="0" err="1" smtClean="0"/>
              <a:t>remote</a:t>
            </a:r>
            <a:r>
              <a:rPr lang="fr-FR" dirty="0" smtClean="0"/>
              <a:t>&gt; &lt;</a:t>
            </a:r>
            <a:r>
              <a:rPr lang="fr-FR" dirty="0" err="1" smtClean="0"/>
              <a:t>branch</a:t>
            </a:r>
            <a:r>
              <a:rPr lang="fr-FR" dirty="0" smtClean="0"/>
              <a:t>&gt;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Git empêche le push si ce dernier endommage les </a:t>
            </a:r>
            <a:r>
              <a:rPr lang="fr-FR" dirty="0" err="1" smtClean="0"/>
              <a:t>commits</a:t>
            </a:r>
            <a:r>
              <a:rPr lang="fr-FR" dirty="0" smtClean="0"/>
              <a:t> distants </a:t>
            </a:r>
            <a:br>
              <a:rPr lang="fr-FR" dirty="0" smtClean="0"/>
            </a:br>
            <a:r>
              <a:rPr lang="fr-FR" dirty="0" smtClean="0"/>
              <a:t>2 possibilités :</a:t>
            </a:r>
          </a:p>
          <a:p>
            <a:pPr lvl="1"/>
            <a:r>
              <a:rPr lang="fr-FR" dirty="0" smtClean="0"/>
              <a:t>git pull -&gt; récupération </a:t>
            </a:r>
            <a:r>
              <a:rPr lang="fr-FR" dirty="0"/>
              <a:t>d</a:t>
            </a:r>
            <a:r>
              <a:rPr lang="fr-FR" dirty="0" smtClean="0"/>
              <a:t>es </a:t>
            </a:r>
            <a:r>
              <a:rPr lang="fr-FR" dirty="0" err="1" smtClean="0"/>
              <a:t>commits</a:t>
            </a:r>
            <a:r>
              <a:rPr lang="fr-FR" dirty="0" smtClean="0"/>
              <a:t> distants en local (</a:t>
            </a:r>
            <a:r>
              <a:rPr lang="fr-FR" dirty="0" err="1" smtClean="0"/>
              <a:t>merge</a:t>
            </a:r>
            <a:r>
              <a:rPr lang="fr-FR" dirty="0" smtClean="0"/>
              <a:t>)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34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ush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16" y="807607"/>
            <a:ext cx="5961413" cy="5560241"/>
          </a:xfrm>
        </p:spPr>
      </p:pic>
    </p:spTree>
    <p:extLst>
      <p:ext uri="{BB962C8B-B14F-4D97-AF65-F5344CB8AC3E}">
        <p14:creationId xmlns:p14="http://schemas.microsoft.com/office/powerpoint/2010/main" val="342879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8804" y="3771106"/>
            <a:ext cx="6859928" cy="26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87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997527"/>
            <a:ext cx="10281992" cy="4857008"/>
          </a:xfrm>
        </p:spPr>
        <p:txBody>
          <a:bodyPr>
            <a:normAutofit/>
          </a:bodyPr>
          <a:lstStyle/>
          <a:p>
            <a:r>
              <a:rPr lang="fr-CH" dirty="0"/>
              <a:t>Pour créer une branche </a:t>
            </a:r>
            <a:r>
              <a:rPr lang="fr-CH" dirty="0" smtClean="0"/>
              <a:t>locale à partir de la branche courante :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Passer l’environnement </a:t>
            </a:r>
            <a:r>
              <a:rPr lang="fr-CH" dirty="0"/>
              <a:t>de travail sur </a:t>
            </a:r>
            <a:r>
              <a:rPr lang="fr-CH" dirty="0" err="1"/>
              <a:t>mabranche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</a:t>
            </a:r>
            <a:r>
              <a:rPr lang="fr-CH" dirty="0" err="1" smtClean="0"/>
              <a:t>mabranche</a:t>
            </a:r>
            <a:endParaRPr lang="fr-CH" dirty="0"/>
          </a:p>
          <a:p>
            <a:r>
              <a:rPr lang="fr-CH" dirty="0" smtClean="0"/>
              <a:t>On </a:t>
            </a:r>
            <a:r>
              <a:rPr lang="fr-CH" dirty="0"/>
              <a:t>fait des modifications, on commit etc</a:t>
            </a:r>
            <a:r>
              <a:rPr lang="fr-CH" dirty="0" smtClean="0"/>
              <a:t>., </a:t>
            </a:r>
            <a:r>
              <a:rPr lang="fr-CH" dirty="0"/>
              <a:t>puis pousser sa branche en </a:t>
            </a:r>
            <a:r>
              <a:rPr lang="fr-CH" dirty="0" err="1"/>
              <a:t>remote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push </a:t>
            </a:r>
            <a:r>
              <a:rPr lang="fr-CH" dirty="0" err="1"/>
              <a:t>origin</a:t>
            </a:r>
            <a:r>
              <a:rPr lang="fr-CH" dirty="0"/>
              <a:t> </a:t>
            </a:r>
            <a:r>
              <a:rPr lang="fr-CH" dirty="0" err="1"/>
              <a:t>mabranche</a:t>
            </a:r>
            <a:endParaRPr lang="fr-CH" dirty="0"/>
          </a:p>
          <a:p>
            <a:r>
              <a:rPr lang="fr-CH" dirty="0" smtClean="0"/>
              <a:t>Administrer </a:t>
            </a:r>
            <a:r>
              <a:rPr lang="fr-CH" dirty="0"/>
              <a:t>ses </a:t>
            </a:r>
            <a:r>
              <a:rPr lang="fr-CH" dirty="0" smtClean="0"/>
              <a:t>branches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 smtClean="0"/>
              <a:t>branch</a:t>
            </a:r>
            <a:r>
              <a:rPr lang="fr-CH" dirty="0"/>
              <a:t> </a:t>
            </a:r>
            <a:r>
              <a:rPr lang="fr-CH" dirty="0" smtClean="0"/>
              <a:t>-&gt; branches locales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–</a:t>
            </a:r>
            <a:r>
              <a:rPr lang="fr-CH" dirty="0" smtClean="0"/>
              <a:t>r -&gt; </a:t>
            </a:r>
            <a:r>
              <a:rPr lang="fr-CH" dirty="0"/>
              <a:t>montrer les branches </a:t>
            </a:r>
            <a:r>
              <a:rPr lang="fr-CH" dirty="0" err="1"/>
              <a:t>remotes</a:t>
            </a:r>
            <a:r>
              <a:rPr lang="fr-CH" dirty="0"/>
              <a:t> (</a:t>
            </a:r>
            <a:r>
              <a:rPr lang="fr-CH" dirty="0" smtClean="0"/>
              <a:t>penser </a:t>
            </a:r>
            <a:r>
              <a:rPr lang="fr-CH" dirty="0"/>
              <a:t>à </a:t>
            </a:r>
            <a:r>
              <a:rPr lang="fr-CH" dirty="0" smtClean="0"/>
              <a:t>faire </a:t>
            </a:r>
            <a:r>
              <a:rPr lang="fr-CH" dirty="0" err="1" smtClean="0"/>
              <a:t>fetch</a:t>
            </a:r>
            <a:r>
              <a:rPr lang="fr-CH" dirty="0" smtClean="0"/>
              <a:t> </a:t>
            </a:r>
            <a:r>
              <a:rPr lang="fr-CH" dirty="0"/>
              <a:t>avant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smtClean="0"/>
              <a:t>Supprimer </a:t>
            </a:r>
            <a:r>
              <a:rPr lang="fr-CH" dirty="0"/>
              <a:t>la branche </a:t>
            </a:r>
            <a:r>
              <a:rPr lang="fr-CH" dirty="0" err="1"/>
              <a:t>mabranche</a:t>
            </a:r>
            <a:r>
              <a:rPr lang="fr-CH" dirty="0"/>
              <a:t> en local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branch</a:t>
            </a:r>
            <a:r>
              <a:rPr lang="fr-CH" dirty="0"/>
              <a:t> </a:t>
            </a:r>
            <a:r>
              <a:rPr lang="fr-CH" dirty="0" smtClean="0"/>
              <a:t>-d </a:t>
            </a:r>
            <a:r>
              <a:rPr lang="fr-CH" dirty="0" err="1"/>
              <a:t>mabranche</a:t>
            </a:r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957509" y="5854535"/>
            <a:ext cx="8946512" cy="639928"/>
          </a:xfrm>
          <a:solidFill>
            <a:srgbClr val="D91E4B"/>
          </a:solidFill>
        </p:spPr>
        <p:txBody>
          <a:bodyPr/>
          <a:lstStyle/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Comment </a:t>
            </a:r>
            <a:r>
              <a:rPr lang="fr-CH" sz="1600" dirty="0">
                <a:solidFill>
                  <a:schemeClr val="bg1"/>
                </a:solidFill>
              </a:rPr>
              <a:t>créer une branche et passer dessus en une seule commande ? </a:t>
            </a:r>
            <a:endParaRPr lang="fr-CH" sz="1600" dirty="0" smtClean="0">
              <a:solidFill>
                <a:schemeClr val="bg1"/>
              </a:solidFill>
            </a:endParaRPr>
          </a:p>
          <a:p>
            <a:pPr algn="l"/>
            <a:r>
              <a:rPr lang="fr-CH" sz="1600" dirty="0" smtClean="0">
                <a:solidFill>
                  <a:schemeClr val="bg1"/>
                </a:solidFill>
              </a:rPr>
              <a:t> Pourquoi </a:t>
            </a:r>
            <a:r>
              <a:rPr lang="fr-CH" sz="1600" dirty="0">
                <a:solidFill>
                  <a:schemeClr val="bg1"/>
                </a:solidFill>
              </a:rPr>
              <a:t>je ne peux pas supprimer la branche master sur </a:t>
            </a:r>
            <a:r>
              <a:rPr lang="fr-CH" sz="1600" dirty="0" err="1">
                <a:solidFill>
                  <a:schemeClr val="bg1"/>
                </a:solidFill>
              </a:rPr>
              <a:t>gitlab</a:t>
            </a:r>
            <a:r>
              <a:rPr lang="fr-CH" sz="1600" dirty="0">
                <a:solidFill>
                  <a:schemeClr val="bg1"/>
                </a:solidFill>
              </a:rPr>
              <a:t> ? </a:t>
            </a:r>
            <a:endParaRPr lang="fr-CH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/>
              <a:t>C</a:t>
            </a:r>
            <a:r>
              <a:rPr lang="fr-FR" dirty="0" smtClean="0"/>
              <a:t>ollaborer sur le même </a:t>
            </a:r>
            <a:r>
              <a:rPr lang="fr-FR" dirty="0" err="1" smtClean="0"/>
              <a:t>repository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Clonez le </a:t>
            </a:r>
            <a:r>
              <a:rPr lang="fr-FR" dirty="0"/>
              <a:t>dépôt </a:t>
            </a:r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gitlab.groupemutuel.ch/interdomaine/formation/page-web-participative.git</a:t>
            </a:r>
            <a:endParaRPr lang="fr-FR" dirty="0" smtClean="0"/>
          </a:p>
          <a:p>
            <a:r>
              <a:rPr lang="fr-FR" dirty="0" smtClean="0"/>
              <a:t>Créez une branche de travail </a:t>
            </a:r>
            <a:r>
              <a:rPr lang="fr-FR" dirty="0" err="1" smtClean="0"/>
              <a:t>add_name</a:t>
            </a:r>
            <a:r>
              <a:rPr lang="fr-FR" dirty="0" smtClean="0"/>
              <a:t>-{user}</a:t>
            </a:r>
          </a:p>
          <a:p>
            <a:r>
              <a:rPr lang="fr-FR" dirty="0" smtClean="0"/>
              <a:t>Ajoutez votre nom et prénom dans le fichier index.html</a:t>
            </a:r>
          </a:p>
          <a:p>
            <a:r>
              <a:rPr lang="fr-FR" dirty="0" err="1" smtClean="0"/>
              <a:t>Commitez</a:t>
            </a:r>
            <a:r>
              <a:rPr lang="fr-FR" dirty="0" smtClean="0"/>
              <a:t> et </a:t>
            </a:r>
            <a:r>
              <a:rPr lang="fr-FR" dirty="0" err="1" smtClean="0"/>
              <a:t>pushez</a:t>
            </a:r>
            <a:r>
              <a:rPr lang="fr-FR" dirty="0" smtClean="0"/>
              <a:t> vos modifications</a:t>
            </a:r>
          </a:p>
          <a:p>
            <a:pPr lvl="1"/>
            <a:r>
              <a:rPr lang="fr-FR" dirty="0" smtClean="0"/>
              <a:t>git push </a:t>
            </a:r>
            <a:r>
              <a:rPr lang="fr-FR" dirty="0" err="1" smtClean="0"/>
              <a:t>origin</a:t>
            </a:r>
            <a:r>
              <a:rPr lang="fr-FR" dirty="0" smtClean="0"/>
              <a:t> </a:t>
            </a:r>
            <a:r>
              <a:rPr lang="fr-FR" dirty="0" err="1" smtClean="0"/>
              <a:t>add_name</a:t>
            </a:r>
            <a:r>
              <a:rPr lang="fr-FR" dirty="0" smtClean="0"/>
              <a:t>-{user} </a:t>
            </a:r>
          </a:p>
          <a:p>
            <a:r>
              <a:rPr lang="fr-FR" dirty="0" smtClean="0"/>
              <a:t>Créez une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dans </a:t>
            </a:r>
            <a:r>
              <a:rPr lang="fr-FR" dirty="0" err="1" smtClean="0"/>
              <a:t>gitlab</a:t>
            </a:r>
            <a:endParaRPr lang="fr-FR" dirty="0" smtClean="0"/>
          </a:p>
          <a:p>
            <a:r>
              <a:rPr lang="fr-FR" dirty="0" smtClean="0"/>
              <a:t>Code </a:t>
            </a:r>
            <a:r>
              <a:rPr lang="fr-FR" dirty="0" err="1" smtClean="0"/>
              <a:t>review</a:t>
            </a:r>
            <a:endParaRPr lang="fr-FR" dirty="0"/>
          </a:p>
          <a:p>
            <a:endParaRPr lang="fr-FR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3579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Merge</a:t>
            </a:r>
            <a:r>
              <a:rPr lang="fr-FR" dirty="0" smtClean="0"/>
              <a:t> avec conflit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0227" y="1202891"/>
            <a:ext cx="10281992" cy="4651643"/>
          </a:xfrm>
        </p:spPr>
        <p:txBody>
          <a:bodyPr>
            <a:normAutofit/>
          </a:bodyPr>
          <a:lstStyle/>
          <a:p>
            <a:r>
              <a:rPr lang="fr-FR" dirty="0" smtClean="0"/>
              <a:t>Git </a:t>
            </a:r>
            <a:r>
              <a:rPr lang="fr-FR" dirty="0" err="1" smtClean="0"/>
              <a:t>merge</a:t>
            </a:r>
            <a:r>
              <a:rPr lang="fr-FR" dirty="0" smtClean="0"/>
              <a:t> automatiquement les fichiers mais il peut y avoir des conflits</a:t>
            </a:r>
          </a:p>
          <a:p>
            <a:r>
              <a:rPr lang="fr-FR" dirty="0" smtClean="0"/>
              <a:t>En cas de conflit</a:t>
            </a:r>
          </a:p>
          <a:p>
            <a:pPr lvl="1"/>
            <a:r>
              <a:rPr lang="fr-FR" dirty="0" smtClean="0"/>
              <a:t>Git redonne la main en mettant un message </a:t>
            </a:r>
          </a:p>
          <a:p>
            <a:pPr lvl="2"/>
            <a:r>
              <a:rPr lang="fr-CH" dirty="0" smtClean="0"/>
              <a:t>CONFLICT </a:t>
            </a:r>
            <a:r>
              <a:rPr lang="fr-CH" dirty="0"/>
              <a:t>(content): </a:t>
            </a:r>
            <a:r>
              <a:rPr lang="fr-CH" dirty="0" err="1"/>
              <a:t>Merge</a:t>
            </a:r>
            <a:r>
              <a:rPr lang="fr-CH" dirty="0"/>
              <a:t> </a:t>
            </a:r>
            <a:r>
              <a:rPr lang="fr-CH" dirty="0" err="1" smtClean="0"/>
              <a:t>conflict</a:t>
            </a:r>
            <a:r>
              <a:rPr lang="fr-CH" dirty="0" smtClean="0"/>
              <a:t> in &lt;</a:t>
            </a:r>
            <a:r>
              <a:rPr lang="fr-CH" dirty="0" err="1" smtClean="0"/>
              <a:t>filename</a:t>
            </a:r>
            <a:r>
              <a:rPr lang="fr-CH" dirty="0" smtClean="0"/>
              <a:t>&gt;</a:t>
            </a:r>
            <a:endParaRPr lang="fr-FR" dirty="0"/>
          </a:p>
          <a:p>
            <a:pPr lvl="1"/>
            <a:r>
              <a:rPr lang="fr-FR" dirty="0" smtClean="0"/>
              <a:t>Git marque les parties du fichier en conflit</a:t>
            </a:r>
          </a:p>
          <a:p>
            <a:pPr lvl="2"/>
            <a:r>
              <a:rPr lang="fr-CH" sz="1100" dirty="0" err="1" smtClean="0"/>
              <a:t>here</a:t>
            </a:r>
            <a:r>
              <a:rPr lang="fr-CH" sz="1100" dirty="0" smtClean="0"/>
              <a:t> </a:t>
            </a:r>
            <a:r>
              <a:rPr lang="fr-CH" sz="1100" dirty="0" err="1" smtClean="0"/>
              <a:t>is</a:t>
            </a:r>
            <a:r>
              <a:rPr lang="fr-CH" sz="1100" dirty="0" smtClean="0"/>
              <a:t> </a:t>
            </a:r>
            <a:r>
              <a:rPr lang="fr-CH" sz="1100" dirty="0" err="1" smtClean="0"/>
              <a:t>my</a:t>
            </a:r>
            <a:r>
              <a:rPr lang="fr-CH" sz="1100" dirty="0" smtClean="0"/>
              <a:t> </a:t>
            </a:r>
            <a:r>
              <a:rPr lang="fr-CH" sz="1100" dirty="0" err="1" smtClean="0"/>
              <a:t>readme</a:t>
            </a:r>
            <a:r>
              <a:rPr lang="fr-CH" sz="1100" dirty="0" smtClean="0"/>
              <a:t/>
            </a:r>
            <a:br>
              <a:rPr lang="fr-CH" sz="1100" dirty="0" smtClean="0"/>
            </a:br>
            <a:r>
              <a:rPr lang="fr-CH" sz="1100" dirty="0" smtClean="0"/>
              <a:t>&lt;&lt;&lt;&lt;&lt;&lt;&lt; HEAD</a:t>
            </a:r>
            <a:br>
              <a:rPr lang="fr-CH" sz="1100" dirty="0" smtClean="0"/>
            </a:br>
            <a:r>
              <a:rPr lang="en-US" sz="1100" dirty="0" smtClean="0"/>
              <a:t>the cake is a lie.</a:t>
            </a:r>
            <a:br>
              <a:rPr lang="en-US" sz="1100" dirty="0" smtClean="0"/>
            </a:br>
            <a:r>
              <a:rPr lang="fr-CH" sz="1100" dirty="0" smtClean="0"/>
              <a:t>=======</a:t>
            </a:r>
            <a:br>
              <a:rPr lang="fr-CH" sz="1100" dirty="0" smtClean="0"/>
            </a:br>
            <a:r>
              <a:rPr lang="en-US" sz="1100" dirty="0" smtClean="0"/>
              <a:t>the cake is telling the truth!</a:t>
            </a:r>
            <a:br>
              <a:rPr lang="en-US" sz="1100" dirty="0" smtClean="0"/>
            </a:br>
            <a:r>
              <a:rPr lang="fr-CH" sz="1100" dirty="0" smtClean="0"/>
              <a:t>&gt;&gt;&gt;&gt;&gt;&gt;&gt;</a:t>
            </a:r>
            <a:br>
              <a:rPr lang="fr-CH" sz="1100" dirty="0" smtClean="0"/>
            </a:br>
            <a:r>
              <a:rPr lang="fr-CH" sz="1100" dirty="0" smtClean="0"/>
              <a:t>4e76d3542a7eee02ec516a47600002a90a4e4b48</a:t>
            </a:r>
          </a:p>
          <a:p>
            <a:pPr lvl="1"/>
            <a:r>
              <a:rPr lang="fr-FR" dirty="0" smtClean="0"/>
              <a:t>Modifier le contenu du fichier et supprimer les marqueurs</a:t>
            </a:r>
          </a:p>
          <a:p>
            <a:pPr lvl="1"/>
            <a:r>
              <a:rPr lang="fr-FR" dirty="0" err="1" smtClean="0"/>
              <a:t>Committez</a:t>
            </a:r>
            <a:r>
              <a:rPr lang="fr-FR" dirty="0" smtClean="0"/>
              <a:t> les fichiers </a:t>
            </a:r>
            <a:r>
              <a:rPr lang="fr-FR" dirty="0" err="1" smtClean="0"/>
              <a:t>mergés</a:t>
            </a:r>
            <a:endParaRPr lang="fr-FR" dirty="0" smtClean="0"/>
          </a:p>
          <a:p>
            <a:pPr marL="361950" lvl="1" indent="0">
              <a:buNone/>
            </a:pPr>
            <a:endParaRPr lang="fr-FR" dirty="0" smtClean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41900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r>
              <a:rPr lang="fr-FR" dirty="0" smtClean="0"/>
              <a:t> &amp; </a:t>
            </a:r>
            <a:r>
              <a:rPr lang="fr-FR" dirty="0" err="1" smtClean="0"/>
              <a:t>Blame</a:t>
            </a:r>
            <a:endParaRPr lang="fr-CH" dirty="0"/>
          </a:p>
        </p:txBody>
      </p:sp>
      <p:pic>
        <p:nvPicPr>
          <p:cNvPr id="5" name="Picture 6" descr="File:Cartoon Man Doing Research Using A Computer.sv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48106">
            <a:off x="3795416" y="934392"/>
            <a:ext cx="4489267" cy="58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12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transférer les fichiers modifiés du </a:t>
            </a:r>
            <a:r>
              <a:rPr lang="fr-FR" dirty="0" err="1" smtClean="0"/>
              <a:t>working</a:t>
            </a:r>
            <a:r>
              <a:rPr lang="fr-FR" dirty="0" smtClean="0"/>
              <a:t> directory dans une mémoire tampon (=pile)</a:t>
            </a:r>
          </a:p>
          <a:p>
            <a:endParaRPr lang="fr-FR" dirty="0" smtClean="0"/>
          </a:p>
          <a:p>
            <a:r>
              <a:rPr lang="fr-FR" dirty="0" smtClean="0"/>
              <a:t>Utile pour changer de branche sans perdre du </a:t>
            </a:r>
            <a:r>
              <a:rPr lang="fr-FR" dirty="0" smtClean="0"/>
              <a:t>travail (pas possible, hein…)</a:t>
            </a:r>
          </a:p>
          <a:p>
            <a:pPr marL="0" indent="0">
              <a:buNone/>
            </a:pPr>
            <a:endParaRPr lang="fr-FR" dirty="0" smtClean="0"/>
          </a:p>
        </p:txBody>
      </p:sp>
      <p:grpSp>
        <p:nvGrpSpPr>
          <p:cNvPr id="4" name="Groupe 3"/>
          <p:cNvGrpSpPr/>
          <p:nvPr/>
        </p:nvGrpSpPr>
        <p:grpSpPr>
          <a:xfrm rot="21298298">
            <a:off x="5170261" y="4071369"/>
            <a:ext cx="1842237" cy="2062920"/>
            <a:chOff x="8552968" y="265987"/>
            <a:chExt cx="1842237" cy="2062920"/>
          </a:xfrm>
        </p:grpSpPr>
        <p:pic>
          <p:nvPicPr>
            <p:cNvPr id="5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82881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Petite histoire de git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git a été créé en 2005, par Linus </a:t>
            </a:r>
            <a:r>
              <a:rPr lang="fr-CH" dirty="0" err="1"/>
              <a:t>Torvalds</a:t>
            </a:r>
            <a:r>
              <a:rPr lang="fr-CH" dirty="0"/>
              <a:t> pour gérer le noyau </a:t>
            </a:r>
            <a:r>
              <a:rPr lang="fr-CH" dirty="0" smtClean="0"/>
              <a:t>linux</a:t>
            </a:r>
          </a:p>
          <a:p>
            <a:pPr lvl="1"/>
            <a:r>
              <a:rPr lang="fr-CH" dirty="0" err="1"/>
              <a:t>BitKeeper</a:t>
            </a:r>
            <a:r>
              <a:rPr lang="fr-CH" dirty="0"/>
              <a:t> ne pouvait plus être utilisé </a:t>
            </a:r>
            <a:r>
              <a:rPr lang="fr-CH" dirty="0" smtClean="0"/>
              <a:t>gratuitement</a:t>
            </a:r>
            <a:endParaRPr lang="fr-CH" dirty="0"/>
          </a:p>
          <a:p>
            <a:pPr lvl="1"/>
            <a:r>
              <a:rPr lang="fr-CH" dirty="0" smtClean="0"/>
              <a:t>De </a:t>
            </a:r>
            <a:r>
              <a:rPr lang="fr-CH" dirty="0"/>
              <a:t>très nombreuses branches vivant en parallèle</a:t>
            </a:r>
          </a:p>
          <a:p>
            <a:pPr lvl="1"/>
            <a:r>
              <a:rPr lang="fr-CH" dirty="0" smtClean="0"/>
              <a:t>Une </a:t>
            </a:r>
            <a:r>
              <a:rPr lang="fr-CH" dirty="0"/>
              <a:t>gouvernance très distribuée</a:t>
            </a:r>
          </a:p>
          <a:p>
            <a:pPr lvl="1"/>
            <a:r>
              <a:rPr lang="fr-CH" dirty="0" smtClean="0"/>
              <a:t>Besoin </a:t>
            </a:r>
            <a:r>
              <a:rPr lang="fr-CH" dirty="0"/>
              <a:t>de pouvoir </a:t>
            </a:r>
            <a:r>
              <a:rPr lang="fr-CH" dirty="0" err="1"/>
              <a:t>forker</a:t>
            </a:r>
            <a:endParaRPr lang="fr-CH" dirty="0"/>
          </a:p>
          <a:p>
            <a:pPr lvl="1"/>
            <a:r>
              <a:rPr lang="fr-CH" dirty="0" smtClean="0"/>
              <a:t>Besoin </a:t>
            </a:r>
            <a:r>
              <a:rPr lang="fr-CH" dirty="0"/>
              <a:t>de rapatrier des </a:t>
            </a:r>
            <a:r>
              <a:rPr lang="fr-CH" i="1" dirty="0" err="1"/>
              <a:t>features</a:t>
            </a:r>
            <a:r>
              <a:rPr lang="fr-CH" i="1" dirty="0"/>
              <a:t> </a:t>
            </a:r>
            <a:r>
              <a:rPr lang="fr-CH" dirty="0" smtClean="0"/>
              <a:t>choisies</a:t>
            </a:r>
          </a:p>
        </p:txBody>
      </p:sp>
    </p:spTree>
    <p:extLst>
      <p:ext uri="{BB962C8B-B14F-4D97-AF65-F5344CB8AC3E}">
        <p14:creationId xmlns:p14="http://schemas.microsoft.com/office/powerpoint/2010/main" val="18147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50384" y="1045029"/>
            <a:ext cx="10281992" cy="5142015"/>
          </a:xfrm>
        </p:spPr>
        <p:txBody>
          <a:bodyPr>
            <a:normAutofit/>
          </a:bodyPr>
          <a:lstStyle/>
          <a:p>
            <a:r>
              <a:rPr lang="fr-FR" dirty="0" smtClean="0"/>
              <a:t>Créer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save</a:t>
            </a:r>
            <a:r>
              <a:rPr lang="fr-FR" dirty="0" smtClean="0"/>
              <a:t>/push &lt;mon message de </a:t>
            </a:r>
            <a:r>
              <a:rPr lang="fr-FR" dirty="0" err="1" smtClean="0"/>
              <a:t>stash</a:t>
            </a:r>
            <a:r>
              <a:rPr lang="fr-FR" dirty="0" smtClean="0"/>
              <a:t>&gt;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+ git </a:t>
            </a:r>
            <a:r>
              <a:rPr lang="fr-FR" dirty="0" err="1" smtClean="0"/>
              <a:t>stash</a:t>
            </a:r>
            <a:r>
              <a:rPr lang="fr-FR" dirty="0" smtClean="0"/>
              <a:t> store</a:t>
            </a:r>
          </a:p>
          <a:p>
            <a:r>
              <a:rPr lang="fr-FR" dirty="0" smtClean="0"/>
              <a:t>Lister les </a:t>
            </a:r>
            <a:r>
              <a:rPr lang="fr-FR" dirty="0" err="1" smtClean="0"/>
              <a:t>stashs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list</a:t>
            </a:r>
            <a:endParaRPr lang="fr-FR" dirty="0" smtClean="0"/>
          </a:p>
          <a:p>
            <a:r>
              <a:rPr lang="fr-FR" dirty="0" smtClean="0"/>
              <a:t>Utiliser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endParaRPr lang="fr-FR" dirty="0" smtClean="0"/>
          </a:p>
          <a:p>
            <a:pPr lvl="1"/>
            <a:r>
              <a:rPr lang="en-US" dirty="0" err="1"/>
              <a:t>git</a:t>
            </a:r>
            <a:r>
              <a:rPr lang="en-US" dirty="0"/>
              <a:t> stash apply stash@{0</a:t>
            </a:r>
            <a:r>
              <a:rPr lang="en-US" dirty="0" smtClean="0"/>
              <a:t>}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stash</a:t>
            </a:r>
            <a:r>
              <a:rPr lang="fr-FR" dirty="0"/>
              <a:t> pop (</a:t>
            </a:r>
            <a:r>
              <a:rPr lang="fr-FR" dirty="0" smtClean="0"/>
              <a:t>applique </a:t>
            </a:r>
            <a:r>
              <a:rPr lang="fr-FR" dirty="0"/>
              <a:t>le dernier </a:t>
            </a:r>
            <a:r>
              <a:rPr lang="fr-FR" dirty="0" err="1"/>
              <a:t>stash</a:t>
            </a:r>
            <a:r>
              <a:rPr lang="fr-FR" dirty="0"/>
              <a:t> et le </a:t>
            </a:r>
            <a:r>
              <a:rPr lang="fr-FR" dirty="0" smtClean="0"/>
              <a:t>supprime)</a:t>
            </a:r>
            <a:endParaRPr lang="fr-FR" dirty="0"/>
          </a:p>
          <a:p>
            <a:r>
              <a:rPr lang="fr-FR" dirty="0" smtClean="0"/>
              <a:t> Supprimer un </a:t>
            </a:r>
            <a:r>
              <a:rPr lang="fr-FR" dirty="0" err="1" smtClean="0"/>
              <a:t>stash</a:t>
            </a:r>
            <a:endParaRPr lang="fr-FR" dirty="0" smtClean="0"/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stash</a:t>
            </a:r>
            <a:r>
              <a:rPr lang="fr-FR" dirty="0" smtClean="0"/>
              <a:t> drop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78927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</a:t>
            </a:r>
            <a:r>
              <a:rPr lang="fr-FR" dirty="0" err="1" smtClean="0"/>
              <a:t>Stash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 nouveau dépôt en local</a:t>
            </a:r>
          </a:p>
          <a:p>
            <a:r>
              <a:rPr lang="fr-CH" dirty="0" smtClean="0"/>
              <a:t>Ajoutez </a:t>
            </a:r>
            <a:r>
              <a:rPr lang="fr-CH" dirty="0"/>
              <a:t>un fichier </a:t>
            </a:r>
            <a:r>
              <a:rPr lang="fr-CH" dirty="0" smtClean="0"/>
              <a:t>« stashme.txt »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</a:t>
            </a:r>
            <a:r>
              <a:rPr lang="fr-CH" dirty="0" smtClean="0"/>
              <a:t>l’ajoutez </a:t>
            </a:r>
            <a:r>
              <a:rPr lang="fr-CH" dirty="0"/>
              <a:t>au </a:t>
            </a:r>
            <a:r>
              <a:rPr lang="fr-CH" dirty="0" err="1"/>
              <a:t>staging</a:t>
            </a:r>
            <a:endParaRPr lang="fr-CH" dirty="0"/>
          </a:p>
          <a:p>
            <a:r>
              <a:rPr lang="fr-CH" dirty="0" smtClean="0"/>
              <a:t>Faites </a:t>
            </a:r>
            <a:r>
              <a:rPr lang="fr-CH" dirty="0"/>
              <a:t>un premier commit</a:t>
            </a:r>
          </a:p>
          <a:p>
            <a:r>
              <a:rPr lang="fr-CH" dirty="0" smtClean="0"/>
              <a:t>Ajoutez </a:t>
            </a:r>
            <a:r>
              <a:rPr lang="fr-CH" dirty="0"/>
              <a:t>un autre fichier </a:t>
            </a:r>
            <a:r>
              <a:rPr lang="fr-CH" dirty="0" smtClean="0"/>
              <a:t>« stashmeagain.txt »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le </a:t>
            </a:r>
            <a:r>
              <a:rPr lang="fr-CH" dirty="0" err="1" smtClean="0"/>
              <a:t>stasher</a:t>
            </a:r>
            <a:endParaRPr lang="fr-CH" dirty="0"/>
          </a:p>
          <a:p>
            <a:r>
              <a:rPr lang="fr-CH" dirty="0" smtClean="0"/>
              <a:t>Ajoutez </a:t>
            </a:r>
            <a:r>
              <a:rPr lang="fr-CH" dirty="0"/>
              <a:t>un autre fichier </a:t>
            </a:r>
            <a:r>
              <a:rPr lang="fr-CH" dirty="0" smtClean="0"/>
              <a:t>« stashmeagain2.txt » </a:t>
            </a:r>
            <a:r>
              <a:rPr lang="fr-CH" dirty="0"/>
              <a:t>à votre </a:t>
            </a:r>
            <a:r>
              <a:rPr lang="fr-CH" dirty="0" smtClean="0"/>
              <a:t>repo </a:t>
            </a:r>
            <a:r>
              <a:rPr lang="fr-CH" dirty="0"/>
              <a:t>et le </a:t>
            </a:r>
            <a:r>
              <a:rPr lang="fr-CH" dirty="0" err="1" smtClean="0"/>
              <a:t>stasher</a:t>
            </a:r>
            <a:endParaRPr lang="fr-CH" dirty="0"/>
          </a:p>
          <a:p>
            <a:r>
              <a:rPr lang="fr-CH" dirty="0" smtClean="0"/>
              <a:t>Listez </a:t>
            </a:r>
            <a:r>
              <a:rPr lang="fr-CH" dirty="0"/>
              <a:t>les </a:t>
            </a:r>
            <a:r>
              <a:rPr lang="fr-CH" dirty="0" err="1"/>
              <a:t>stashs</a:t>
            </a:r>
            <a:r>
              <a:rPr lang="fr-CH" dirty="0"/>
              <a:t>, puis appliquez le 1er </a:t>
            </a:r>
            <a:r>
              <a:rPr lang="fr-CH" dirty="0" err="1" smtClean="0"/>
              <a:t>stash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39179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Blame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de connaitre l’auteur et le commit de chaque ligne d’un </a:t>
            </a:r>
            <a:r>
              <a:rPr lang="fr-CH" dirty="0" smtClean="0"/>
              <a:t>fichier (équivalent au show annotation des IDE)</a:t>
            </a:r>
          </a:p>
          <a:p>
            <a:pPr lvl="1"/>
            <a:r>
              <a:rPr lang="fr-FR" dirty="0" smtClean="0"/>
              <a:t>git </a:t>
            </a:r>
            <a:r>
              <a:rPr lang="fr-FR" dirty="0" err="1" smtClean="0"/>
              <a:t>blame</a:t>
            </a:r>
            <a:r>
              <a:rPr lang="fr-FR" dirty="0" smtClean="0"/>
              <a:t> &lt;</a:t>
            </a:r>
            <a:r>
              <a:rPr lang="fr-FR" dirty="0" err="1" smtClean="0"/>
              <a:t>filename</a:t>
            </a:r>
            <a:r>
              <a:rPr lang="fr-FR" dirty="0" smtClean="0"/>
              <a:t>&gt;</a:t>
            </a:r>
          </a:p>
          <a:p>
            <a:pPr marL="36195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318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 workflow</a:t>
            </a:r>
            <a:endParaRPr lang="fr-CH" dirty="0"/>
          </a:p>
        </p:txBody>
      </p:sp>
      <p:pic>
        <p:nvPicPr>
          <p:cNvPr id="614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609" y="961604"/>
            <a:ext cx="6687996" cy="47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/>
        </p:nvGrpSpPr>
        <p:grpSpPr>
          <a:xfrm>
            <a:off x="4368147" y="2028884"/>
            <a:ext cx="1842237" cy="2062920"/>
            <a:chOff x="8552968" y="265987"/>
            <a:chExt cx="1842237" cy="2062920"/>
          </a:xfrm>
        </p:grpSpPr>
        <p:pic>
          <p:nvPicPr>
            <p:cNvPr id="5" name="Picture 2" descr="RÃ©sultat de recherche d'images pour &quot;stample&quot;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79337">
              <a:off x="8635482" y="265987"/>
              <a:ext cx="1759723" cy="1759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 rot="2819252">
              <a:off x="8251601" y="1658209"/>
              <a:ext cx="97206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CH" dirty="0" smtClean="0"/>
                <a:t>Validé !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1301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/>
              <a:t>Feature</a:t>
            </a:r>
            <a:r>
              <a:rPr lang="fr-CH" b="1" dirty="0"/>
              <a:t> </a:t>
            </a:r>
            <a:r>
              <a:rPr lang="fr-CH" b="1" dirty="0" err="1"/>
              <a:t>branch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</a:t>
            </a:r>
            <a:r>
              <a:rPr lang="fr-CH" dirty="0" smtClean="0"/>
              <a:t>réer </a:t>
            </a:r>
            <a:r>
              <a:rPr lang="fr-CH" dirty="0"/>
              <a:t>une branche de travail</a:t>
            </a:r>
          </a:p>
          <a:p>
            <a:pPr lvl="1"/>
            <a:r>
              <a:rPr lang="fr-CH" dirty="0" smtClean="0"/>
              <a:t>git </a:t>
            </a:r>
            <a:r>
              <a:rPr lang="fr-CH" dirty="0" err="1"/>
              <a:t>checkout</a:t>
            </a:r>
            <a:r>
              <a:rPr lang="fr-CH" dirty="0"/>
              <a:t> -b </a:t>
            </a:r>
            <a:r>
              <a:rPr lang="fr-CH" dirty="0" err="1"/>
              <a:t>ma_branche</a:t>
            </a:r>
            <a:endParaRPr lang="fr-CH" dirty="0"/>
          </a:p>
          <a:p>
            <a:r>
              <a:rPr lang="fr-CH" dirty="0" smtClean="0"/>
              <a:t>Faire des </a:t>
            </a:r>
            <a:r>
              <a:rPr lang="fr-CH" dirty="0" err="1" smtClean="0"/>
              <a:t>commits</a:t>
            </a:r>
            <a:r>
              <a:rPr lang="fr-CH" dirty="0" smtClean="0"/>
              <a:t> </a:t>
            </a:r>
            <a:r>
              <a:rPr lang="fr-CH" dirty="0"/>
              <a:t>régulièrement</a:t>
            </a:r>
          </a:p>
          <a:p>
            <a:r>
              <a:rPr lang="fr-CH" dirty="0" smtClean="0"/>
              <a:t>Synchroniser la branche </a:t>
            </a:r>
            <a:r>
              <a:rPr lang="fr-CH" dirty="0"/>
              <a:t>régulièrement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pull</a:t>
            </a:r>
          </a:p>
          <a:p>
            <a:r>
              <a:rPr lang="fr-CH" dirty="0" smtClean="0"/>
              <a:t>Pousser vers </a:t>
            </a:r>
            <a:r>
              <a:rPr lang="fr-CH" dirty="0" err="1" smtClean="0"/>
              <a:t>gitlab</a:t>
            </a:r>
            <a:r>
              <a:rPr lang="fr-CH" dirty="0" smtClean="0"/>
              <a:t> régulièrement</a:t>
            </a:r>
          </a:p>
          <a:p>
            <a:pPr lvl="1"/>
            <a:r>
              <a:rPr lang="fr-CH" dirty="0" smtClean="0"/>
              <a:t>git push</a:t>
            </a:r>
            <a:endParaRPr lang="fr-CH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9311" y="1443038"/>
            <a:ext cx="2588250" cy="42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2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Comprendre le workflow de </a:t>
            </a:r>
            <a:r>
              <a:rPr lang="fr-CH" b="1" dirty="0" err="1"/>
              <a:t>GitFlow</a:t>
            </a:r>
            <a:endParaRPr lang="fr-CH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67" y="1181594"/>
            <a:ext cx="8185534" cy="5023873"/>
          </a:xfrm>
        </p:spPr>
      </p:pic>
    </p:spTree>
    <p:extLst>
      <p:ext uri="{BB962C8B-B14F-4D97-AF65-F5344CB8AC3E}">
        <p14:creationId xmlns:p14="http://schemas.microsoft.com/office/powerpoint/2010/main" val="300805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Particularités de git</a:t>
            </a:r>
            <a:endParaRPr lang="fr-CH" dirty="0"/>
          </a:p>
        </p:txBody>
      </p:sp>
      <p:pic>
        <p:nvPicPr>
          <p:cNvPr id="1028" name="Picture 4" descr="alt tex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4" y="2124158"/>
            <a:ext cx="55054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t tex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22" y="1644087"/>
            <a:ext cx="5463282" cy="44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</a:t>
            </a:r>
            <a:r>
              <a:rPr lang="fr-CH" dirty="0" smtClean="0"/>
              <a:t>it n’est pas SVN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smtClean="0"/>
              <a:t>Plus complexe…</a:t>
            </a:r>
          </a:p>
          <a:p>
            <a:r>
              <a:rPr lang="fr-CH" dirty="0" smtClean="0"/>
              <a:t>…mais plus de possibilités</a:t>
            </a:r>
          </a:p>
          <a:p>
            <a:r>
              <a:rPr lang="fr-CH" dirty="0" smtClean="0"/>
              <a:t>Nouveaux concepts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r>
              <a:rPr lang="fr-CH" dirty="0" smtClean="0"/>
              <a:t>Il </a:t>
            </a:r>
            <a:r>
              <a:rPr lang="fr-CH" dirty="0"/>
              <a:t>faut bien comprendre </a:t>
            </a:r>
            <a:r>
              <a:rPr lang="fr-CH" dirty="0" smtClean="0"/>
              <a:t>:</a:t>
            </a:r>
          </a:p>
          <a:p>
            <a:pPr lvl="1"/>
            <a:r>
              <a:rPr lang="fr-CH" dirty="0" smtClean="0"/>
              <a:t>Les </a:t>
            </a:r>
            <a:r>
              <a:rPr lang="fr-CH" dirty="0"/>
              <a:t>différents états d’un fichier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différence entre une branche locale et distante</a:t>
            </a:r>
          </a:p>
          <a:p>
            <a:pPr lvl="1"/>
            <a:r>
              <a:rPr lang="fr-CH" dirty="0" smtClean="0"/>
              <a:t>La </a:t>
            </a:r>
            <a:r>
              <a:rPr lang="fr-CH" dirty="0"/>
              <a:t>synchronisation entre les dépôts</a:t>
            </a:r>
          </a:p>
        </p:txBody>
      </p:sp>
      <p:pic>
        <p:nvPicPr>
          <p:cNvPr id="2050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680" y="377605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893643" y="4604951"/>
            <a:ext cx="1345858" cy="33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/>
          <p:cNvSpPr/>
          <p:nvPr/>
        </p:nvSpPr>
        <p:spPr>
          <a:xfrm>
            <a:off x="10744657" y="377606"/>
            <a:ext cx="967946" cy="42273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52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git n’est pas SVN : vocabulaire</a:t>
            </a:r>
            <a:endParaRPr lang="fr-CH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09223"/>
              </p:ext>
            </p:extLst>
          </p:nvPr>
        </p:nvGraphicFramePr>
        <p:xfrm>
          <a:off x="1154922" y="1195528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Notions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trunk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master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branch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tag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revision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hash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SHA </a:t>
                      </a:r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sur 40 caractères)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6487"/>
              </p:ext>
            </p:extLst>
          </p:nvPr>
        </p:nvGraphicFramePr>
        <p:xfrm>
          <a:off x="1154922" y="3520935"/>
          <a:ext cx="8128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SVN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Commandes git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checkout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clone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/>
                        <a:t>commit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update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rgbClr val="C00000"/>
                          </a:solidFill>
                        </a:rPr>
                        <a:t>pull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 smtClean="0"/>
                        <a:t>revert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 smtClean="0">
                          <a:solidFill>
                            <a:srgbClr val="C00000"/>
                          </a:solidFill>
                        </a:rPr>
                        <a:t>checkout</a:t>
                      </a:r>
                      <a:endParaRPr lang="fr-CH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log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smtClean="0">
                          <a:solidFill>
                            <a:schemeClr val="tx1"/>
                          </a:solidFill>
                        </a:rPr>
                        <a:t>log</a:t>
                      </a:r>
                      <a:endParaRPr lang="fr-CH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6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Hands-on : premiers pas avec git</a:t>
            </a:r>
            <a:br>
              <a:rPr lang="fr-CH" dirty="0"/>
            </a:br>
            <a:endParaRPr lang="fr-CH" dirty="0"/>
          </a:p>
        </p:txBody>
      </p:sp>
      <p:pic>
        <p:nvPicPr>
          <p:cNvPr id="5126" name="Picture 6" descr="File:Cartoon Man Doing Research Using A Computer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87" y="1152524"/>
            <a:ext cx="4410075" cy="570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2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Exercice : </a:t>
            </a:r>
            <a:r>
              <a:rPr lang="fr-CH" b="1" dirty="0"/>
              <a:t>Premières commandes et prise en 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Mettre en place son environnement local pour annoter les </a:t>
            </a:r>
            <a:r>
              <a:rPr lang="fr-CH" dirty="0" err="1"/>
              <a:t>commits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user.name </a:t>
            </a:r>
            <a:r>
              <a:rPr lang="fr-CH" dirty="0" smtClean="0"/>
              <a:t>"Guillaume Genoud"</a:t>
            </a:r>
            <a:endParaRPr lang="fr-CH" dirty="0"/>
          </a:p>
          <a:p>
            <a:pPr lvl="1"/>
            <a:r>
              <a:rPr lang="fr-CH" dirty="0" smtClean="0"/>
              <a:t>git </a:t>
            </a:r>
            <a:r>
              <a:rPr lang="fr-CH" dirty="0"/>
              <a:t>config --global </a:t>
            </a:r>
            <a:r>
              <a:rPr lang="fr-CH" dirty="0" err="1"/>
              <a:t>user.email</a:t>
            </a:r>
            <a:r>
              <a:rPr lang="fr-CH" dirty="0"/>
              <a:t> ggenoud@groupemutuel.ch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color.ui</a:t>
            </a:r>
            <a:r>
              <a:rPr lang="en-US" dirty="0"/>
              <a:t> </a:t>
            </a:r>
            <a:r>
              <a:rPr lang="en-US" dirty="0" smtClean="0"/>
              <a:t>true</a:t>
            </a:r>
          </a:p>
          <a:p>
            <a:pPr lvl="1"/>
            <a:endParaRPr lang="en-US" dirty="0"/>
          </a:p>
          <a:p>
            <a:r>
              <a:rPr lang="en-US" dirty="0" err="1" smtClean="0"/>
              <a:t>Vérifier</a:t>
            </a:r>
            <a:r>
              <a:rPr lang="en-US" dirty="0" smtClean="0"/>
              <a:t> les </a:t>
            </a:r>
            <a:r>
              <a:rPr lang="en-US" dirty="0" err="1" smtClean="0"/>
              <a:t>informations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fichier</a:t>
            </a:r>
            <a:r>
              <a:rPr lang="en-US" dirty="0" smtClean="0"/>
              <a:t> .</a:t>
            </a:r>
            <a:r>
              <a:rPr lang="en-US" dirty="0" err="1" smtClean="0"/>
              <a:t>gitconfig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H:\)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49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̀me par défau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1570</Words>
  <Application>Microsoft Office PowerPoint</Application>
  <PresentationFormat>Grand écran</PresentationFormat>
  <Paragraphs>314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6" baseType="lpstr">
      <vt:lpstr>MS PGothic</vt:lpstr>
      <vt:lpstr>Arial</vt:lpstr>
      <vt:lpstr>Calibri</vt:lpstr>
      <vt:lpstr>HelveticaNeue LT 45 Light</vt:lpstr>
      <vt:lpstr>HelveticaNeueLT Com 55 Roman</vt:lpstr>
      <vt:lpstr>HelveticaNeueLT Com 65 Md</vt:lpstr>
      <vt:lpstr>HelveticaNeueLT Std</vt:lpstr>
      <vt:lpstr>HelveticaNeueLT Std Lt</vt:lpstr>
      <vt:lpstr>HelveticaNeueLT Std Med</vt:lpstr>
      <vt:lpstr>Wingdings</vt:lpstr>
      <vt:lpstr>Thème par défaut</vt:lpstr>
      <vt:lpstr>Formation git - basique</vt:lpstr>
      <vt:lpstr>Sommaire</vt:lpstr>
      <vt:lpstr>Découverte de git</vt:lpstr>
      <vt:lpstr>Petite histoire de git</vt:lpstr>
      <vt:lpstr>Particularités de git</vt:lpstr>
      <vt:lpstr>git n’est pas SVN</vt:lpstr>
      <vt:lpstr>git n’est pas SVN : vocabulaire</vt:lpstr>
      <vt:lpstr>Hands-on : premiers pas avec git </vt:lpstr>
      <vt:lpstr>Exercice : Premières commandes et prise en main</vt:lpstr>
      <vt:lpstr>Etats d’un fichier – Les trois zones</vt:lpstr>
      <vt:lpstr>Exercice : Créer un premier repo. en local et ajouter un fichier</vt:lpstr>
      <vt:lpstr>Exercice : Supprimer un fichier du repo</vt:lpstr>
      <vt:lpstr>Représentation des branches</vt:lpstr>
      <vt:lpstr>Exercice : Ignorer un fichier ou un dossier pour ne pas l’envoyer dans le repo</vt:lpstr>
      <vt:lpstr>Un repo. local</vt:lpstr>
      <vt:lpstr>Hands-on : comprendre les basiques de git </vt:lpstr>
      <vt:lpstr>git help </vt:lpstr>
      <vt:lpstr>Commits &amp; Diff </vt:lpstr>
      <vt:lpstr>Exercice : Commits &amp; Diff</vt:lpstr>
      <vt:lpstr>Représentation des commits</vt:lpstr>
      <vt:lpstr>Log</vt:lpstr>
      <vt:lpstr>Exercice : Log</vt:lpstr>
      <vt:lpstr>Exercice : Log</vt:lpstr>
      <vt:lpstr>Reset</vt:lpstr>
      <vt:lpstr>Travailler avec un repo distant</vt:lpstr>
      <vt:lpstr>Modèles décentralisés</vt:lpstr>
      <vt:lpstr>Clone &amp; Pull</vt:lpstr>
      <vt:lpstr>Fetch</vt:lpstr>
      <vt:lpstr>Pull par l’exemple</vt:lpstr>
      <vt:lpstr>Remote</vt:lpstr>
      <vt:lpstr>Exercice : Mon premier repo distant</vt:lpstr>
      <vt:lpstr>Push</vt:lpstr>
      <vt:lpstr>Push</vt:lpstr>
      <vt:lpstr>Exercice : Collaborer sur le même repository</vt:lpstr>
      <vt:lpstr>Branch</vt:lpstr>
      <vt:lpstr>Exercice : Collaborer sur le même repository</vt:lpstr>
      <vt:lpstr>Merge avec conflit</vt:lpstr>
      <vt:lpstr>Stash &amp; Blame</vt:lpstr>
      <vt:lpstr>Stash</vt:lpstr>
      <vt:lpstr>Stash</vt:lpstr>
      <vt:lpstr>Exercice : Stash</vt:lpstr>
      <vt:lpstr>Blame</vt:lpstr>
      <vt:lpstr>Utiliser un workflow</vt:lpstr>
      <vt:lpstr>Feature branch</vt:lpstr>
      <vt:lpstr>Comprendre le workflow de GitFlow</vt:lpstr>
    </vt:vector>
  </TitlesOfParts>
  <Company>Groupe Mutuel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Git - basique</dc:title>
  <dc:creator>Guillaume Genoud</dc:creator>
  <cp:lastModifiedBy>Guillaume Genoud</cp:lastModifiedBy>
  <cp:revision>165</cp:revision>
  <dcterms:created xsi:type="dcterms:W3CDTF">2019-05-21T16:00:12Z</dcterms:created>
  <dcterms:modified xsi:type="dcterms:W3CDTF">2019-06-25T14:50:38Z</dcterms:modified>
</cp:coreProperties>
</file>