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N8pLDEjDbm7/1vcBnEucCBoIu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8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a:solidFill>
                  <a:srgbClr val="008000"/>
                </a:solidFill>
                <a:latin typeface="Courier New"/>
                <a:ea typeface="Courier New"/>
                <a:cs typeface="Courier New"/>
                <a:sym typeface="Courier New"/>
              </a:rPr>
              <a:t>#Elimino los numeros</a:t>
            </a:r>
            <a:endParaRPr b="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b="0">
                <a:solidFill>
                  <a:srgbClr val="008000"/>
                </a:solidFill>
                <a:latin typeface="Courier New"/>
                <a:ea typeface="Courier New"/>
                <a:cs typeface="Courier New"/>
                <a:sym typeface="Courier New"/>
              </a:rPr>
              <a:t>#Elimino multiples espacios en blanco</a:t>
            </a:r>
            <a:endParaRPr b="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b="0">
                <a:solidFill>
                  <a:srgbClr val="008000"/>
                </a:solidFill>
                <a:latin typeface="Courier New"/>
                <a:ea typeface="Courier New"/>
                <a:cs typeface="Courier New"/>
                <a:sym typeface="Courier New"/>
              </a:rPr>
              <a:t># elimina espacios en blanco antes y despues del token</a:t>
            </a:r>
            <a:endParaRPr b="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b="0">
                <a:solidFill>
                  <a:srgbClr val="008000"/>
                </a:solidFill>
                <a:latin typeface="Courier New"/>
                <a:ea typeface="Courier New"/>
                <a:cs typeface="Courier New"/>
                <a:sym typeface="Courier New"/>
              </a:rPr>
              <a:t>#elimina los caracteres especiales</a:t>
            </a:r>
            <a:endParaRPr b="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8000"/>
              </a:buClr>
              <a:buSzPts val="1200"/>
              <a:buFont typeface="Courier New"/>
              <a:buNone/>
            </a:pPr>
            <a:r>
              <a:rPr lang="en-US" b="0">
                <a:solidFill>
                  <a:srgbClr val="008000"/>
                </a:solidFill>
                <a:latin typeface="Courier New"/>
                <a:ea typeface="Courier New"/>
                <a:cs typeface="Courier New"/>
                <a:sym typeface="Courier New"/>
              </a:rPr>
              <a:t># Removes punctuations</a:t>
            </a:r>
            <a:endParaRPr b="0">
              <a:solidFill>
                <a:srgbClr val="000000"/>
              </a:solidFill>
              <a:latin typeface="Courier New"/>
              <a:ea typeface="Courier New"/>
              <a:cs typeface="Courier New"/>
              <a:sym typeface="Courier New"/>
            </a:endParaRPr>
          </a:p>
          <a:p>
            <a:pPr marL="0" lvl="0" indent="0" algn="l" rtl="0">
              <a:spcBef>
                <a:spcPts val="0"/>
              </a:spcBef>
              <a:spcAft>
                <a:spcPts val="0"/>
              </a:spcAft>
              <a:buNone/>
            </a:pP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Sin ningun tipo de optimizacion de hiperparametros SVM produce mejores resultados </a:t>
            </a:r>
            <a:endParaRPr/>
          </a:p>
        </p:txBody>
      </p:sp>
      <p:sp>
        <p:nvSpPr>
          <p:cNvPr id="142" name="Google Shape;14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identificar los principales topicos que surgen en el dataset, de acuerdo a cada grupo detractores/promotores , para conocer que valoran o que les molesta</a:t>
            </a:r>
            <a:endParaRPr/>
          </a:p>
          <a:p>
            <a:pPr marL="0" lvl="0" indent="0" algn="l" rtl="0">
              <a:spcBef>
                <a:spcPts val="0"/>
              </a:spcBef>
              <a:spcAft>
                <a:spcPts val="0"/>
              </a:spcAft>
              <a:buNone/>
            </a:pPr>
            <a:endParaRPr/>
          </a:p>
          <a:p>
            <a:pPr marL="0" lvl="0" indent="0" algn="l" rtl="0">
              <a:spcBef>
                <a:spcPts val="0"/>
              </a:spcBef>
              <a:spcAft>
                <a:spcPts val="0"/>
              </a:spcAft>
              <a:buNone/>
            </a:pPr>
            <a:r>
              <a:rPr lang="en-US"/>
              <a:t>A partir del dataset obtenido en la clasificacion alimentamos el modelo de TM.</a:t>
            </a:r>
            <a:endParaRPr/>
          </a:p>
        </p:txBody>
      </p:sp>
      <p:sp>
        <p:nvSpPr>
          <p:cNvPr id="159" name="Google Shape;15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Sin ningun tipo de optimizacion de hiperparametros SVM produce mejores resultados </a:t>
            </a:r>
            <a:endParaRPr/>
          </a:p>
        </p:txBody>
      </p:sp>
      <p:sp>
        <p:nvSpPr>
          <p:cNvPr id="170" name="Google Shape;17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Sin ningun tipo de optimizacion de hiperparametros SVM produce mejores resultados.</a:t>
            </a:r>
            <a:endParaRPr/>
          </a:p>
          <a:p>
            <a:pPr marL="0" lvl="0" indent="0" algn="l" rtl="0">
              <a:spcBef>
                <a:spcPts val="0"/>
              </a:spcBef>
              <a:spcAft>
                <a:spcPts val="0"/>
              </a:spcAft>
              <a:buNone/>
            </a:pPr>
            <a:r>
              <a:rPr lang="en-US"/>
              <a:t>Topic 0 🡪 infraestructura.</a:t>
            </a:r>
            <a:endParaRPr/>
          </a:p>
          <a:p>
            <a:pPr marL="0" lvl="0" indent="0" algn="l" rtl="0">
              <a:spcBef>
                <a:spcPts val="0"/>
              </a:spcBef>
              <a:spcAft>
                <a:spcPts val="0"/>
              </a:spcAft>
              <a:buNone/>
            </a:pPr>
            <a:r>
              <a:rPr lang="en-US"/>
              <a:t>Topic 1 🡪 servicio.</a:t>
            </a:r>
            <a:endParaRPr/>
          </a:p>
        </p:txBody>
      </p:sp>
      <p:sp>
        <p:nvSpPr>
          <p:cNvPr id="181" name="Google Shape;18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hyperlink" Target="https://www.kaggle.com/datasets/andrewmvd/trip-advisor-hotel-reviews#:~:text=calendar_view_week-,tripadvisor_hotel_reviews.csv,-tripadvisor_hotel_reviews.csv%20(14.9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87"/>
        <p:cNvGrpSpPr/>
        <p:nvPr/>
      </p:nvGrpSpPr>
      <p:grpSpPr>
        <a:xfrm>
          <a:off x="0" y="0"/>
          <a:ext cx="0" cy="0"/>
          <a:chOff x="0" y="0"/>
          <a:chExt cx="0" cy="0"/>
        </a:xfrm>
      </p:grpSpPr>
      <p:sp>
        <p:nvSpPr>
          <p:cNvPr id="88" name="Google Shape;88;p1"/>
          <p:cNvSpPr/>
          <p:nvPr/>
        </p:nvSpPr>
        <p:spPr>
          <a:xfrm rot="-5400000">
            <a:off x="6322968" y="988967"/>
            <a:ext cx="5872974" cy="5865091"/>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9" name="Google Shape;89;p1"/>
          <p:cNvPicPr preferRelativeResize="0"/>
          <p:nvPr/>
        </p:nvPicPr>
        <p:blipFill rotWithShape="1">
          <a:blip r:embed="rId3">
            <a:alphaModFix/>
          </a:blip>
          <a:srcRect l="1172" t="5633" r="2345" b="4225"/>
          <a:stretch/>
        </p:blipFill>
        <p:spPr>
          <a:xfrm>
            <a:off x="666750" y="691308"/>
            <a:ext cx="2545533" cy="1696835"/>
          </a:xfrm>
          <a:prstGeom prst="rect">
            <a:avLst/>
          </a:prstGeom>
          <a:noFill/>
          <a:ln>
            <a:noFill/>
          </a:ln>
        </p:spPr>
      </p:pic>
      <p:sp>
        <p:nvSpPr>
          <p:cNvPr id="90" name="Google Shape;90;p1"/>
          <p:cNvSpPr txBox="1"/>
          <p:nvPr/>
        </p:nvSpPr>
        <p:spPr>
          <a:xfrm>
            <a:off x="666750" y="4607993"/>
            <a:ext cx="3298760" cy="18466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b="1" i="1" u="sng" strike="noStrike" cap="none" dirty="0" err="1">
                <a:solidFill>
                  <a:schemeClr val="dk1"/>
                </a:solidFill>
                <a:latin typeface="Arial"/>
                <a:ea typeface="Arial"/>
                <a:cs typeface="Arial"/>
                <a:sym typeface="Arial"/>
              </a:rPr>
              <a:t>Group</a:t>
            </a:r>
            <a:r>
              <a:rPr lang="es-AR" sz="1800" b="1" i="1" u="sng" strike="noStrike" cap="none" dirty="0">
                <a:solidFill>
                  <a:schemeClr val="dk1"/>
                </a:solidFill>
                <a:latin typeface="Arial"/>
                <a:ea typeface="Arial"/>
                <a:cs typeface="Arial"/>
                <a:sym typeface="Arial"/>
              </a:rPr>
              <a:t> 1</a:t>
            </a:r>
            <a:endParaRPr sz="1800" b="0" i="0" u="none" strike="noStrike" cap="none" dirty="0">
              <a:solidFill>
                <a:schemeClr val="dk1"/>
              </a:solidFill>
              <a:latin typeface="Arial"/>
              <a:ea typeface="Arial"/>
              <a:cs typeface="Arial"/>
              <a:sym typeface="Arial"/>
            </a:endParaRPr>
          </a:p>
          <a:p>
            <a:pPr marL="0" marR="0" lvl="0" indent="0" algn="l" rtl="0">
              <a:spcBef>
                <a:spcPts val="600"/>
              </a:spcBef>
              <a:spcAft>
                <a:spcPts val="0"/>
              </a:spcAft>
              <a:buNone/>
            </a:pPr>
            <a:r>
              <a:rPr lang="en-US" sz="1800" b="0" i="0" u="none" strike="noStrike" cap="none" dirty="0">
                <a:solidFill>
                  <a:schemeClr val="dk1"/>
                </a:solidFill>
                <a:latin typeface="Arial"/>
                <a:ea typeface="Arial"/>
                <a:cs typeface="Arial"/>
                <a:sym typeface="Arial"/>
              </a:rPr>
              <a:t>Biga, Maximiliano</a:t>
            </a:r>
            <a:endParaRPr sz="1800" b="0" i="0" u="none" strike="noStrike" cap="none" dirty="0">
              <a:solidFill>
                <a:schemeClr val="dk1"/>
              </a:solidFill>
              <a:latin typeface="Arial"/>
              <a:ea typeface="Arial"/>
              <a:cs typeface="Arial"/>
              <a:sym typeface="Arial"/>
            </a:endParaRPr>
          </a:p>
          <a:p>
            <a:pPr marL="0" marR="0" lvl="0" indent="0" algn="l" rtl="0">
              <a:spcBef>
                <a:spcPts val="600"/>
              </a:spcBef>
              <a:spcAft>
                <a:spcPts val="0"/>
              </a:spcAft>
              <a:buNone/>
            </a:pPr>
            <a:r>
              <a:rPr lang="en-US" sz="1800" b="0" i="0" u="none" strike="noStrike" cap="none" dirty="0">
                <a:solidFill>
                  <a:schemeClr val="dk1"/>
                </a:solidFill>
                <a:latin typeface="Arial"/>
                <a:ea typeface="Arial"/>
                <a:cs typeface="Arial"/>
                <a:sym typeface="Arial"/>
              </a:rPr>
              <a:t>Sandoval, John</a:t>
            </a:r>
            <a:endParaRPr sz="1800" b="0" i="0" u="none" strike="noStrike" cap="none" dirty="0">
              <a:solidFill>
                <a:schemeClr val="dk1"/>
              </a:solidFill>
              <a:latin typeface="Arial"/>
              <a:ea typeface="Arial"/>
              <a:cs typeface="Arial"/>
              <a:sym typeface="Arial"/>
            </a:endParaRPr>
          </a:p>
          <a:p>
            <a:pPr marL="0" marR="0" lvl="0" indent="0" algn="l" rtl="0">
              <a:spcBef>
                <a:spcPts val="600"/>
              </a:spcBef>
              <a:spcAft>
                <a:spcPts val="0"/>
              </a:spcAft>
              <a:buNone/>
            </a:pPr>
            <a:r>
              <a:rPr lang="en-US" sz="1800" b="0" i="0" u="none" strike="noStrike" cap="none" dirty="0" err="1">
                <a:solidFill>
                  <a:schemeClr val="dk1"/>
                </a:solidFill>
                <a:latin typeface="Arial"/>
                <a:ea typeface="Arial"/>
                <a:cs typeface="Arial"/>
                <a:sym typeface="Arial"/>
              </a:rPr>
              <a:t>Spena</a:t>
            </a:r>
            <a:r>
              <a:rPr lang="en-US" sz="1800" b="0" i="0" u="none" strike="noStrike" cap="none" dirty="0">
                <a:solidFill>
                  <a:schemeClr val="dk1"/>
                </a:solidFill>
                <a:latin typeface="Arial"/>
                <a:ea typeface="Arial"/>
                <a:cs typeface="Arial"/>
                <a:sym typeface="Arial"/>
              </a:rPr>
              <a:t>, Sebastian</a:t>
            </a:r>
            <a:endParaRPr sz="1800" b="0" i="0" u="none" strike="noStrike" cap="none" dirty="0">
              <a:solidFill>
                <a:schemeClr val="dk1"/>
              </a:solidFill>
              <a:latin typeface="Arial"/>
              <a:ea typeface="Arial"/>
              <a:cs typeface="Arial"/>
              <a:sym typeface="Arial"/>
            </a:endParaRPr>
          </a:p>
          <a:p>
            <a:pPr marL="0" marR="0" lvl="0" indent="0" algn="l" rtl="0">
              <a:spcBef>
                <a:spcPts val="600"/>
              </a:spcBef>
              <a:spcAft>
                <a:spcPts val="0"/>
              </a:spcAft>
              <a:buNone/>
            </a:pPr>
            <a:r>
              <a:rPr lang="en-US" sz="1800" b="0" i="0" u="none" strike="noStrike" cap="none" dirty="0">
                <a:solidFill>
                  <a:schemeClr val="dk1"/>
                </a:solidFill>
                <a:latin typeface="Arial"/>
                <a:ea typeface="Arial"/>
                <a:cs typeface="Arial"/>
                <a:sym typeface="Arial"/>
              </a:rPr>
              <a:t>Zanelli, Ignacio</a:t>
            </a:r>
            <a:endParaRPr sz="1800" b="0" i="0" u="none" strike="noStrike" cap="none" dirty="0">
              <a:solidFill>
                <a:schemeClr val="dk1"/>
              </a:solidFill>
              <a:latin typeface="Arial"/>
              <a:ea typeface="Arial"/>
              <a:cs typeface="Arial"/>
              <a:sym typeface="Arial"/>
            </a:endParaRPr>
          </a:p>
        </p:txBody>
      </p:sp>
      <p:sp>
        <p:nvSpPr>
          <p:cNvPr id="91" name="Google Shape;91;p1"/>
          <p:cNvSpPr txBox="1"/>
          <p:nvPr/>
        </p:nvSpPr>
        <p:spPr>
          <a:xfrm>
            <a:off x="3373005" y="910939"/>
            <a:ext cx="4914900" cy="18466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0" i="0" u="none" strike="noStrike" cap="none" dirty="0" err="1">
                <a:solidFill>
                  <a:schemeClr val="dk1"/>
                </a:solidFill>
                <a:latin typeface="Aharoni"/>
                <a:ea typeface="Aharoni"/>
                <a:cs typeface="Aharoni"/>
                <a:sym typeface="Aharoni"/>
              </a:rPr>
              <a:t>Tripadvisor</a:t>
            </a:r>
            <a:r>
              <a:rPr lang="en-US" sz="6000" b="0" i="0" u="none" strike="noStrike" cap="none" dirty="0">
                <a:solidFill>
                  <a:schemeClr val="dk1"/>
                </a:solidFill>
                <a:latin typeface="Aharoni"/>
                <a:ea typeface="Aharoni"/>
                <a:cs typeface="Aharoni"/>
                <a:sym typeface="Aharoni"/>
              </a:rPr>
              <a:t>.</a:t>
            </a:r>
            <a:endParaRPr dirty="0"/>
          </a:p>
          <a:p>
            <a:pPr marL="0" marR="0" lvl="0" indent="0" algn="l" rtl="0">
              <a:spcBef>
                <a:spcPts val="0"/>
              </a:spcBef>
              <a:spcAft>
                <a:spcPts val="0"/>
              </a:spcAft>
              <a:buNone/>
            </a:pPr>
            <a:r>
              <a:rPr lang="es-AR" sz="1800" dirty="0">
                <a:solidFill>
                  <a:schemeClr val="dk1"/>
                </a:solidFill>
                <a:latin typeface="Aharoni"/>
                <a:ea typeface="Aharoni"/>
                <a:cs typeface="Aharoni"/>
                <a:sym typeface="Aharoni"/>
              </a:rPr>
              <a:t>Hotel </a:t>
            </a:r>
            <a:r>
              <a:rPr lang="es-AR" sz="1800" dirty="0" err="1">
                <a:solidFill>
                  <a:schemeClr val="dk1"/>
                </a:solidFill>
                <a:latin typeface="Aharoni"/>
                <a:ea typeface="Aharoni"/>
                <a:cs typeface="Aharoni"/>
                <a:sym typeface="Aharoni"/>
              </a:rPr>
              <a:t>Reviews</a:t>
            </a:r>
            <a:endParaRPr dirty="0"/>
          </a:p>
          <a:p>
            <a:pPr marL="0" marR="0" lvl="0" indent="0" algn="l" rtl="0">
              <a:spcBef>
                <a:spcPts val="0"/>
              </a:spcBef>
              <a:spcAft>
                <a:spcPts val="0"/>
              </a:spcAft>
              <a:buNone/>
            </a:pPr>
            <a:endParaRPr sz="1800" dirty="0">
              <a:solidFill>
                <a:schemeClr val="dk1"/>
              </a:solidFill>
              <a:latin typeface="Aharoni"/>
              <a:ea typeface="Aharoni"/>
              <a:cs typeface="Aharoni"/>
              <a:sym typeface="Aharoni"/>
            </a:endParaRPr>
          </a:p>
          <a:p>
            <a:pPr marL="0" marR="0" lvl="0" indent="0" algn="l" rtl="0">
              <a:spcBef>
                <a:spcPts val="0"/>
              </a:spcBef>
              <a:spcAft>
                <a:spcPts val="0"/>
              </a:spcAft>
              <a:buNone/>
            </a:pPr>
            <a:endParaRPr sz="1800" i="1" dirty="0">
              <a:solidFill>
                <a:srgbClr val="7F7F7F"/>
              </a:solidFill>
              <a:latin typeface="Aharoni"/>
              <a:ea typeface="Aharoni"/>
              <a:cs typeface="Aharoni"/>
              <a:sym typeface="Aharoni"/>
            </a:endParaRPr>
          </a:p>
        </p:txBody>
      </p:sp>
      <p:pic>
        <p:nvPicPr>
          <p:cNvPr id="92" name="Google Shape;92;p1" descr="Logo&#10;&#10;Description automatically generated"/>
          <p:cNvPicPr preferRelativeResize="0"/>
          <p:nvPr/>
        </p:nvPicPr>
        <p:blipFill rotWithShape="1">
          <a:blip r:embed="rId4">
            <a:alphaModFix/>
          </a:blip>
          <a:srcRect/>
          <a:stretch/>
        </p:blipFill>
        <p:spPr>
          <a:xfrm>
            <a:off x="9040392" y="4230253"/>
            <a:ext cx="2897703" cy="22367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10" descr="Free Happy And Sad Masks, Download Free Happy And Sad Masks png images,  Free ClipArts on Clipart Library"/>
          <p:cNvPicPr preferRelativeResize="0"/>
          <p:nvPr/>
        </p:nvPicPr>
        <p:blipFill rotWithShape="1">
          <a:blip r:embed="rId3">
            <a:alphaModFix amt="17000"/>
          </a:blip>
          <a:srcRect r="48661"/>
          <a:stretch/>
        </p:blipFill>
        <p:spPr>
          <a:xfrm>
            <a:off x="3532547" y="3607596"/>
            <a:ext cx="1977565" cy="2848452"/>
          </a:xfrm>
          <a:prstGeom prst="rect">
            <a:avLst/>
          </a:prstGeom>
          <a:noFill/>
          <a:ln>
            <a:noFill/>
          </a:ln>
        </p:spPr>
      </p:pic>
      <p:pic>
        <p:nvPicPr>
          <p:cNvPr id="193" name="Google Shape;193;p10"/>
          <p:cNvPicPr preferRelativeResize="0"/>
          <p:nvPr/>
        </p:nvPicPr>
        <p:blipFill rotWithShape="1">
          <a:blip r:embed="rId4">
            <a:alphaModFix/>
          </a:blip>
          <a:srcRect/>
          <a:stretch/>
        </p:blipFill>
        <p:spPr>
          <a:xfrm>
            <a:off x="10387964" y="99060"/>
            <a:ext cx="1720216" cy="514457"/>
          </a:xfrm>
          <a:prstGeom prst="rect">
            <a:avLst/>
          </a:prstGeom>
          <a:noFill/>
          <a:ln>
            <a:noFill/>
          </a:ln>
        </p:spPr>
      </p:pic>
      <p:sp>
        <p:nvSpPr>
          <p:cNvPr id="194" name="Google Shape;194;p10"/>
          <p:cNvSpPr txBox="1"/>
          <p:nvPr/>
        </p:nvSpPr>
        <p:spPr>
          <a:xfrm>
            <a:off x="306369" y="351907"/>
            <a:ext cx="67246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haroni"/>
                <a:ea typeface="Aharoni"/>
                <a:cs typeface="Aharoni"/>
                <a:sym typeface="Aharoni"/>
              </a:rPr>
              <a:t>Insigths</a:t>
            </a:r>
            <a:endParaRPr sz="2800">
              <a:solidFill>
                <a:schemeClr val="dk1"/>
              </a:solidFill>
              <a:latin typeface="Aharoni"/>
              <a:ea typeface="Aharoni"/>
              <a:cs typeface="Aharoni"/>
              <a:sym typeface="Aharoni"/>
            </a:endParaRPr>
          </a:p>
        </p:txBody>
      </p:sp>
      <p:pic>
        <p:nvPicPr>
          <p:cNvPr id="195" name="Google Shape;195;p10" descr="Text&#10;&#10;Description automatically generated"/>
          <p:cNvPicPr preferRelativeResize="0"/>
          <p:nvPr/>
        </p:nvPicPr>
        <p:blipFill rotWithShape="1">
          <a:blip r:embed="rId5">
            <a:alphaModFix/>
          </a:blip>
          <a:srcRect/>
          <a:stretch/>
        </p:blipFill>
        <p:spPr>
          <a:xfrm>
            <a:off x="10584830" y="6218894"/>
            <a:ext cx="1606705" cy="637015"/>
          </a:xfrm>
          <a:prstGeom prst="rect">
            <a:avLst/>
          </a:prstGeom>
          <a:noFill/>
          <a:ln>
            <a:noFill/>
          </a:ln>
        </p:spPr>
      </p:pic>
      <p:sp>
        <p:nvSpPr>
          <p:cNvPr id="196" name="Google Shape;196;p10"/>
          <p:cNvSpPr txBox="1"/>
          <p:nvPr/>
        </p:nvSpPr>
        <p:spPr>
          <a:xfrm>
            <a:off x="680811" y="1258092"/>
            <a:ext cx="5182277" cy="24929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u="sng" dirty="0">
                <a:solidFill>
                  <a:schemeClr val="dk1"/>
                </a:solidFill>
                <a:latin typeface="Arial"/>
                <a:ea typeface="Arial"/>
                <a:cs typeface="Arial"/>
                <a:sym typeface="Arial"/>
              </a:rPr>
              <a:t>Promoter Topics (positive reviews)::</a:t>
            </a:r>
            <a:endParaRPr dirty="0"/>
          </a:p>
          <a:p>
            <a:pPr marL="0" marR="0" lvl="0" indent="0" algn="just" rtl="0">
              <a:spcBef>
                <a:spcPts val="0"/>
              </a:spcBef>
              <a:spcAft>
                <a:spcPts val="0"/>
              </a:spcAft>
              <a:buNone/>
            </a:pPr>
            <a:endParaRPr sz="1600" b="1" u="sng"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They focus mainly on issues related to infrastructure and the service received in the establishments.</a:t>
            </a:r>
            <a:endParaRPr dirty="0"/>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The comments are concentrated on a few topics.</a:t>
            </a:r>
            <a:endParaRPr dirty="0"/>
          </a:p>
          <a:p>
            <a:pPr marL="0" marR="0" lvl="0" indent="0" algn="just" rtl="0">
              <a:spcBef>
                <a:spcPts val="0"/>
              </a:spcBef>
              <a:spcAft>
                <a:spcPts val="0"/>
              </a:spcAft>
              <a:buNone/>
            </a:pPr>
            <a:endParaRPr sz="1600" dirty="0">
              <a:solidFill>
                <a:schemeClr val="dk1"/>
              </a:solidFill>
              <a:latin typeface="Arial"/>
              <a:ea typeface="Arial"/>
              <a:cs typeface="Arial"/>
              <a:sym typeface="Arial"/>
            </a:endParaRPr>
          </a:p>
          <a:p>
            <a:pPr marL="0" marR="0" lvl="0" indent="0" algn="just" rtl="0">
              <a:spcBef>
                <a:spcPts val="0"/>
              </a:spcBef>
              <a:spcAft>
                <a:spcPts val="0"/>
              </a:spcAft>
              <a:buNone/>
            </a:pPr>
            <a:endParaRPr sz="1600" dirty="0">
              <a:solidFill>
                <a:schemeClr val="dk1"/>
              </a:solidFill>
              <a:latin typeface="Arial"/>
              <a:ea typeface="Arial"/>
              <a:cs typeface="Arial"/>
              <a:sym typeface="Arial"/>
            </a:endParaRPr>
          </a:p>
        </p:txBody>
      </p:sp>
      <p:sp>
        <p:nvSpPr>
          <p:cNvPr id="197" name="Google Shape;197;p10"/>
          <p:cNvSpPr txBox="1"/>
          <p:nvPr/>
        </p:nvSpPr>
        <p:spPr>
          <a:xfrm>
            <a:off x="6381073" y="1258092"/>
            <a:ext cx="5182277" cy="45242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u="sng" dirty="0">
                <a:solidFill>
                  <a:schemeClr val="dk1"/>
                </a:solidFill>
                <a:latin typeface="Arial"/>
                <a:ea typeface="Arial"/>
                <a:cs typeface="Arial"/>
                <a:sym typeface="Arial"/>
              </a:rPr>
              <a:t>Detractor Topics (negative reviews):</a:t>
            </a:r>
          </a:p>
          <a:p>
            <a:pPr marL="0" marR="0" lvl="0" indent="0" algn="just" rtl="0">
              <a:spcBef>
                <a:spcPts val="0"/>
              </a:spcBef>
              <a:spcAft>
                <a:spcPts val="0"/>
              </a:spcAft>
              <a:buNone/>
            </a:pPr>
            <a:endParaRPr sz="1800" b="1" u="sng"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The topic that contains experiences related to check-in, check-out, reservations, etc., is the only one that does not overlap with any aspect of the promoter topics. From this, it is concluded that a good experience is taken for granted when entering or leaving the hotel and not obtaining it is the reason for a negative review.</a:t>
            </a:r>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It seems that issues such as the lack of comfort in the rooms cause bad reviews.</a:t>
            </a:r>
            <a:endParaRPr dirty="0"/>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Topic 0 and 2 have many points in common with promoters.</a:t>
            </a:r>
            <a:endParaRPr dirty="0"/>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Despite having fewer records, it was possible to extract more topics from detractors.</a:t>
            </a:r>
            <a:endParaRPr dirty="0"/>
          </a:p>
        </p:txBody>
      </p:sp>
      <p:pic>
        <p:nvPicPr>
          <p:cNvPr id="198" name="Google Shape;198;p10" descr="Free Happy And Sad Masks, Download Free Happy And Sad Masks png images,  Free ClipArts on Clipart Library"/>
          <p:cNvPicPr preferRelativeResize="0"/>
          <p:nvPr/>
        </p:nvPicPr>
        <p:blipFill rotWithShape="1">
          <a:blip r:embed="rId3">
            <a:alphaModFix amt="15000"/>
          </a:blip>
          <a:srcRect l="52023"/>
          <a:stretch/>
        </p:blipFill>
        <p:spPr>
          <a:xfrm>
            <a:off x="1151935" y="3598187"/>
            <a:ext cx="1862627" cy="2857861"/>
          </a:xfrm>
          <a:prstGeom prst="rect">
            <a:avLst/>
          </a:prstGeom>
          <a:noFill/>
          <a:ln>
            <a:noFill/>
          </a:ln>
        </p:spPr>
      </p:pic>
      <p:sp>
        <p:nvSpPr>
          <p:cNvPr id="3" name="Rectangle 2">
            <a:extLst>
              <a:ext uri="{FF2B5EF4-FFF2-40B4-BE49-F238E27FC236}">
                <a16:creationId xmlns:a16="http://schemas.microsoft.com/office/drawing/2014/main" id="{E4A9DCD3-FA43-40B0-B491-50B8E630C1AB}"/>
              </a:ext>
            </a:extLst>
          </p:cNvPr>
          <p:cNvSpPr>
            <a:spLocks noChangeArrowheads="1"/>
          </p:cNvSpPr>
          <p:nvPr/>
        </p:nvSpPr>
        <p:spPr bwMode="auto">
          <a:xfrm>
            <a:off x="152400" y="152400"/>
            <a:ext cx="1219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5" name="Rectangle 4">
            <a:extLst>
              <a:ext uri="{FF2B5EF4-FFF2-40B4-BE49-F238E27FC236}">
                <a16:creationId xmlns:a16="http://schemas.microsoft.com/office/drawing/2014/main" id="{ACB9A18F-1B6F-44F1-9CB6-6488E0CEAF7E}"/>
              </a:ext>
            </a:extLst>
          </p:cNvPr>
          <p:cNvSpPr>
            <a:spLocks noChangeArrowheads="1"/>
          </p:cNvSpPr>
          <p:nvPr/>
        </p:nvSpPr>
        <p:spPr bwMode="auto">
          <a:xfrm>
            <a:off x="152400" y="13900"/>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3EFB092B-6C0E-4E20-887D-15A389AD5F82}"/>
              </a:ext>
            </a:extLst>
          </p:cNvPr>
          <p:cNvSpPr>
            <a:spLocks noChangeArrowheads="1"/>
          </p:cNvSpPr>
          <p:nvPr/>
        </p:nvSpPr>
        <p:spPr bwMode="auto">
          <a:xfrm>
            <a:off x="152400" y="152400"/>
            <a:ext cx="1219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11"/>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204" name="Google Shape;204;p11"/>
          <p:cNvSpPr txBox="1"/>
          <p:nvPr/>
        </p:nvSpPr>
        <p:spPr>
          <a:xfrm>
            <a:off x="346710" y="351907"/>
            <a:ext cx="67246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err="1">
                <a:solidFill>
                  <a:schemeClr val="dk1"/>
                </a:solidFill>
                <a:latin typeface="Aharoni"/>
                <a:ea typeface="Aharoni"/>
                <a:cs typeface="Aharoni"/>
                <a:sym typeface="Aharoni"/>
              </a:rPr>
              <a:t>Conclussions</a:t>
            </a:r>
            <a:endParaRPr dirty="0"/>
          </a:p>
        </p:txBody>
      </p:sp>
      <p:sp>
        <p:nvSpPr>
          <p:cNvPr id="205" name="Google Shape;205;p11"/>
          <p:cNvSpPr txBox="1"/>
          <p:nvPr/>
        </p:nvSpPr>
        <p:spPr>
          <a:xfrm>
            <a:off x="346709" y="1314634"/>
            <a:ext cx="10988041" cy="372409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1" u="sng" dirty="0">
                <a:solidFill>
                  <a:schemeClr val="dk1"/>
                </a:solidFill>
                <a:latin typeface="Arial"/>
                <a:ea typeface="Arial"/>
                <a:cs typeface="Arial"/>
                <a:sym typeface="Arial"/>
              </a:rPr>
              <a:t>Classification:</a:t>
            </a:r>
            <a:endParaRPr sz="1800" dirty="0">
              <a:solidFill>
                <a:schemeClr val="dk1"/>
              </a:solidFill>
              <a:latin typeface="Arial"/>
              <a:ea typeface="Arial"/>
              <a:cs typeface="Arial"/>
              <a:sym typeface="Arial"/>
            </a:endParaRPr>
          </a:p>
          <a:p>
            <a:pPr marL="285750" marR="0" lvl="0" indent="-285750" algn="just" rtl="0">
              <a:spcBef>
                <a:spcPts val="60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Impossibility of identifying neutral comments as they were very similar to the negative ones..</a:t>
            </a:r>
            <a:endParaRPr dirty="0"/>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A training dataset with more columns than observations.</a:t>
            </a:r>
            <a:endParaRPr dirty="0"/>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Improvement points: </a:t>
            </a:r>
            <a:endParaRPr dirty="0"/>
          </a:p>
          <a:p>
            <a:pPr marL="742950" marR="0" lvl="1" indent="-285750" algn="just" rtl="0">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Deepen the analysis of bigrams, especially for cases in which the combination of two words changes the meaning of one of them alone ( example: “not good”).</a:t>
            </a:r>
            <a:endParaRPr dirty="0"/>
          </a:p>
          <a:p>
            <a:pPr marL="0" marR="0" lvl="0" indent="0" algn="just" rtl="0">
              <a:spcBef>
                <a:spcPts val="0"/>
              </a:spcBef>
              <a:spcAft>
                <a:spcPts val="0"/>
              </a:spcAft>
              <a:buNone/>
            </a:pPr>
            <a:endParaRPr sz="1800" dirty="0">
              <a:solidFill>
                <a:schemeClr val="dk1"/>
              </a:solidFill>
              <a:latin typeface="Arial"/>
              <a:ea typeface="Arial"/>
              <a:cs typeface="Arial"/>
              <a:sym typeface="Arial"/>
            </a:endParaRPr>
          </a:p>
          <a:p>
            <a:pPr marL="0" marR="0" lvl="0" indent="0" algn="just" rtl="0">
              <a:spcBef>
                <a:spcPts val="0"/>
              </a:spcBef>
              <a:spcAft>
                <a:spcPts val="0"/>
              </a:spcAft>
              <a:buNone/>
            </a:pPr>
            <a:r>
              <a:rPr lang="en-US" sz="1800" b="1" i="1" u="sng" dirty="0">
                <a:solidFill>
                  <a:schemeClr val="dk1"/>
                </a:solidFill>
                <a:latin typeface="Arial"/>
                <a:ea typeface="Arial"/>
                <a:cs typeface="Arial"/>
                <a:sym typeface="Arial"/>
              </a:rPr>
              <a:t>Topic Analysis:</a:t>
            </a:r>
            <a:endParaRPr dirty="0"/>
          </a:p>
          <a:p>
            <a:pPr marL="285750" marR="0" lvl="0" indent="-285750" algn="just" rtl="0">
              <a:spcBef>
                <a:spcPts val="60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As the number of topics increases, overlapping is observed between them and topics with very few words.</a:t>
            </a:r>
            <a:endParaRPr dirty="0"/>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Keywords for classification are noise for topic analysis (</a:t>
            </a:r>
            <a:r>
              <a:rPr lang="en-US" sz="1800" dirty="0" err="1">
                <a:solidFill>
                  <a:schemeClr val="dk1"/>
                </a:solidFill>
                <a:latin typeface="Arial"/>
                <a:ea typeface="Arial"/>
                <a:cs typeface="Arial"/>
                <a:sym typeface="Arial"/>
              </a:rPr>
              <a:t>eg</a:t>
            </a:r>
            <a:r>
              <a:rPr lang="en-US" sz="1800" dirty="0">
                <a:solidFill>
                  <a:schemeClr val="dk1"/>
                </a:solidFill>
                <a:latin typeface="Arial"/>
                <a:ea typeface="Arial"/>
                <a:cs typeface="Arial"/>
                <a:sym typeface="Arial"/>
              </a:rPr>
              <a:t>: adjectives).</a:t>
            </a:r>
            <a:endParaRPr dirty="0"/>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Improvement points : </a:t>
            </a:r>
            <a:endParaRPr dirty="0"/>
          </a:p>
          <a:p>
            <a:pPr marL="742950" marR="0" lvl="1" indent="-285750" algn="just" rtl="0">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Deepen the cleaning of the dataset (</a:t>
            </a:r>
            <a:r>
              <a:rPr lang="en-US" sz="1600" b="0" i="0" u="none" strike="noStrike" cap="none" dirty="0" err="1">
                <a:solidFill>
                  <a:schemeClr val="dk1"/>
                </a:solidFill>
                <a:latin typeface="Arial"/>
                <a:ea typeface="Arial"/>
                <a:cs typeface="Arial"/>
                <a:sym typeface="Arial"/>
              </a:rPr>
              <a:t>eg</a:t>
            </a:r>
            <a:r>
              <a:rPr lang="en-US" sz="1600" b="0" i="0" u="none" strike="noStrike" cap="none" dirty="0">
                <a:solidFill>
                  <a:schemeClr val="dk1"/>
                </a:solidFill>
                <a:latin typeface="Arial"/>
                <a:ea typeface="Arial"/>
                <a:cs typeface="Arial"/>
                <a:sym typeface="Arial"/>
              </a:rPr>
              <a:t>: removal of adjectives).</a:t>
            </a:r>
            <a:endParaRPr dirty="0"/>
          </a:p>
        </p:txBody>
      </p:sp>
      <p:pic>
        <p:nvPicPr>
          <p:cNvPr id="206" name="Google Shape;206;p11" descr="Text&#10;&#10;Description automatically generated"/>
          <p:cNvPicPr preferRelativeResize="0"/>
          <p:nvPr/>
        </p:nvPicPr>
        <p:blipFill rotWithShape="1">
          <a:blip r:embed="rId4">
            <a:alphaModFix/>
          </a:blip>
          <a:srcRect/>
          <a:stretch/>
        </p:blipFill>
        <p:spPr>
          <a:xfrm>
            <a:off x="10584830" y="6218894"/>
            <a:ext cx="1606705" cy="6370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a:stretch/>
        </p:blipFill>
        <p:spPr>
          <a:xfrm>
            <a:off x="8385464" y="1689699"/>
            <a:ext cx="3764626" cy="3621756"/>
          </a:xfrm>
          <a:prstGeom prst="rect">
            <a:avLst/>
          </a:prstGeom>
          <a:noFill/>
          <a:ln>
            <a:noFill/>
          </a:ln>
        </p:spPr>
      </p:pic>
      <p:sp>
        <p:nvSpPr>
          <p:cNvPr id="98" name="Google Shape;98;p2"/>
          <p:cNvSpPr/>
          <p:nvPr/>
        </p:nvSpPr>
        <p:spPr>
          <a:xfrm>
            <a:off x="247997" y="5462095"/>
            <a:ext cx="8330100" cy="1337400"/>
          </a:xfrm>
          <a:prstGeom prst="snip1Rect">
            <a:avLst>
              <a:gd name="adj" fmla="val 16667"/>
            </a:avLst>
          </a:prstGeom>
          <a:solidFill>
            <a:srgbClr val="FBE4D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9" name="Google Shape;99;p2"/>
          <p:cNvPicPr preferRelativeResize="0"/>
          <p:nvPr/>
        </p:nvPicPr>
        <p:blipFill rotWithShape="1">
          <a:blip r:embed="rId4">
            <a:alphaModFix/>
          </a:blip>
          <a:srcRect/>
          <a:stretch/>
        </p:blipFill>
        <p:spPr>
          <a:xfrm>
            <a:off x="10387964" y="99060"/>
            <a:ext cx="1720216" cy="514457"/>
          </a:xfrm>
          <a:prstGeom prst="rect">
            <a:avLst/>
          </a:prstGeom>
          <a:noFill/>
          <a:ln>
            <a:noFill/>
          </a:ln>
        </p:spPr>
      </p:pic>
      <p:sp>
        <p:nvSpPr>
          <p:cNvPr id="100" name="Google Shape;100;p2"/>
          <p:cNvSpPr txBox="1"/>
          <p:nvPr/>
        </p:nvSpPr>
        <p:spPr>
          <a:xfrm>
            <a:off x="346710" y="327009"/>
            <a:ext cx="67246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Aharoni"/>
                <a:ea typeface="Aharoni"/>
                <a:cs typeface="Aharoni"/>
                <a:sym typeface="Aharoni"/>
              </a:rPr>
              <a:t>Business Case</a:t>
            </a:r>
            <a:endParaRPr sz="2800" dirty="0">
              <a:solidFill>
                <a:schemeClr val="dk1"/>
              </a:solidFill>
              <a:latin typeface="Aharoni"/>
              <a:ea typeface="Aharoni"/>
              <a:cs typeface="Aharoni"/>
              <a:sym typeface="Aharoni"/>
            </a:endParaRPr>
          </a:p>
        </p:txBody>
      </p:sp>
      <p:sp>
        <p:nvSpPr>
          <p:cNvPr id="101" name="Google Shape;101;p2"/>
          <p:cNvSpPr txBox="1"/>
          <p:nvPr/>
        </p:nvSpPr>
        <p:spPr>
          <a:xfrm>
            <a:off x="320733" y="933634"/>
            <a:ext cx="7902285" cy="594004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dirty="0">
                <a:solidFill>
                  <a:schemeClr val="dk1"/>
                </a:solidFill>
                <a:latin typeface="Arial"/>
                <a:ea typeface="Arial"/>
                <a:cs typeface="Arial"/>
                <a:sym typeface="Arial"/>
              </a:rPr>
              <a:t>The business model of a hotel is based on offering the greatest number of services possible under a specific pricing model, which allows each guest to have the best possible experience.</a:t>
            </a:r>
          </a:p>
          <a:p>
            <a:pPr marL="0" marR="0" lvl="0" indent="0" algn="just" rtl="0">
              <a:spcBef>
                <a:spcPts val="0"/>
              </a:spcBef>
              <a:spcAft>
                <a:spcPts val="0"/>
              </a:spcAft>
              <a:buNone/>
            </a:pPr>
            <a:endParaRPr lang="en-US" sz="2000" dirty="0">
              <a:solidFill>
                <a:schemeClr val="dk1"/>
              </a:solidFill>
            </a:endParaRPr>
          </a:p>
          <a:p>
            <a:pPr marL="0" marR="0" lvl="0" indent="0" algn="just" rtl="0">
              <a:spcBef>
                <a:spcPts val="0"/>
              </a:spcBef>
              <a:spcAft>
                <a:spcPts val="0"/>
              </a:spcAft>
              <a:buNone/>
            </a:pPr>
            <a:r>
              <a:rPr lang="en-US" sz="2000" dirty="0">
                <a:solidFill>
                  <a:schemeClr val="dk1"/>
                </a:solidFill>
                <a:latin typeface="Arial"/>
                <a:ea typeface="Arial"/>
                <a:cs typeface="Arial"/>
                <a:sym typeface="Arial"/>
              </a:rPr>
              <a:t>The existence of Internet 2.0 has allowed users to demand from companies what kind of experience they want to live, and then it is they themselves who capture and </a:t>
            </a:r>
            <a:r>
              <a:rPr lang="en-US" sz="2000" dirty="0" err="1">
                <a:solidFill>
                  <a:schemeClr val="dk1"/>
                </a:solidFill>
                <a:latin typeface="Arial"/>
                <a:ea typeface="Arial"/>
                <a:cs typeface="Arial"/>
                <a:sym typeface="Arial"/>
              </a:rPr>
              <a:t>viralize</a:t>
            </a:r>
            <a:r>
              <a:rPr lang="en-US" sz="2000" dirty="0">
                <a:solidFill>
                  <a:schemeClr val="dk1"/>
                </a:solidFill>
                <a:latin typeface="Arial"/>
                <a:ea typeface="Arial"/>
                <a:cs typeface="Arial"/>
                <a:sym typeface="Arial"/>
              </a:rPr>
              <a:t> these experiences on the web, generating a lot of exposure to providers, who can see them grow or destroy your business based on these </a:t>
            </a:r>
            <a:r>
              <a:rPr lang="en-US" sz="2000" dirty="0" err="1">
                <a:solidFill>
                  <a:schemeClr val="dk1"/>
                </a:solidFill>
                <a:latin typeface="Arial"/>
                <a:ea typeface="Arial"/>
                <a:cs typeface="Arial"/>
                <a:sym typeface="Arial"/>
              </a:rPr>
              <a:t>viralizations</a:t>
            </a:r>
            <a:r>
              <a:rPr lang="en-US" sz="2000" dirty="0">
                <a:solidFill>
                  <a:schemeClr val="dk1"/>
                </a:solidFill>
                <a:latin typeface="Arial"/>
                <a:ea typeface="Arial"/>
                <a:cs typeface="Arial"/>
                <a:sym typeface="Arial"/>
              </a:rPr>
              <a:t>.</a:t>
            </a:r>
          </a:p>
          <a:p>
            <a:pPr marL="0" marR="0" lvl="0" indent="0" algn="just" rtl="0">
              <a:spcBef>
                <a:spcPts val="0"/>
              </a:spcBef>
              <a:spcAft>
                <a:spcPts val="0"/>
              </a:spcAft>
              <a:buNone/>
            </a:pPr>
            <a:endParaRPr lang="en-US" sz="2000" dirty="0">
              <a:solidFill>
                <a:schemeClr val="dk1"/>
              </a:solidFill>
            </a:endParaRPr>
          </a:p>
          <a:p>
            <a:pPr marL="0" marR="0" lvl="0" indent="0" algn="just" rtl="0">
              <a:spcBef>
                <a:spcPts val="0"/>
              </a:spcBef>
              <a:spcAft>
                <a:spcPts val="0"/>
              </a:spcAft>
              <a:buNone/>
            </a:pPr>
            <a:r>
              <a:rPr lang="en-US" sz="2000" dirty="0">
                <a:solidFill>
                  <a:schemeClr val="dk1"/>
                </a:solidFill>
                <a:latin typeface="Arial"/>
                <a:ea typeface="Arial"/>
                <a:cs typeface="Arial"/>
                <a:sym typeface="Arial"/>
              </a:rPr>
              <a:t>That is why, currently, in order to manage businesses well, it is essential to use all possible tools to identify the level of CX and detect potential areas for improvement through what is published by users.</a:t>
            </a:r>
          </a:p>
          <a:p>
            <a:pPr marL="0" marR="0" lvl="0" indent="0" algn="just" rtl="0">
              <a:spcBef>
                <a:spcPts val="0"/>
              </a:spcBef>
              <a:spcAft>
                <a:spcPts val="0"/>
              </a:spcAft>
              <a:buNone/>
            </a:pPr>
            <a:endParaRPr lang="en-US" sz="2000" dirty="0">
              <a:solidFill>
                <a:schemeClr val="dk1"/>
              </a:solidFill>
            </a:endParaRPr>
          </a:p>
          <a:p>
            <a:pPr marL="0" marR="0" lvl="0" indent="0" algn="just" rtl="0">
              <a:spcBef>
                <a:spcPts val="0"/>
              </a:spcBef>
              <a:spcAft>
                <a:spcPts val="0"/>
              </a:spcAft>
              <a:buNone/>
            </a:pPr>
            <a:r>
              <a:rPr lang="en-US" sz="2000" dirty="0">
                <a:solidFill>
                  <a:schemeClr val="dk1"/>
                </a:solidFill>
                <a:latin typeface="Arial"/>
                <a:ea typeface="Arial"/>
                <a:cs typeface="Arial"/>
                <a:sym typeface="Arial"/>
              </a:rPr>
              <a:t>The objective of the analysis was to analyze the reviews obtained through TripAdvisor, in order to provide tools for the design and implementation of a business strategy aimed at improving CX, which allow building competitive advantages.</a:t>
            </a:r>
            <a:endParaRPr dirty="0"/>
          </a:p>
        </p:txBody>
      </p:sp>
      <p:pic>
        <p:nvPicPr>
          <p:cNvPr id="102" name="Google Shape;102;p2"/>
          <p:cNvPicPr preferRelativeResize="0"/>
          <p:nvPr/>
        </p:nvPicPr>
        <p:blipFill rotWithShape="1">
          <a:blip r:embed="rId5">
            <a:alphaModFix/>
          </a:blip>
          <a:srcRect/>
          <a:stretch/>
        </p:blipFill>
        <p:spPr>
          <a:xfrm>
            <a:off x="10584830" y="6218894"/>
            <a:ext cx="1606705" cy="6370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3"/>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108" name="Google Shape;108;p3"/>
          <p:cNvSpPr txBox="1"/>
          <p:nvPr/>
        </p:nvSpPr>
        <p:spPr>
          <a:xfrm>
            <a:off x="346710" y="351907"/>
            <a:ext cx="67246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haroni"/>
                <a:ea typeface="Aharoni"/>
                <a:cs typeface="Aharoni"/>
                <a:sym typeface="Aharoni"/>
              </a:rPr>
              <a:t>Set de Datos</a:t>
            </a:r>
            <a:endParaRPr sz="2800">
              <a:solidFill>
                <a:schemeClr val="dk1"/>
              </a:solidFill>
              <a:latin typeface="Aharoni"/>
              <a:ea typeface="Aharoni"/>
              <a:cs typeface="Aharoni"/>
              <a:sym typeface="Aharoni"/>
            </a:endParaRPr>
          </a:p>
        </p:txBody>
      </p:sp>
      <p:sp>
        <p:nvSpPr>
          <p:cNvPr id="109" name="Google Shape;109;p3"/>
          <p:cNvSpPr txBox="1"/>
          <p:nvPr/>
        </p:nvSpPr>
        <p:spPr>
          <a:xfrm>
            <a:off x="346710" y="1314634"/>
            <a:ext cx="6866890"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1">
                <a:solidFill>
                  <a:schemeClr val="dk1"/>
                </a:solidFill>
                <a:latin typeface="Arial"/>
                <a:ea typeface="Arial"/>
                <a:cs typeface="Arial"/>
                <a:sym typeface="Arial"/>
              </a:rPr>
              <a:t>‘</a:t>
            </a:r>
            <a:r>
              <a:rPr lang="en-US" sz="180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tripadvisor_hotel_reviews.csv’</a:t>
            </a:r>
            <a:endParaRPr sz="1800">
              <a:solidFill>
                <a:schemeClr val="dk1"/>
              </a:solidFill>
              <a:latin typeface="Arial"/>
              <a:ea typeface="Arial"/>
              <a:cs typeface="Arial"/>
              <a:sym typeface="Arial"/>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p:txBody>
      </p:sp>
      <p:pic>
        <p:nvPicPr>
          <p:cNvPr id="110" name="Google Shape;110;p3"/>
          <p:cNvPicPr preferRelativeResize="0"/>
          <p:nvPr/>
        </p:nvPicPr>
        <p:blipFill rotWithShape="1">
          <a:blip r:embed="rId5">
            <a:alphaModFix/>
          </a:blip>
          <a:srcRect/>
          <a:stretch/>
        </p:blipFill>
        <p:spPr>
          <a:xfrm>
            <a:off x="6858000" y="2177182"/>
            <a:ext cx="4782928" cy="3366184"/>
          </a:xfrm>
          <a:prstGeom prst="rect">
            <a:avLst/>
          </a:prstGeom>
          <a:noFill/>
          <a:ln>
            <a:noFill/>
          </a:ln>
        </p:spPr>
      </p:pic>
      <p:pic>
        <p:nvPicPr>
          <p:cNvPr id="111" name="Google Shape;111;p3" descr="Text&#10;&#10;Description automatically generated"/>
          <p:cNvPicPr preferRelativeResize="0"/>
          <p:nvPr/>
        </p:nvPicPr>
        <p:blipFill rotWithShape="1">
          <a:blip r:embed="rId6">
            <a:alphaModFix/>
          </a:blip>
          <a:srcRect/>
          <a:stretch/>
        </p:blipFill>
        <p:spPr>
          <a:xfrm>
            <a:off x="10584830" y="6218894"/>
            <a:ext cx="1606705" cy="637015"/>
          </a:xfrm>
          <a:prstGeom prst="rect">
            <a:avLst/>
          </a:prstGeom>
          <a:noFill/>
          <a:ln>
            <a:noFill/>
          </a:ln>
        </p:spPr>
      </p:pic>
      <p:pic>
        <p:nvPicPr>
          <p:cNvPr id="112" name="Google Shape;112;p3" descr="Chart, histogram&#10;&#10;Description automatically generated"/>
          <p:cNvPicPr preferRelativeResize="0"/>
          <p:nvPr/>
        </p:nvPicPr>
        <p:blipFill rotWithShape="1">
          <a:blip r:embed="rId7">
            <a:alphaModFix/>
          </a:blip>
          <a:srcRect/>
          <a:stretch/>
        </p:blipFill>
        <p:spPr>
          <a:xfrm>
            <a:off x="346710" y="1945184"/>
            <a:ext cx="6188483" cy="3890962"/>
          </a:xfrm>
          <a:prstGeom prst="rect">
            <a:avLst/>
          </a:prstGeom>
          <a:noFill/>
          <a:ln>
            <a:noFill/>
          </a:ln>
        </p:spPr>
      </p:pic>
      <p:grpSp>
        <p:nvGrpSpPr>
          <p:cNvPr id="113" name="Google Shape;113;p3"/>
          <p:cNvGrpSpPr/>
          <p:nvPr/>
        </p:nvGrpSpPr>
        <p:grpSpPr>
          <a:xfrm>
            <a:off x="960993" y="2747818"/>
            <a:ext cx="2944257" cy="2660073"/>
            <a:chOff x="960993" y="2747818"/>
            <a:chExt cx="2944257" cy="2660073"/>
          </a:xfrm>
        </p:grpSpPr>
        <p:sp>
          <p:nvSpPr>
            <p:cNvPr id="114" name="Google Shape;114;p3"/>
            <p:cNvSpPr/>
            <p:nvPr/>
          </p:nvSpPr>
          <p:spPr>
            <a:xfrm>
              <a:off x="960993" y="2747818"/>
              <a:ext cx="2944257" cy="2660073"/>
            </a:xfrm>
            <a:prstGeom prst="rect">
              <a:avLst/>
            </a:prstGeom>
            <a:solidFill>
              <a:srgbClr val="FF0000">
                <a:alpha val="1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3"/>
            <p:cNvSpPr/>
            <p:nvPr/>
          </p:nvSpPr>
          <p:spPr>
            <a:xfrm>
              <a:off x="2128322" y="3396165"/>
              <a:ext cx="609600" cy="494500"/>
            </a:xfrm>
            <a:prstGeom prst="mathMinus">
              <a:avLst>
                <a:gd name="adj1" fmla="val 23520"/>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6" name="Google Shape;116;p3"/>
          <p:cNvGrpSpPr/>
          <p:nvPr/>
        </p:nvGrpSpPr>
        <p:grpSpPr>
          <a:xfrm>
            <a:off x="3905250" y="2743200"/>
            <a:ext cx="1969077" cy="2660073"/>
            <a:chOff x="3905250" y="2743200"/>
            <a:chExt cx="1969077" cy="2660073"/>
          </a:xfrm>
        </p:grpSpPr>
        <p:sp>
          <p:nvSpPr>
            <p:cNvPr id="117" name="Google Shape;117;p3"/>
            <p:cNvSpPr/>
            <p:nvPr/>
          </p:nvSpPr>
          <p:spPr>
            <a:xfrm>
              <a:off x="3905250" y="2743200"/>
              <a:ext cx="1969077" cy="2660073"/>
            </a:xfrm>
            <a:prstGeom prst="rect">
              <a:avLst/>
            </a:prstGeom>
            <a:solidFill>
              <a:srgbClr val="00B0F0">
                <a:alpha val="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3"/>
            <p:cNvSpPr/>
            <p:nvPr/>
          </p:nvSpPr>
          <p:spPr>
            <a:xfrm>
              <a:off x="4604038" y="3319333"/>
              <a:ext cx="608042" cy="638044"/>
            </a:xfrm>
            <a:prstGeom prst="mathPlus">
              <a:avLst>
                <a:gd name="adj1" fmla="val 2352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4"/>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125" name="Google Shape;125;p4"/>
          <p:cNvSpPr txBox="1"/>
          <p:nvPr/>
        </p:nvSpPr>
        <p:spPr>
          <a:xfrm>
            <a:off x="346710" y="351907"/>
            <a:ext cx="67246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haroni"/>
                <a:ea typeface="Aharoni"/>
                <a:cs typeface="Aharoni"/>
                <a:sym typeface="Aharoni"/>
              </a:rPr>
              <a:t>Procesamiento de Datos</a:t>
            </a:r>
            <a:endParaRPr/>
          </a:p>
        </p:txBody>
      </p:sp>
      <p:pic>
        <p:nvPicPr>
          <p:cNvPr id="126" name="Google Shape;126;p4" descr="Text&#10;&#10;Description automatically generated"/>
          <p:cNvPicPr preferRelativeResize="0"/>
          <p:nvPr/>
        </p:nvPicPr>
        <p:blipFill rotWithShape="1">
          <a:blip r:embed="rId4">
            <a:alphaModFix/>
          </a:blip>
          <a:srcRect/>
          <a:stretch/>
        </p:blipFill>
        <p:spPr>
          <a:xfrm>
            <a:off x="10584830" y="6218894"/>
            <a:ext cx="1606705" cy="637015"/>
          </a:xfrm>
          <a:prstGeom prst="rect">
            <a:avLst/>
          </a:prstGeom>
          <a:noFill/>
          <a:ln>
            <a:noFill/>
          </a:ln>
        </p:spPr>
      </p:pic>
      <p:sp>
        <p:nvSpPr>
          <p:cNvPr id="127" name="Google Shape;127;p4"/>
          <p:cNvSpPr txBox="1"/>
          <p:nvPr/>
        </p:nvSpPr>
        <p:spPr>
          <a:xfrm>
            <a:off x="320733" y="943159"/>
            <a:ext cx="7902285" cy="4401164"/>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2"/>
              </a:buClr>
              <a:buSzPts val="2000"/>
              <a:buFont typeface="Calibri"/>
              <a:buAutoNum type="arabicPeriod"/>
            </a:pPr>
            <a:r>
              <a:rPr lang="en-US" sz="2000" dirty="0">
                <a:solidFill>
                  <a:schemeClr val="dk2"/>
                </a:solidFill>
                <a:latin typeface="Arial"/>
                <a:ea typeface="Arial"/>
                <a:cs typeface="Arial"/>
                <a:sym typeface="Arial"/>
              </a:rPr>
              <a:t>Loading of the dataset..</a:t>
            </a:r>
            <a:endParaRPr dirty="0"/>
          </a:p>
          <a:p>
            <a:pPr marL="457200" marR="0" lvl="0" indent="-457200" algn="just" rtl="0">
              <a:spcBef>
                <a:spcPts val="1200"/>
              </a:spcBef>
              <a:spcAft>
                <a:spcPts val="0"/>
              </a:spcAft>
              <a:buClr>
                <a:schemeClr val="dk2"/>
              </a:buClr>
              <a:buSzPts val="2000"/>
              <a:buFont typeface="Calibri"/>
              <a:buAutoNum type="arabicPeriod"/>
            </a:pPr>
            <a:r>
              <a:rPr lang="en-US" sz="2000" dirty="0">
                <a:solidFill>
                  <a:schemeClr val="dk2"/>
                </a:solidFill>
                <a:latin typeface="Arial"/>
                <a:ea typeface="Arial"/>
                <a:cs typeface="Arial"/>
                <a:sym typeface="Arial"/>
              </a:rPr>
              <a:t>Creation of a new target to classify by detractors and promoters.</a:t>
            </a:r>
            <a:endParaRPr dirty="0"/>
          </a:p>
          <a:p>
            <a:pPr marL="457200" marR="0" lvl="0" indent="-457200" algn="just" rtl="0">
              <a:spcBef>
                <a:spcPts val="1200"/>
              </a:spcBef>
              <a:spcAft>
                <a:spcPts val="0"/>
              </a:spcAft>
              <a:buClr>
                <a:schemeClr val="dk2"/>
              </a:buClr>
              <a:buSzPts val="2000"/>
              <a:buFont typeface="Calibri"/>
              <a:buAutoNum type="arabicPeriod"/>
            </a:pPr>
            <a:r>
              <a:rPr lang="en-US" sz="2000" dirty="0">
                <a:solidFill>
                  <a:schemeClr val="dk2"/>
                </a:solidFill>
                <a:latin typeface="Arial"/>
                <a:ea typeface="Arial"/>
                <a:cs typeface="Arial"/>
                <a:sym typeface="Arial"/>
              </a:rPr>
              <a:t>Separation Between:</a:t>
            </a:r>
            <a:endParaRPr dirty="0"/>
          </a:p>
          <a:p>
            <a:pPr marL="914400" marR="0" lvl="1" indent="-457200" algn="just" rtl="0">
              <a:spcBef>
                <a:spcPts val="1200"/>
              </a:spcBef>
              <a:spcAft>
                <a:spcPts val="0"/>
              </a:spcAft>
              <a:buClr>
                <a:schemeClr val="dk2"/>
              </a:buClr>
              <a:buSzPts val="1800"/>
              <a:buFont typeface="Arial"/>
              <a:buChar char="•"/>
            </a:pPr>
            <a:r>
              <a:rPr lang="en-US" sz="1800" b="0" i="0" u="none" strike="noStrike" cap="none" dirty="0">
                <a:solidFill>
                  <a:schemeClr val="dk2"/>
                </a:solidFill>
                <a:latin typeface="Arial"/>
                <a:ea typeface="Arial"/>
                <a:cs typeface="Arial"/>
                <a:sym typeface="Arial"/>
              </a:rPr>
              <a:t>Detractors (rating  1, 2 &amp; 3).</a:t>
            </a:r>
            <a:endParaRPr dirty="0"/>
          </a:p>
          <a:p>
            <a:pPr marL="914400" marR="0" lvl="1" indent="-457200" algn="just" rtl="0">
              <a:spcBef>
                <a:spcPts val="1200"/>
              </a:spcBef>
              <a:spcAft>
                <a:spcPts val="0"/>
              </a:spcAft>
              <a:buClr>
                <a:schemeClr val="dk2"/>
              </a:buClr>
              <a:buSzPts val="1800"/>
              <a:buFont typeface="Arial"/>
              <a:buChar char="•"/>
            </a:pPr>
            <a:r>
              <a:rPr lang="en-US" sz="1800" b="0" i="0" u="none" strike="noStrike" cap="none" dirty="0">
                <a:solidFill>
                  <a:schemeClr val="dk2"/>
                </a:solidFill>
                <a:latin typeface="Arial"/>
                <a:ea typeface="Arial"/>
                <a:cs typeface="Arial"/>
                <a:sym typeface="Arial"/>
              </a:rPr>
              <a:t>Promoters (rating 5 &amp; 4).</a:t>
            </a:r>
            <a:endParaRPr dirty="0"/>
          </a:p>
          <a:p>
            <a:pPr marL="457200" marR="0" lvl="0" indent="-457200" algn="just" rtl="0">
              <a:spcBef>
                <a:spcPts val="1200"/>
              </a:spcBef>
              <a:spcAft>
                <a:spcPts val="0"/>
              </a:spcAft>
              <a:buClr>
                <a:schemeClr val="dk2"/>
              </a:buClr>
              <a:buSzPts val="2000"/>
              <a:buFont typeface="Calibri"/>
              <a:buAutoNum type="arabicPeriod"/>
            </a:pPr>
            <a:r>
              <a:rPr lang="en-US" sz="2000" dirty="0">
                <a:solidFill>
                  <a:schemeClr val="dk2"/>
                </a:solidFill>
                <a:latin typeface="Arial"/>
                <a:ea typeface="Arial"/>
                <a:cs typeface="Arial"/>
                <a:sym typeface="Arial"/>
              </a:rPr>
              <a:t>Tokenization.</a:t>
            </a:r>
            <a:endParaRPr dirty="0"/>
          </a:p>
          <a:p>
            <a:pPr marL="457200" marR="0" lvl="0" indent="-457200" algn="just" rtl="0">
              <a:spcBef>
                <a:spcPts val="1200"/>
              </a:spcBef>
              <a:spcAft>
                <a:spcPts val="0"/>
              </a:spcAft>
              <a:buClr>
                <a:schemeClr val="dk2"/>
              </a:buClr>
              <a:buSzPts val="2000"/>
              <a:buFont typeface="Calibri"/>
              <a:buAutoNum type="arabicPeriod"/>
            </a:pPr>
            <a:r>
              <a:rPr lang="en-US" sz="2000" dirty="0">
                <a:solidFill>
                  <a:schemeClr val="dk2"/>
                </a:solidFill>
                <a:latin typeface="Arial"/>
                <a:ea typeface="Arial"/>
                <a:cs typeface="Arial"/>
                <a:sym typeface="Arial"/>
              </a:rPr>
              <a:t>Data cleaning:</a:t>
            </a:r>
            <a:endParaRPr dirty="0"/>
          </a:p>
          <a:p>
            <a:pPr marL="914400" marR="0" lvl="1" indent="-457200" algn="just" rtl="0">
              <a:spcBef>
                <a:spcPts val="1200"/>
              </a:spcBef>
              <a:spcAft>
                <a:spcPts val="0"/>
              </a:spcAft>
              <a:buClr>
                <a:schemeClr val="dk2"/>
              </a:buClr>
              <a:buSzPts val="1800"/>
              <a:buFont typeface="Calibri"/>
              <a:buAutoNum type="arabicPeriod"/>
            </a:pPr>
            <a:r>
              <a:rPr lang="en-US" sz="1800" b="0" i="0" u="none" strike="noStrike" cap="none" dirty="0">
                <a:solidFill>
                  <a:schemeClr val="dk2"/>
                </a:solidFill>
                <a:latin typeface="Arial"/>
                <a:ea typeface="Arial"/>
                <a:cs typeface="Arial"/>
                <a:sym typeface="Arial"/>
              </a:rPr>
              <a:t>Stopwords.</a:t>
            </a:r>
            <a:endParaRPr dirty="0"/>
          </a:p>
          <a:p>
            <a:pPr marL="914400" marR="0" lvl="1" indent="-457200" algn="just" rtl="0">
              <a:spcBef>
                <a:spcPts val="1200"/>
              </a:spcBef>
              <a:spcAft>
                <a:spcPts val="0"/>
              </a:spcAft>
              <a:buClr>
                <a:schemeClr val="dk2"/>
              </a:buClr>
              <a:buSzPts val="1800"/>
              <a:buFont typeface="Calibri"/>
              <a:buAutoNum type="arabicPeriod"/>
            </a:pPr>
            <a:r>
              <a:rPr lang="en-US" sz="1800" b="0" i="0" u="none" strike="noStrike" cap="none" dirty="0">
                <a:solidFill>
                  <a:schemeClr val="dk2"/>
                </a:solidFill>
                <a:latin typeface="Arial"/>
                <a:ea typeface="Arial"/>
                <a:cs typeface="Arial"/>
                <a:sym typeface="Arial"/>
              </a:rPr>
              <a:t>Words not relevant to the analysis..</a:t>
            </a:r>
            <a:endParaRPr dirty="0"/>
          </a:p>
          <a:p>
            <a:pPr marL="914400" marR="0" lvl="1" indent="-457200" algn="just" rtl="0">
              <a:spcBef>
                <a:spcPts val="1200"/>
              </a:spcBef>
              <a:spcAft>
                <a:spcPts val="0"/>
              </a:spcAft>
              <a:buClr>
                <a:schemeClr val="dk2"/>
              </a:buClr>
              <a:buSzPts val="1800"/>
              <a:buFont typeface="Calibri"/>
              <a:buAutoNum type="arabicPeriod"/>
            </a:pPr>
            <a:r>
              <a:rPr lang="en-US" sz="1800" b="0" i="0" u="none" strike="noStrike" cap="none" dirty="0">
                <a:solidFill>
                  <a:schemeClr val="dk2"/>
                </a:solidFill>
                <a:latin typeface="Arial"/>
                <a:ea typeface="Arial"/>
                <a:cs typeface="Arial"/>
                <a:sym typeface="Arial"/>
              </a:rPr>
              <a:t>Special characters (regular expressions).</a:t>
            </a:r>
            <a:endParaRPr dirty="0"/>
          </a:p>
        </p:txBody>
      </p:sp>
      <p:pic>
        <p:nvPicPr>
          <p:cNvPr id="128" name="Google Shape;128;p4" descr="How do I add special characters or create content ... - PowerSchool  Community"/>
          <p:cNvPicPr preferRelativeResize="0"/>
          <p:nvPr/>
        </p:nvPicPr>
        <p:blipFill rotWithShape="1">
          <a:blip r:embed="rId5">
            <a:alphaModFix/>
          </a:blip>
          <a:srcRect l="3502" t="13855" r="18555" b="14908"/>
          <a:stretch/>
        </p:blipFill>
        <p:spPr>
          <a:xfrm>
            <a:off x="8140288" y="2989873"/>
            <a:ext cx="3435704" cy="31072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5"/>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134" name="Google Shape;134;p5"/>
          <p:cNvSpPr txBox="1"/>
          <p:nvPr/>
        </p:nvSpPr>
        <p:spPr>
          <a:xfrm>
            <a:off x="346710" y="351907"/>
            <a:ext cx="672465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Aharoni"/>
                <a:cs typeface="Aharoni"/>
                <a:sym typeface="Aharoni"/>
              </a:rPr>
              <a:t>Classification Models</a:t>
            </a:r>
            <a:endParaRPr dirty="0"/>
          </a:p>
        </p:txBody>
      </p:sp>
      <p:sp>
        <p:nvSpPr>
          <p:cNvPr id="135" name="Google Shape;135;p5"/>
          <p:cNvSpPr txBox="1"/>
          <p:nvPr/>
        </p:nvSpPr>
        <p:spPr>
          <a:xfrm>
            <a:off x="346710" y="2264638"/>
            <a:ext cx="11253584" cy="280072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Identification of the most repeated words among the promoters, which are not within the group of detractors.</a:t>
            </a:r>
            <a:endParaRPr sz="20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Stemmer of results.</a:t>
            </a:r>
          </a:p>
          <a:p>
            <a:pPr marL="342900" marR="0" lvl="0" indent="-342900" algn="just"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Selection of the features that best discriminate for each class</a:t>
            </a:r>
            <a:r>
              <a:rPr lang="es-MX" sz="2000" dirty="0">
                <a:solidFill>
                  <a:schemeClr val="dk1"/>
                </a:solidFill>
                <a:latin typeface="Arial"/>
                <a:ea typeface="Arial"/>
                <a:cs typeface="Arial"/>
                <a:sym typeface="Arial"/>
              </a:rPr>
              <a:t>.</a:t>
            </a:r>
            <a:endParaRPr lang="es-MX" dirty="0"/>
          </a:p>
          <a:p>
            <a:pPr marL="342900" marR="0" lvl="0" indent="-342900" algn="just"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Creation of multiple models:</a:t>
            </a:r>
            <a:endParaRPr sz="2000" dirty="0">
              <a:solidFill>
                <a:schemeClr val="dk1"/>
              </a:solidFill>
              <a:latin typeface="Arial"/>
              <a:ea typeface="Arial"/>
              <a:cs typeface="Arial"/>
              <a:sym typeface="Arial"/>
            </a:endParaRPr>
          </a:p>
          <a:p>
            <a:pPr marL="800100" marR="0" lvl="1" indent="-342900" algn="just" rtl="0">
              <a:spcBef>
                <a:spcPts val="0"/>
              </a:spcBef>
              <a:spcAft>
                <a:spcPts val="0"/>
              </a:spcAft>
              <a:buClr>
                <a:schemeClr val="dk1"/>
              </a:buClr>
              <a:buSzPts val="2000"/>
              <a:buFont typeface="Arial"/>
              <a:buAutoNum type="arabicPeriod"/>
            </a:pPr>
            <a:r>
              <a:rPr lang="en-US" sz="2000" b="0" i="0" u="none" strike="noStrike" cap="none" dirty="0">
                <a:solidFill>
                  <a:schemeClr val="dk1"/>
                </a:solidFill>
                <a:latin typeface="Arial"/>
                <a:ea typeface="Arial"/>
                <a:cs typeface="Arial"/>
                <a:sym typeface="Arial"/>
              </a:rPr>
              <a:t>Logistic Regression.</a:t>
            </a:r>
            <a:endParaRPr sz="2000" b="0" i="0" u="none" strike="noStrike" cap="none" dirty="0">
              <a:solidFill>
                <a:schemeClr val="dk1"/>
              </a:solidFill>
              <a:latin typeface="Arial"/>
              <a:ea typeface="Arial"/>
              <a:cs typeface="Arial"/>
              <a:sym typeface="Arial"/>
            </a:endParaRPr>
          </a:p>
          <a:p>
            <a:pPr marL="800100" marR="0" lvl="1" indent="-342900" algn="just" rtl="0">
              <a:spcBef>
                <a:spcPts val="0"/>
              </a:spcBef>
              <a:spcAft>
                <a:spcPts val="0"/>
              </a:spcAft>
              <a:buClr>
                <a:schemeClr val="dk1"/>
              </a:buClr>
              <a:buSzPts val="2000"/>
              <a:buFont typeface="Arial"/>
              <a:buAutoNum type="arabicPeriod"/>
            </a:pPr>
            <a:r>
              <a:rPr lang="en-US" sz="2000" b="0" i="0" u="none" strike="noStrike" cap="none" dirty="0">
                <a:solidFill>
                  <a:schemeClr val="dk1"/>
                </a:solidFill>
                <a:latin typeface="Arial"/>
                <a:ea typeface="Arial"/>
                <a:cs typeface="Arial"/>
                <a:sym typeface="Arial"/>
              </a:rPr>
              <a:t>SVM.</a:t>
            </a:r>
            <a:endParaRPr sz="2000" b="0" i="0" u="none" strike="noStrike" cap="none" dirty="0">
              <a:solidFill>
                <a:schemeClr val="dk1"/>
              </a:solidFill>
              <a:latin typeface="Arial"/>
              <a:ea typeface="Arial"/>
              <a:cs typeface="Arial"/>
              <a:sym typeface="Arial"/>
            </a:endParaRPr>
          </a:p>
          <a:p>
            <a:pPr marL="800100" marR="0" lvl="1" indent="-342900" algn="just" rtl="0">
              <a:spcBef>
                <a:spcPts val="0"/>
              </a:spcBef>
              <a:spcAft>
                <a:spcPts val="0"/>
              </a:spcAft>
              <a:buClr>
                <a:schemeClr val="dk1"/>
              </a:buClr>
              <a:buSzPts val="2000"/>
              <a:buFont typeface="Arial"/>
              <a:buAutoNum type="arabicPeriod"/>
            </a:pPr>
            <a:r>
              <a:rPr lang="en-US" sz="2000" b="0" i="0" u="none" strike="noStrike" cap="none" dirty="0" err="1">
                <a:solidFill>
                  <a:schemeClr val="dk1"/>
                </a:solidFill>
                <a:latin typeface="Arial"/>
                <a:ea typeface="Arial"/>
                <a:cs typeface="Arial"/>
                <a:sym typeface="Arial"/>
              </a:rPr>
              <a:t>LightGBM</a:t>
            </a:r>
            <a:r>
              <a:rPr lang="en-US" sz="2000" b="0" i="0" u="none" strike="noStrike" cap="none" dirty="0">
                <a:solidFill>
                  <a:schemeClr val="dk1"/>
                </a:solidFill>
                <a:latin typeface="Arial"/>
                <a:ea typeface="Arial"/>
                <a:cs typeface="Arial"/>
                <a:sym typeface="Arial"/>
              </a:rPr>
              <a:t>.</a:t>
            </a:r>
            <a:endParaRPr sz="1600" b="0" i="0" u="none" strike="noStrike" cap="none" dirty="0">
              <a:solidFill>
                <a:schemeClr val="dk1"/>
              </a:solidFill>
              <a:latin typeface="Arial"/>
              <a:ea typeface="Arial"/>
              <a:cs typeface="Arial"/>
              <a:sym typeface="Arial"/>
            </a:endParaRPr>
          </a:p>
          <a:p>
            <a:pPr marL="342900" marR="0" lvl="0" indent="-241300" algn="just" rtl="0">
              <a:spcBef>
                <a:spcPts val="0"/>
              </a:spcBef>
              <a:spcAft>
                <a:spcPts val="0"/>
              </a:spcAft>
              <a:buClr>
                <a:schemeClr val="dk1"/>
              </a:buClr>
              <a:buSzPts val="1600"/>
              <a:buFont typeface="Calibri"/>
              <a:buNone/>
            </a:pPr>
            <a:endParaRPr sz="1600" dirty="0">
              <a:solidFill>
                <a:schemeClr val="dk1"/>
              </a:solidFill>
              <a:latin typeface="Arial"/>
              <a:ea typeface="Arial"/>
              <a:cs typeface="Arial"/>
              <a:sym typeface="Arial"/>
            </a:endParaRPr>
          </a:p>
        </p:txBody>
      </p:sp>
      <p:sp>
        <p:nvSpPr>
          <p:cNvPr id="136" name="Google Shape;136;p5"/>
          <p:cNvSpPr/>
          <p:nvPr/>
        </p:nvSpPr>
        <p:spPr>
          <a:xfrm>
            <a:off x="363106" y="5327996"/>
            <a:ext cx="11237188" cy="1021182"/>
          </a:xfrm>
          <a:prstGeom prst="roundRect">
            <a:avLst>
              <a:gd name="adj" fmla="val 16667"/>
            </a:avLst>
          </a:prstGeom>
          <a:solidFill>
            <a:srgbClr val="D8E2F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rgbClr val="000000"/>
                </a:solidFill>
                <a:latin typeface="Arial"/>
                <a:ea typeface="Arial"/>
                <a:cs typeface="Arial"/>
                <a:sym typeface="Arial"/>
              </a:rPr>
              <a:t>Main problems observed/encountered:</a:t>
            </a:r>
            <a:endParaRPr sz="1800" dirty="0">
              <a:solidFill>
                <a:srgbClr val="000000"/>
              </a:solidFill>
              <a:latin typeface="Arial"/>
              <a:ea typeface="Arial"/>
              <a:cs typeface="Arial"/>
              <a:sym typeface="Arial"/>
            </a:endParaRPr>
          </a:p>
          <a:p>
            <a:pPr marL="285750" marR="0" lvl="0" indent="-285750" algn="l" rtl="0">
              <a:spcBef>
                <a:spcPts val="0"/>
              </a:spcBef>
              <a:spcAft>
                <a:spcPts val="0"/>
              </a:spcAft>
              <a:buClr>
                <a:srgbClr val="000000"/>
              </a:buClr>
              <a:buSzPts val="1800"/>
              <a:buFont typeface="Arial"/>
              <a:buChar char="•"/>
            </a:pPr>
            <a:r>
              <a:rPr lang="en-US" sz="1800" dirty="0">
                <a:solidFill>
                  <a:srgbClr val="000000"/>
                </a:solidFill>
                <a:latin typeface="Arial"/>
                <a:ea typeface="Arial"/>
                <a:cs typeface="Arial"/>
                <a:sym typeface="Arial"/>
              </a:rPr>
              <a:t>Inability to identify neutral comments as they were very similar to the negative ones.</a:t>
            </a:r>
          </a:p>
          <a:p>
            <a:pPr marL="285750" marR="0" lvl="0" indent="-285750" algn="l" rtl="0">
              <a:spcBef>
                <a:spcPts val="0"/>
              </a:spcBef>
              <a:spcAft>
                <a:spcPts val="0"/>
              </a:spcAft>
              <a:buClr>
                <a:srgbClr val="000000"/>
              </a:buClr>
              <a:buSzPts val="1800"/>
              <a:buFont typeface="Arial"/>
              <a:buChar char="•"/>
            </a:pPr>
            <a:r>
              <a:rPr lang="en-US" sz="1800" dirty="0">
                <a:solidFill>
                  <a:srgbClr val="000000"/>
                </a:solidFill>
                <a:latin typeface="Arial"/>
                <a:ea typeface="Arial"/>
                <a:cs typeface="Arial"/>
                <a:sym typeface="Arial"/>
              </a:rPr>
              <a:t>A training dataset with more columns than observations.</a:t>
            </a:r>
            <a:endParaRPr sz="1800" dirty="0">
              <a:solidFill>
                <a:srgbClr val="000000"/>
              </a:solidFill>
              <a:latin typeface="Arial"/>
              <a:ea typeface="Arial"/>
              <a:cs typeface="Arial"/>
              <a:sym typeface="Arial"/>
            </a:endParaRPr>
          </a:p>
        </p:txBody>
      </p:sp>
      <p:pic>
        <p:nvPicPr>
          <p:cNvPr id="137" name="Google Shape;137;p5" descr="Text&#10;&#10;Description automatically generated"/>
          <p:cNvPicPr preferRelativeResize="0"/>
          <p:nvPr/>
        </p:nvPicPr>
        <p:blipFill rotWithShape="1">
          <a:blip r:embed="rId4">
            <a:alphaModFix/>
          </a:blip>
          <a:srcRect/>
          <a:stretch/>
        </p:blipFill>
        <p:spPr>
          <a:xfrm>
            <a:off x="10584830" y="6218894"/>
            <a:ext cx="1606705" cy="637015"/>
          </a:xfrm>
          <a:prstGeom prst="rect">
            <a:avLst/>
          </a:prstGeom>
          <a:noFill/>
          <a:ln>
            <a:noFill/>
          </a:ln>
        </p:spPr>
      </p:pic>
      <p:sp>
        <p:nvSpPr>
          <p:cNvPr id="138" name="Google Shape;138;p5"/>
          <p:cNvSpPr/>
          <p:nvPr/>
        </p:nvSpPr>
        <p:spPr>
          <a:xfrm>
            <a:off x="363106" y="1096186"/>
            <a:ext cx="11253584" cy="932430"/>
          </a:xfrm>
          <a:prstGeom prst="roundRect">
            <a:avLst>
              <a:gd name="adj" fmla="val 16667"/>
            </a:avLst>
          </a:prstGeom>
          <a:solidFill>
            <a:srgbClr val="34E0A1"/>
          </a:solidFill>
          <a:ln w="12700" cap="flat" cmpd="sng">
            <a:solidFill>
              <a:srgbClr val="34E0A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u="sng" dirty="0">
                <a:solidFill>
                  <a:srgbClr val="000000"/>
                </a:solidFill>
                <a:latin typeface="Calibri"/>
                <a:ea typeface="Calibri"/>
                <a:cs typeface="Calibri"/>
                <a:sym typeface="Calibri"/>
              </a:rPr>
              <a:t>Motivation</a:t>
            </a:r>
            <a:endParaRPr sz="18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1800" i="1" dirty="0">
                <a:solidFill>
                  <a:srgbClr val="000000"/>
                </a:solidFill>
                <a:latin typeface="Calibri"/>
                <a:ea typeface="Calibri"/>
                <a:cs typeface="Calibri"/>
                <a:sym typeface="Calibri"/>
              </a:rPr>
              <a:t>Measurement of the customer experience during their stay at the hotel.</a:t>
            </a:r>
            <a:endParaRPr dirty="0"/>
          </a:p>
          <a:p>
            <a:pPr marL="0" marR="0" lvl="0" indent="0" algn="l" rtl="0">
              <a:spcBef>
                <a:spcPts val="0"/>
              </a:spcBef>
              <a:spcAft>
                <a:spcPts val="0"/>
              </a:spcAft>
              <a:buNone/>
            </a:pPr>
            <a:r>
              <a:rPr lang="en-US" sz="1800" i="1" dirty="0">
                <a:solidFill>
                  <a:srgbClr val="000000"/>
                </a:solidFill>
                <a:latin typeface="Calibri"/>
                <a:ea typeface="Calibri"/>
                <a:cs typeface="Calibri"/>
                <a:sym typeface="Calibri"/>
              </a:rPr>
              <a:t>Do without rating to identify positive or negative experiences.</a:t>
            </a:r>
            <a:endParaRPr sz="1800" i="1"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6"/>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145" name="Google Shape;145;p6"/>
          <p:cNvSpPr txBox="1"/>
          <p:nvPr/>
        </p:nvSpPr>
        <p:spPr>
          <a:xfrm>
            <a:off x="346710" y="351907"/>
            <a:ext cx="978217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Aharoni"/>
                <a:ea typeface="Aharoni"/>
                <a:cs typeface="Aharoni"/>
                <a:sym typeface="Aharoni"/>
              </a:rPr>
              <a:t>Classification Models - Results</a:t>
            </a:r>
            <a:endParaRPr sz="2800" dirty="0">
              <a:solidFill>
                <a:schemeClr val="dk1"/>
              </a:solidFill>
              <a:latin typeface="Aharoni"/>
              <a:ea typeface="Aharoni"/>
              <a:cs typeface="Aharoni"/>
              <a:sym typeface="Aharoni"/>
            </a:endParaRPr>
          </a:p>
        </p:txBody>
      </p:sp>
      <p:pic>
        <p:nvPicPr>
          <p:cNvPr id="146" name="Google Shape;146;p6" descr="Text&#10;&#10;Description automatically generated"/>
          <p:cNvPicPr preferRelativeResize="0"/>
          <p:nvPr/>
        </p:nvPicPr>
        <p:blipFill rotWithShape="1">
          <a:blip r:embed="rId4">
            <a:alphaModFix/>
          </a:blip>
          <a:srcRect/>
          <a:stretch/>
        </p:blipFill>
        <p:spPr>
          <a:xfrm>
            <a:off x="10584830" y="6218894"/>
            <a:ext cx="1606705" cy="637015"/>
          </a:xfrm>
          <a:prstGeom prst="rect">
            <a:avLst/>
          </a:prstGeom>
          <a:noFill/>
          <a:ln>
            <a:noFill/>
          </a:ln>
        </p:spPr>
      </p:pic>
      <p:sp>
        <p:nvSpPr>
          <p:cNvPr id="149" name="Google Shape;149;p6"/>
          <p:cNvSpPr/>
          <p:nvPr/>
        </p:nvSpPr>
        <p:spPr>
          <a:xfrm>
            <a:off x="8201025" y="1157287"/>
            <a:ext cx="2266950" cy="1009650"/>
          </a:xfrm>
          <a:prstGeom prst="roundRect">
            <a:avLst>
              <a:gd name="adj" fmla="val 16667"/>
            </a:avLst>
          </a:prstGeom>
          <a:solidFill>
            <a:srgbClr val="34E0A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1" dirty="0">
                <a:solidFill>
                  <a:srgbClr val="000000"/>
                </a:solidFill>
                <a:latin typeface="Arial"/>
                <a:ea typeface="Arial"/>
                <a:cs typeface="Arial"/>
                <a:sym typeface="Arial"/>
              </a:rPr>
              <a:t>Logistic Regression</a:t>
            </a:r>
            <a:endParaRPr sz="1800" b="1" i="1" dirty="0">
              <a:solidFill>
                <a:srgbClr val="000000"/>
              </a:solidFill>
              <a:latin typeface="Arial"/>
              <a:ea typeface="Arial"/>
              <a:cs typeface="Arial"/>
              <a:sym typeface="Arial"/>
            </a:endParaRPr>
          </a:p>
        </p:txBody>
      </p:sp>
      <p:sp>
        <p:nvSpPr>
          <p:cNvPr id="150" name="Google Shape;150;p6"/>
          <p:cNvSpPr/>
          <p:nvPr/>
        </p:nvSpPr>
        <p:spPr>
          <a:xfrm>
            <a:off x="8201025" y="3300412"/>
            <a:ext cx="2266950" cy="1009650"/>
          </a:xfrm>
          <a:prstGeom prst="roundRect">
            <a:avLst>
              <a:gd name="adj" fmla="val 16667"/>
            </a:avLst>
          </a:prstGeom>
          <a:solidFill>
            <a:srgbClr val="34E0A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1">
                <a:solidFill>
                  <a:srgbClr val="000000"/>
                </a:solidFill>
                <a:latin typeface="Arial"/>
                <a:ea typeface="Arial"/>
                <a:cs typeface="Arial"/>
                <a:sym typeface="Arial"/>
              </a:rPr>
              <a:t>Support Vector Machine</a:t>
            </a:r>
            <a:endParaRPr/>
          </a:p>
        </p:txBody>
      </p:sp>
      <p:sp>
        <p:nvSpPr>
          <p:cNvPr id="151" name="Google Shape;151;p6"/>
          <p:cNvSpPr/>
          <p:nvPr/>
        </p:nvSpPr>
        <p:spPr>
          <a:xfrm>
            <a:off x="8201025" y="5267462"/>
            <a:ext cx="2266950" cy="1009650"/>
          </a:xfrm>
          <a:prstGeom prst="roundRect">
            <a:avLst>
              <a:gd name="adj" fmla="val 16667"/>
            </a:avLst>
          </a:prstGeom>
          <a:solidFill>
            <a:srgbClr val="34E0A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1">
                <a:solidFill>
                  <a:srgbClr val="000000"/>
                </a:solidFill>
                <a:latin typeface="Arial"/>
                <a:ea typeface="Arial"/>
                <a:cs typeface="Arial"/>
                <a:sym typeface="Arial"/>
              </a:rPr>
              <a:t>LightGBM</a:t>
            </a:r>
            <a:endParaRPr/>
          </a:p>
        </p:txBody>
      </p:sp>
      <p:pic>
        <p:nvPicPr>
          <p:cNvPr id="3" name="Imagen 2">
            <a:extLst>
              <a:ext uri="{FF2B5EF4-FFF2-40B4-BE49-F238E27FC236}">
                <a16:creationId xmlns:a16="http://schemas.microsoft.com/office/drawing/2014/main" id="{A1769C1A-E620-4DF6-9A8B-E24A3AF15F1D}"/>
              </a:ext>
            </a:extLst>
          </p:cNvPr>
          <p:cNvPicPr>
            <a:picLocks noChangeAspect="1"/>
          </p:cNvPicPr>
          <p:nvPr/>
        </p:nvPicPr>
        <p:blipFill>
          <a:blip r:embed="rId5"/>
          <a:stretch>
            <a:fillRect/>
          </a:stretch>
        </p:blipFill>
        <p:spPr>
          <a:xfrm>
            <a:off x="1171573" y="1043310"/>
            <a:ext cx="3913349" cy="1499408"/>
          </a:xfrm>
          <a:prstGeom prst="rect">
            <a:avLst/>
          </a:prstGeom>
        </p:spPr>
      </p:pic>
      <p:pic>
        <p:nvPicPr>
          <p:cNvPr id="5" name="Imagen 4">
            <a:extLst>
              <a:ext uri="{FF2B5EF4-FFF2-40B4-BE49-F238E27FC236}">
                <a16:creationId xmlns:a16="http://schemas.microsoft.com/office/drawing/2014/main" id="{051910F9-F6E2-486A-99DE-B1465BD9B4A0}"/>
              </a:ext>
            </a:extLst>
          </p:cNvPr>
          <p:cNvPicPr>
            <a:picLocks noChangeAspect="1"/>
          </p:cNvPicPr>
          <p:nvPr/>
        </p:nvPicPr>
        <p:blipFill>
          <a:blip r:embed="rId6"/>
          <a:stretch>
            <a:fillRect/>
          </a:stretch>
        </p:blipFill>
        <p:spPr>
          <a:xfrm>
            <a:off x="5494022" y="830443"/>
            <a:ext cx="2276476" cy="1914710"/>
          </a:xfrm>
          <a:prstGeom prst="rect">
            <a:avLst/>
          </a:prstGeom>
        </p:spPr>
      </p:pic>
      <p:pic>
        <p:nvPicPr>
          <p:cNvPr id="7" name="Imagen 6">
            <a:extLst>
              <a:ext uri="{FF2B5EF4-FFF2-40B4-BE49-F238E27FC236}">
                <a16:creationId xmlns:a16="http://schemas.microsoft.com/office/drawing/2014/main" id="{7A366709-A562-4FEF-9125-7DC79C052AD9}"/>
              </a:ext>
            </a:extLst>
          </p:cNvPr>
          <p:cNvPicPr>
            <a:picLocks noChangeAspect="1"/>
          </p:cNvPicPr>
          <p:nvPr/>
        </p:nvPicPr>
        <p:blipFill>
          <a:blip r:embed="rId7"/>
          <a:stretch>
            <a:fillRect/>
          </a:stretch>
        </p:blipFill>
        <p:spPr>
          <a:xfrm>
            <a:off x="1171573" y="3067056"/>
            <a:ext cx="3913349" cy="1522454"/>
          </a:xfrm>
          <a:prstGeom prst="rect">
            <a:avLst/>
          </a:prstGeom>
        </p:spPr>
      </p:pic>
      <p:pic>
        <p:nvPicPr>
          <p:cNvPr id="9" name="Imagen 8">
            <a:extLst>
              <a:ext uri="{FF2B5EF4-FFF2-40B4-BE49-F238E27FC236}">
                <a16:creationId xmlns:a16="http://schemas.microsoft.com/office/drawing/2014/main" id="{E1A92DD5-4D78-49F5-8B49-0EEC251DD978}"/>
              </a:ext>
            </a:extLst>
          </p:cNvPr>
          <p:cNvPicPr>
            <a:picLocks noChangeAspect="1"/>
          </p:cNvPicPr>
          <p:nvPr/>
        </p:nvPicPr>
        <p:blipFill>
          <a:blip r:embed="rId8"/>
          <a:stretch>
            <a:fillRect/>
          </a:stretch>
        </p:blipFill>
        <p:spPr>
          <a:xfrm>
            <a:off x="5503548" y="2899645"/>
            <a:ext cx="2266950" cy="1896476"/>
          </a:xfrm>
          <a:prstGeom prst="rect">
            <a:avLst/>
          </a:prstGeom>
        </p:spPr>
      </p:pic>
      <p:pic>
        <p:nvPicPr>
          <p:cNvPr id="11" name="Imagen 10">
            <a:extLst>
              <a:ext uri="{FF2B5EF4-FFF2-40B4-BE49-F238E27FC236}">
                <a16:creationId xmlns:a16="http://schemas.microsoft.com/office/drawing/2014/main" id="{0641BC93-1038-41C1-9FBA-B213E654905A}"/>
              </a:ext>
            </a:extLst>
          </p:cNvPr>
          <p:cNvPicPr>
            <a:picLocks noChangeAspect="1"/>
          </p:cNvPicPr>
          <p:nvPr/>
        </p:nvPicPr>
        <p:blipFill>
          <a:blip r:embed="rId9"/>
          <a:stretch>
            <a:fillRect/>
          </a:stretch>
        </p:blipFill>
        <p:spPr>
          <a:xfrm>
            <a:off x="1171573" y="5096281"/>
            <a:ext cx="3913349" cy="1539323"/>
          </a:xfrm>
          <a:prstGeom prst="rect">
            <a:avLst/>
          </a:prstGeom>
        </p:spPr>
      </p:pic>
      <p:pic>
        <p:nvPicPr>
          <p:cNvPr id="13" name="Imagen 12">
            <a:extLst>
              <a:ext uri="{FF2B5EF4-FFF2-40B4-BE49-F238E27FC236}">
                <a16:creationId xmlns:a16="http://schemas.microsoft.com/office/drawing/2014/main" id="{2E1DA9E5-4138-4824-92E0-AB69295DA8EA}"/>
              </a:ext>
            </a:extLst>
          </p:cNvPr>
          <p:cNvPicPr>
            <a:picLocks noChangeAspect="1"/>
          </p:cNvPicPr>
          <p:nvPr/>
        </p:nvPicPr>
        <p:blipFill>
          <a:blip r:embed="rId10"/>
          <a:stretch>
            <a:fillRect/>
          </a:stretch>
        </p:blipFill>
        <p:spPr>
          <a:xfrm>
            <a:off x="5503548" y="4950613"/>
            <a:ext cx="2266950" cy="19052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7"/>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162" name="Google Shape;162;p7"/>
          <p:cNvSpPr txBox="1"/>
          <p:nvPr/>
        </p:nvSpPr>
        <p:spPr>
          <a:xfrm>
            <a:off x="346710" y="351907"/>
            <a:ext cx="67246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Aharoni"/>
                <a:ea typeface="Aharoni"/>
                <a:cs typeface="Aharoni"/>
                <a:sym typeface="Aharoni"/>
              </a:rPr>
              <a:t>Topic Analysis</a:t>
            </a:r>
            <a:endParaRPr dirty="0"/>
          </a:p>
        </p:txBody>
      </p:sp>
      <p:pic>
        <p:nvPicPr>
          <p:cNvPr id="163" name="Google Shape;163;p7" descr="Text&#10;&#10;Description automatically generated"/>
          <p:cNvPicPr preferRelativeResize="0"/>
          <p:nvPr/>
        </p:nvPicPr>
        <p:blipFill rotWithShape="1">
          <a:blip r:embed="rId4">
            <a:alphaModFix/>
          </a:blip>
          <a:srcRect/>
          <a:stretch/>
        </p:blipFill>
        <p:spPr>
          <a:xfrm>
            <a:off x="10584830" y="6218894"/>
            <a:ext cx="1606705" cy="637015"/>
          </a:xfrm>
          <a:prstGeom prst="rect">
            <a:avLst/>
          </a:prstGeom>
          <a:noFill/>
          <a:ln>
            <a:noFill/>
          </a:ln>
        </p:spPr>
      </p:pic>
      <p:sp>
        <p:nvSpPr>
          <p:cNvPr id="164" name="Google Shape;164;p7"/>
          <p:cNvSpPr/>
          <p:nvPr/>
        </p:nvSpPr>
        <p:spPr>
          <a:xfrm>
            <a:off x="363106" y="1096186"/>
            <a:ext cx="11253584" cy="932430"/>
          </a:xfrm>
          <a:prstGeom prst="roundRect">
            <a:avLst>
              <a:gd name="adj" fmla="val 16667"/>
            </a:avLst>
          </a:prstGeom>
          <a:solidFill>
            <a:srgbClr val="34E0A1"/>
          </a:solidFill>
          <a:ln w="12700" cap="flat" cmpd="sng">
            <a:solidFill>
              <a:srgbClr val="34E0A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u="sng" dirty="0">
                <a:solidFill>
                  <a:srgbClr val="000000"/>
                </a:solidFill>
                <a:latin typeface="Calibri"/>
                <a:ea typeface="Calibri"/>
                <a:cs typeface="Calibri"/>
                <a:sym typeface="Calibri"/>
              </a:rPr>
              <a:t>Motivation</a:t>
            </a:r>
            <a:endParaRPr dirty="0"/>
          </a:p>
          <a:p>
            <a:pPr marL="0" marR="0" lvl="0" indent="0" algn="l" rtl="0">
              <a:spcBef>
                <a:spcPts val="0"/>
              </a:spcBef>
              <a:spcAft>
                <a:spcPts val="0"/>
              </a:spcAft>
              <a:buNone/>
            </a:pPr>
            <a:r>
              <a:rPr lang="en-US" sz="1800" dirty="0">
                <a:solidFill>
                  <a:srgbClr val="000000"/>
                </a:solidFill>
                <a:latin typeface="Calibri"/>
                <a:ea typeface="Calibri"/>
                <a:cs typeface="Calibri"/>
                <a:sym typeface="Calibri"/>
              </a:rPr>
              <a:t>Identify the main aspects seen by guests as negative and positive.</a:t>
            </a:r>
            <a:endParaRPr dirty="0"/>
          </a:p>
        </p:txBody>
      </p:sp>
      <p:sp>
        <p:nvSpPr>
          <p:cNvPr id="165" name="Google Shape;165;p7"/>
          <p:cNvSpPr txBox="1"/>
          <p:nvPr/>
        </p:nvSpPr>
        <p:spPr>
          <a:xfrm>
            <a:off x="346710" y="2264638"/>
            <a:ext cx="11253584" cy="224672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Bigrams creation.</a:t>
            </a:r>
            <a:endParaRPr dirty="0"/>
          </a:p>
          <a:p>
            <a:pPr marL="342900" marR="0" lvl="0" indent="-342900" algn="just"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Lemmatization.</a:t>
            </a:r>
            <a:endParaRPr dirty="0"/>
          </a:p>
          <a:p>
            <a:pPr marL="342900" marR="0" lvl="0" indent="-342900" algn="just"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Creation of the Latent Dirichlet Allocation (LDA) model for detractors and promoters separately.</a:t>
            </a:r>
            <a:endParaRPr sz="20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Identification of the optimal number of topics for each model.</a:t>
            </a:r>
            <a:endParaRPr sz="20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Identification of the relevant topic for each record.</a:t>
            </a:r>
            <a:endParaRPr sz="20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Identification of the most representative record for each topic.</a:t>
            </a:r>
          </a:p>
          <a:p>
            <a:pPr marL="342900" marR="0" lvl="0" indent="-342900" algn="just" rtl="0">
              <a:spcBef>
                <a:spcPts val="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Obtaining the distribution of the topics in the dataset.</a:t>
            </a:r>
            <a:endParaRPr sz="1600" dirty="0">
              <a:solidFill>
                <a:schemeClr val="dk1"/>
              </a:solidFill>
              <a:latin typeface="Arial"/>
              <a:ea typeface="Arial"/>
              <a:cs typeface="Arial"/>
              <a:sym typeface="Arial"/>
            </a:endParaRPr>
          </a:p>
        </p:txBody>
      </p:sp>
      <p:sp>
        <p:nvSpPr>
          <p:cNvPr id="166" name="Google Shape;166;p7"/>
          <p:cNvSpPr/>
          <p:nvPr/>
        </p:nvSpPr>
        <p:spPr>
          <a:xfrm>
            <a:off x="363106" y="5065405"/>
            <a:ext cx="11253584" cy="1306821"/>
          </a:xfrm>
          <a:prstGeom prst="roundRect">
            <a:avLst>
              <a:gd name="adj" fmla="val 16667"/>
            </a:avLst>
          </a:prstGeom>
          <a:solidFill>
            <a:srgbClr val="D8E2F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rgbClr val="000000"/>
                </a:solidFill>
                <a:latin typeface="Arial"/>
                <a:ea typeface="Arial"/>
                <a:cs typeface="Arial"/>
                <a:sym typeface="Arial"/>
              </a:rPr>
              <a:t>Main problems observed/encountered </a:t>
            </a:r>
            <a:r>
              <a:rPr lang="es-MX" sz="1800" b="1" dirty="0">
                <a:solidFill>
                  <a:srgbClr val="000000"/>
                </a:solidFill>
                <a:latin typeface="Arial"/>
                <a:ea typeface="Arial"/>
                <a:cs typeface="Arial"/>
                <a:sym typeface="Arial"/>
              </a:rPr>
              <a:t>: </a:t>
            </a:r>
            <a:endParaRPr lang="es-MX" dirty="0"/>
          </a:p>
          <a:p>
            <a:pPr marL="285750" marR="0" lvl="0" indent="-285750" algn="l" rtl="0">
              <a:spcBef>
                <a:spcPts val="0"/>
              </a:spcBef>
              <a:spcAft>
                <a:spcPts val="0"/>
              </a:spcAft>
              <a:buClr>
                <a:srgbClr val="000000"/>
              </a:buClr>
              <a:buSzPts val="1800"/>
              <a:buFont typeface="Arial"/>
              <a:buChar char="•"/>
            </a:pPr>
            <a:r>
              <a:rPr lang="en-US" sz="1800" dirty="0">
                <a:solidFill>
                  <a:srgbClr val="000000"/>
                </a:solidFill>
                <a:latin typeface="Arial"/>
                <a:ea typeface="Arial"/>
                <a:cs typeface="Arial"/>
                <a:sym typeface="Arial"/>
              </a:rPr>
              <a:t>As the number of topics increases, overlapping is observed between them and topics with very few words</a:t>
            </a:r>
            <a:r>
              <a:rPr lang="es-MX" sz="1800" dirty="0">
                <a:solidFill>
                  <a:srgbClr val="000000"/>
                </a:solidFill>
                <a:latin typeface="Arial"/>
                <a:ea typeface="Arial"/>
                <a:cs typeface="Arial"/>
                <a:sym typeface="Arial"/>
              </a:rPr>
              <a:t>.</a:t>
            </a:r>
            <a:endParaRPr lang="es-MX" dirty="0"/>
          </a:p>
          <a:p>
            <a:pPr marL="285750" marR="0" lvl="0" indent="-285750" algn="l" rtl="0">
              <a:spcBef>
                <a:spcPts val="0"/>
              </a:spcBef>
              <a:spcAft>
                <a:spcPts val="0"/>
              </a:spcAft>
              <a:buClr>
                <a:srgbClr val="000000"/>
              </a:buClr>
              <a:buSzPts val="1800"/>
              <a:buFont typeface="Arial"/>
              <a:buChar char="•"/>
            </a:pPr>
            <a:r>
              <a:rPr lang="en-US" sz="1800" dirty="0">
                <a:solidFill>
                  <a:srgbClr val="000000"/>
                </a:solidFill>
                <a:latin typeface="Arial"/>
                <a:ea typeface="Arial"/>
                <a:cs typeface="Arial"/>
                <a:sym typeface="Arial"/>
              </a:rPr>
              <a:t>Keywords for classification are noise for topical analysis.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8"/>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173" name="Google Shape;173;p8"/>
          <p:cNvSpPr txBox="1"/>
          <p:nvPr/>
        </p:nvSpPr>
        <p:spPr>
          <a:xfrm>
            <a:off x="346710" y="351907"/>
            <a:ext cx="9782175"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Aharoni"/>
                <a:ea typeface="Aharoni"/>
                <a:cs typeface="Aharoni"/>
                <a:sym typeface="Aharoni"/>
              </a:rPr>
              <a:t>Topic Analysis - Results</a:t>
            </a:r>
            <a:endParaRPr dirty="0"/>
          </a:p>
          <a:p>
            <a:pPr marL="0" marR="0" lvl="0" indent="0" algn="l" rtl="0">
              <a:spcBef>
                <a:spcPts val="0"/>
              </a:spcBef>
              <a:spcAft>
                <a:spcPts val="0"/>
              </a:spcAft>
              <a:buNone/>
            </a:pPr>
            <a:r>
              <a:rPr lang="en-US" sz="2400" b="1" i="1" dirty="0">
                <a:solidFill>
                  <a:srgbClr val="FF0000"/>
                </a:solidFill>
                <a:latin typeface="Aharoni"/>
                <a:ea typeface="Aharoni"/>
                <a:cs typeface="Aharoni"/>
                <a:sym typeface="Aharoni"/>
              </a:rPr>
              <a:t>Detractors</a:t>
            </a:r>
            <a:endParaRPr sz="2400" b="1" i="1" dirty="0">
              <a:solidFill>
                <a:srgbClr val="FF0000"/>
              </a:solidFill>
              <a:latin typeface="Aharoni"/>
              <a:ea typeface="Aharoni"/>
              <a:cs typeface="Aharoni"/>
              <a:sym typeface="Aharoni"/>
            </a:endParaRPr>
          </a:p>
        </p:txBody>
      </p:sp>
      <p:pic>
        <p:nvPicPr>
          <p:cNvPr id="174" name="Google Shape;174;p8" descr="Text&#10;&#10;Description automatically generated"/>
          <p:cNvPicPr preferRelativeResize="0"/>
          <p:nvPr/>
        </p:nvPicPr>
        <p:blipFill rotWithShape="1">
          <a:blip r:embed="rId4">
            <a:alphaModFix/>
          </a:blip>
          <a:srcRect/>
          <a:stretch/>
        </p:blipFill>
        <p:spPr>
          <a:xfrm>
            <a:off x="10584830" y="6218894"/>
            <a:ext cx="1606705" cy="637015"/>
          </a:xfrm>
          <a:prstGeom prst="rect">
            <a:avLst/>
          </a:prstGeom>
          <a:noFill/>
          <a:ln>
            <a:noFill/>
          </a:ln>
        </p:spPr>
      </p:pic>
      <p:pic>
        <p:nvPicPr>
          <p:cNvPr id="175" name="Google Shape;175;p8"/>
          <p:cNvPicPr preferRelativeResize="0"/>
          <p:nvPr/>
        </p:nvPicPr>
        <p:blipFill rotWithShape="1">
          <a:blip r:embed="rId5">
            <a:alphaModFix/>
          </a:blip>
          <a:srcRect l="3286"/>
          <a:stretch/>
        </p:blipFill>
        <p:spPr>
          <a:xfrm>
            <a:off x="1704099" y="1349076"/>
            <a:ext cx="8783802" cy="1933575"/>
          </a:xfrm>
          <a:prstGeom prst="rect">
            <a:avLst/>
          </a:prstGeom>
          <a:noFill/>
          <a:ln>
            <a:noFill/>
          </a:ln>
        </p:spPr>
      </p:pic>
      <p:pic>
        <p:nvPicPr>
          <p:cNvPr id="3" name="Imagen 2">
            <a:extLst>
              <a:ext uri="{FF2B5EF4-FFF2-40B4-BE49-F238E27FC236}">
                <a16:creationId xmlns:a16="http://schemas.microsoft.com/office/drawing/2014/main" id="{9A7E27FA-8A63-4201-807C-11A7B9FC102E}"/>
              </a:ext>
            </a:extLst>
          </p:cNvPr>
          <p:cNvPicPr>
            <a:picLocks noChangeAspect="1"/>
          </p:cNvPicPr>
          <p:nvPr/>
        </p:nvPicPr>
        <p:blipFill>
          <a:blip r:embed="rId6"/>
          <a:stretch>
            <a:fillRect/>
          </a:stretch>
        </p:blipFill>
        <p:spPr>
          <a:xfrm>
            <a:off x="613991" y="4018210"/>
            <a:ext cx="5482009" cy="2247235"/>
          </a:xfrm>
          <a:prstGeom prst="rect">
            <a:avLst/>
          </a:prstGeom>
        </p:spPr>
      </p:pic>
      <p:pic>
        <p:nvPicPr>
          <p:cNvPr id="5" name="Imagen 4">
            <a:extLst>
              <a:ext uri="{FF2B5EF4-FFF2-40B4-BE49-F238E27FC236}">
                <a16:creationId xmlns:a16="http://schemas.microsoft.com/office/drawing/2014/main" id="{67C6CA1D-DCE2-4D27-8DD4-6DC4095F75D7}"/>
              </a:ext>
            </a:extLst>
          </p:cNvPr>
          <p:cNvPicPr>
            <a:picLocks noChangeAspect="1"/>
          </p:cNvPicPr>
          <p:nvPr/>
        </p:nvPicPr>
        <p:blipFill>
          <a:blip r:embed="rId7"/>
          <a:stretch>
            <a:fillRect/>
          </a:stretch>
        </p:blipFill>
        <p:spPr>
          <a:xfrm>
            <a:off x="6096000" y="3883944"/>
            <a:ext cx="5391832" cy="22472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9"/>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184" name="Google Shape;184;p9"/>
          <p:cNvSpPr txBox="1"/>
          <p:nvPr/>
        </p:nvSpPr>
        <p:spPr>
          <a:xfrm>
            <a:off x="346710" y="351907"/>
            <a:ext cx="9782175"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Aharoni"/>
                <a:ea typeface="Aharoni"/>
                <a:cs typeface="Aharoni"/>
                <a:sym typeface="Aharoni"/>
              </a:rPr>
              <a:t>Topic Analysis - Results</a:t>
            </a:r>
            <a:endParaRPr lang="en-US" sz="2800" dirty="0"/>
          </a:p>
          <a:p>
            <a:pPr marL="0" marR="0" lvl="0" indent="0" algn="l" rtl="0">
              <a:spcBef>
                <a:spcPts val="0"/>
              </a:spcBef>
              <a:spcAft>
                <a:spcPts val="0"/>
              </a:spcAft>
              <a:buNone/>
            </a:pPr>
            <a:r>
              <a:rPr lang="en-US" sz="2400" b="1" i="1" dirty="0">
                <a:solidFill>
                  <a:srgbClr val="00B0F0"/>
                </a:solidFill>
                <a:latin typeface="Aharoni"/>
                <a:ea typeface="Aharoni"/>
                <a:cs typeface="Aharoni"/>
                <a:sym typeface="Aharoni"/>
              </a:rPr>
              <a:t>Promoters</a:t>
            </a:r>
            <a:endParaRPr sz="2400" b="1" i="1" dirty="0">
              <a:solidFill>
                <a:srgbClr val="00B0F0"/>
              </a:solidFill>
              <a:latin typeface="Aharoni"/>
              <a:ea typeface="Aharoni"/>
              <a:cs typeface="Aharoni"/>
              <a:sym typeface="Aharoni"/>
            </a:endParaRPr>
          </a:p>
        </p:txBody>
      </p:sp>
      <p:pic>
        <p:nvPicPr>
          <p:cNvPr id="185" name="Google Shape;185;p9" descr="Text&#10;&#10;Description automatically generated"/>
          <p:cNvPicPr preferRelativeResize="0"/>
          <p:nvPr/>
        </p:nvPicPr>
        <p:blipFill rotWithShape="1">
          <a:blip r:embed="rId4">
            <a:alphaModFix/>
          </a:blip>
          <a:srcRect/>
          <a:stretch/>
        </p:blipFill>
        <p:spPr>
          <a:xfrm>
            <a:off x="10584830" y="6218894"/>
            <a:ext cx="1606705" cy="637015"/>
          </a:xfrm>
          <a:prstGeom prst="rect">
            <a:avLst/>
          </a:prstGeom>
          <a:noFill/>
          <a:ln>
            <a:noFill/>
          </a:ln>
        </p:spPr>
      </p:pic>
      <p:pic>
        <p:nvPicPr>
          <p:cNvPr id="5" name="Imagen 4">
            <a:extLst>
              <a:ext uri="{FF2B5EF4-FFF2-40B4-BE49-F238E27FC236}">
                <a16:creationId xmlns:a16="http://schemas.microsoft.com/office/drawing/2014/main" id="{5ABD40AF-53F4-4BC7-A150-D1D039409531}"/>
              </a:ext>
            </a:extLst>
          </p:cNvPr>
          <p:cNvPicPr>
            <a:picLocks noChangeAspect="1"/>
          </p:cNvPicPr>
          <p:nvPr/>
        </p:nvPicPr>
        <p:blipFill>
          <a:blip r:embed="rId5"/>
          <a:stretch>
            <a:fillRect/>
          </a:stretch>
        </p:blipFill>
        <p:spPr>
          <a:xfrm>
            <a:off x="2077858" y="3007408"/>
            <a:ext cx="7623208" cy="2961534"/>
          </a:xfrm>
          <a:prstGeom prst="rect">
            <a:avLst/>
          </a:prstGeom>
        </p:spPr>
      </p:pic>
      <p:pic>
        <p:nvPicPr>
          <p:cNvPr id="7" name="Imagen 6">
            <a:extLst>
              <a:ext uri="{FF2B5EF4-FFF2-40B4-BE49-F238E27FC236}">
                <a16:creationId xmlns:a16="http://schemas.microsoft.com/office/drawing/2014/main" id="{C2693784-A1A4-4BBB-B14D-A84A7266F869}"/>
              </a:ext>
            </a:extLst>
          </p:cNvPr>
          <p:cNvPicPr>
            <a:picLocks noChangeAspect="1"/>
          </p:cNvPicPr>
          <p:nvPr/>
        </p:nvPicPr>
        <p:blipFill>
          <a:blip r:embed="rId6"/>
          <a:stretch>
            <a:fillRect/>
          </a:stretch>
        </p:blipFill>
        <p:spPr>
          <a:xfrm>
            <a:off x="1652441" y="1412797"/>
            <a:ext cx="8048625" cy="9429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868</Words>
  <Application>Microsoft Office PowerPoint</Application>
  <PresentationFormat>Panorámica</PresentationFormat>
  <Paragraphs>104</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Aharoni</vt:lpstr>
      <vt:lpstr>Arial</vt:lpstr>
      <vt:lpstr>Calibri</vt:lpstr>
      <vt:lpstr>Courier New</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 Z</dc:creator>
  <cp:lastModifiedBy>John Sandoval</cp:lastModifiedBy>
  <cp:revision>3</cp:revision>
  <dcterms:created xsi:type="dcterms:W3CDTF">2022-05-25T12:38:09Z</dcterms:created>
  <dcterms:modified xsi:type="dcterms:W3CDTF">2023-02-21T18:43:32Z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0x0101006E205873B25E1D4D9F03FF82BC99DE4C</vt:lpwstr>
  </property>
</Properties>
</file>