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N8pLDEjDbm7/1vcBnEucCBoIu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solidFill>
                  <a:srgbClr val="008000"/>
                </a:solidFill>
                <a:latin typeface="Courier New"/>
                <a:ea typeface="Courier New"/>
                <a:cs typeface="Courier New"/>
                <a:sym typeface="Courier New"/>
              </a:rPr>
              <a:t>#Elimino los numeros</a:t>
            </a:r>
            <a:endParaRPr b="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b="0">
                <a:solidFill>
                  <a:srgbClr val="008000"/>
                </a:solidFill>
                <a:latin typeface="Courier New"/>
                <a:ea typeface="Courier New"/>
                <a:cs typeface="Courier New"/>
                <a:sym typeface="Courier New"/>
              </a:rPr>
              <a:t>#Elimino multiples espacios en blanco</a:t>
            </a:r>
            <a:endParaRPr b="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b="0">
                <a:solidFill>
                  <a:srgbClr val="008000"/>
                </a:solidFill>
                <a:latin typeface="Courier New"/>
                <a:ea typeface="Courier New"/>
                <a:cs typeface="Courier New"/>
                <a:sym typeface="Courier New"/>
              </a:rPr>
              <a:t># elimina espacios en blanco antes y despues del token</a:t>
            </a:r>
            <a:endParaRPr b="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US" b="0">
                <a:solidFill>
                  <a:srgbClr val="008000"/>
                </a:solidFill>
                <a:latin typeface="Courier New"/>
                <a:ea typeface="Courier New"/>
                <a:cs typeface="Courier New"/>
                <a:sym typeface="Courier New"/>
              </a:rPr>
              <a:t>#elimina los caracteres especiales</a:t>
            </a:r>
            <a:endParaRPr b="0">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8000"/>
              </a:buClr>
              <a:buSzPts val="1200"/>
              <a:buFont typeface="Courier New"/>
              <a:buNone/>
            </a:pPr>
            <a:r>
              <a:rPr lang="en-US" b="0">
                <a:solidFill>
                  <a:srgbClr val="008000"/>
                </a:solidFill>
                <a:latin typeface="Courier New"/>
                <a:ea typeface="Courier New"/>
                <a:cs typeface="Courier New"/>
                <a:sym typeface="Courier New"/>
              </a:rPr>
              <a:t># Removes punctuations</a:t>
            </a:r>
            <a:endParaRPr b="0">
              <a:solidFill>
                <a:srgbClr val="000000"/>
              </a:solidFill>
              <a:latin typeface="Courier New"/>
              <a:ea typeface="Courier New"/>
              <a:cs typeface="Courier New"/>
              <a:sym typeface="Courier New"/>
            </a:endParaRPr>
          </a:p>
          <a:p>
            <a:pPr marL="0" lvl="0" indent="0" algn="l" rtl="0">
              <a:spcBef>
                <a:spcPts val="0"/>
              </a:spcBef>
              <a:spcAft>
                <a:spcPts val="0"/>
              </a:spcAft>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Sin ningun tipo de optimizacion de hiperparametros SVM produce mejores resultados </a:t>
            </a:r>
            <a:endParaRPr/>
          </a:p>
        </p:txBody>
      </p:sp>
      <p:sp>
        <p:nvSpPr>
          <p:cNvPr id="142" name="Google Shape;1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identificar los principales topicos que surgen en el dataset, de acuerdo a cada grupo detractores/promotores , para conocer que valoran o que les molesta</a:t>
            </a:r>
            <a:endParaRPr/>
          </a:p>
          <a:p>
            <a:pPr marL="0" lvl="0" indent="0" algn="l" rtl="0">
              <a:spcBef>
                <a:spcPts val="0"/>
              </a:spcBef>
              <a:spcAft>
                <a:spcPts val="0"/>
              </a:spcAft>
              <a:buNone/>
            </a:pPr>
            <a:endParaRPr/>
          </a:p>
          <a:p>
            <a:pPr marL="0" lvl="0" indent="0" algn="l" rtl="0">
              <a:spcBef>
                <a:spcPts val="0"/>
              </a:spcBef>
              <a:spcAft>
                <a:spcPts val="0"/>
              </a:spcAft>
              <a:buNone/>
            </a:pPr>
            <a:r>
              <a:rPr lang="en-US"/>
              <a:t>A partir del dataset obtenido en la clasificacion alimentamos el modelo de TM.</a:t>
            </a:r>
            <a:endParaRPr/>
          </a:p>
        </p:txBody>
      </p:sp>
      <p:sp>
        <p:nvSpPr>
          <p:cNvPr id="159" name="Google Shape;15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Sin ningun tipo de optimizacion de hiperparametros SVM produce mejores resultados </a:t>
            </a:r>
            <a:endParaRPr/>
          </a:p>
        </p:txBody>
      </p:sp>
      <p:sp>
        <p:nvSpPr>
          <p:cNvPr id="170" name="Google Shape;17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Sin ningun tipo de optimizacion de hiperparametros SVM produce mejores resultados.</a:t>
            </a:r>
            <a:endParaRPr/>
          </a:p>
          <a:p>
            <a:pPr marL="0" lvl="0" indent="0" algn="l" rtl="0">
              <a:spcBef>
                <a:spcPts val="0"/>
              </a:spcBef>
              <a:spcAft>
                <a:spcPts val="0"/>
              </a:spcAft>
              <a:buNone/>
            </a:pPr>
            <a:r>
              <a:rPr lang="en-US"/>
              <a:t>Topic 0 🡪 infraestructura.</a:t>
            </a:r>
            <a:endParaRPr/>
          </a:p>
          <a:p>
            <a:pPr marL="0" lvl="0" indent="0" algn="l" rtl="0">
              <a:spcBef>
                <a:spcPts val="0"/>
              </a:spcBef>
              <a:spcAft>
                <a:spcPts val="0"/>
              </a:spcAft>
              <a:buNone/>
            </a:pPr>
            <a:r>
              <a:rPr lang="en-US"/>
              <a:t>Topic 1 🡪 servicio.</a:t>
            </a:r>
            <a:endParaRPr/>
          </a:p>
        </p:txBody>
      </p:sp>
      <p:sp>
        <p:nvSpPr>
          <p:cNvPr id="181" name="Google Shape;18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hyperlink" Target="https://www.kaggle.com/datasets/andrewmvd/trip-advisor-hotel-reviews#:~:text=calendar_view_week-,tripadvisor_hotel_reviews.csv,-tripadvisor_hotel_reviews.csv%20(14.9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E0A1"/>
        </a:solidFill>
        <a:effectLst/>
      </p:bgPr>
    </p:bg>
    <p:spTree>
      <p:nvGrpSpPr>
        <p:cNvPr id="1" name="Shape 87"/>
        <p:cNvGrpSpPr/>
        <p:nvPr/>
      </p:nvGrpSpPr>
      <p:grpSpPr>
        <a:xfrm>
          <a:off x="0" y="0"/>
          <a:ext cx="0" cy="0"/>
          <a:chOff x="0" y="0"/>
          <a:chExt cx="0" cy="0"/>
        </a:xfrm>
      </p:grpSpPr>
      <p:sp>
        <p:nvSpPr>
          <p:cNvPr id="88" name="Google Shape;88;p1"/>
          <p:cNvSpPr/>
          <p:nvPr/>
        </p:nvSpPr>
        <p:spPr>
          <a:xfrm rot="-5400000">
            <a:off x="6322968" y="988967"/>
            <a:ext cx="5872974" cy="5865091"/>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l="1172" t="5633" r="2345" b="4225"/>
          <a:stretch/>
        </p:blipFill>
        <p:spPr>
          <a:xfrm>
            <a:off x="666750" y="691308"/>
            <a:ext cx="2545533" cy="1696835"/>
          </a:xfrm>
          <a:prstGeom prst="rect">
            <a:avLst/>
          </a:prstGeom>
          <a:noFill/>
          <a:ln>
            <a:noFill/>
          </a:ln>
        </p:spPr>
      </p:pic>
      <p:sp>
        <p:nvSpPr>
          <p:cNvPr id="90" name="Google Shape;90;p1"/>
          <p:cNvSpPr txBox="1"/>
          <p:nvPr/>
        </p:nvSpPr>
        <p:spPr>
          <a:xfrm>
            <a:off x="666750" y="4607993"/>
            <a:ext cx="3298760" cy="18466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u="sng" strike="noStrike" cap="none">
                <a:solidFill>
                  <a:schemeClr val="dk1"/>
                </a:solidFill>
                <a:latin typeface="Arial"/>
                <a:ea typeface="Arial"/>
                <a:cs typeface="Arial"/>
                <a:sym typeface="Arial"/>
              </a:rPr>
              <a:t>GRUPO 1</a:t>
            </a:r>
            <a:endParaRPr sz="1800" b="0" i="0" u="none" strike="noStrike" cap="none">
              <a:solidFill>
                <a:schemeClr val="dk1"/>
              </a:solidFill>
              <a:latin typeface="Arial"/>
              <a:ea typeface="Arial"/>
              <a:cs typeface="Arial"/>
              <a:sym typeface="Arial"/>
            </a:endParaRPr>
          </a:p>
          <a:p>
            <a:pPr marL="0" marR="0" lvl="0" indent="0" algn="l" rtl="0">
              <a:spcBef>
                <a:spcPts val="600"/>
              </a:spcBef>
              <a:spcAft>
                <a:spcPts val="0"/>
              </a:spcAft>
              <a:buNone/>
            </a:pPr>
            <a:r>
              <a:rPr lang="en-US" sz="1800" b="0" i="0" u="none" strike="noStrike" cap="none">
                <a:solidFill>
                  <a:schemeClr val="dk1"/>
                </a:solidFill>
                <a:latin typeface="Arial"/>
                <a:ea typeface="Arial"/>
                <a:cs typeface="Arial"/>
                <a:sym typeface="Arial"/>
              </a:rPr>
              <a:t>Biga, Maximiliano</a:t>
            </a:r>
            <a:endParaRPr sz="1800" b="0" i="0" u="none" strike="noStrike" cap="none">
              <a:solidFill>
                <a:schemeClr val="dk1"/>
              </a:solidFill>
              <a:latin typeface="Arial"/>
              <a:ea typeface="Arial"/>
              <a:cs typeface="Arial"/>
              <a:sym typeface="Arial"/>
            </a:endParaRPr>
          </a:p>
          <a:p>
            <a:pPr marL="0" marR="0" lvl="0" indent="0" algn="l" rtl="0">
              <a:spcBef>
                <a:spcPts val="600"/>
              </a:spcBef>
              <a:spcAft>
                <a:spcPts val="0"/>
              </a:spcAft>
              <a:buNone/>
            </a:pPr>
            <a:r>
              <a:rPr lang="en-US" sz="1800" b="0" i="0" u="none" strike="noStrike" cap="none">
                <a:solidFill>
                  <a:schemeClr val="dk1"/>
                </a:solidFill>
                <a:latin typeface="Arial"/>
                <a:ea typeface="Arial"/>
                <a:cs typeface="Arial"/>
                <a:sym typeface="Arial"/>
              </a:rPr>
              <a:t>Sandoval, John</a:t>
            </a:r>
            <a:endParaRPr sz="1800" b="0" i="0" u="none" strike="noStrike" cap="none">
              <a:solidFill>
                <a:schemeClr val="dk1"/>
              </a:solidFill>
              <a:latin typeface="Arial"/>
              <a:ea typeface="Arial"/>
              <a:cs typeface="Arial"/>
              <a:sym typeface="Arial"/>
            </a:endParaRPr>
          </a:p>
          <a:p>
            <a:pPr marL="0" marR="0" lvl="0" indent="0" algn="l" rtl="0">
              <a:spcBef>
                <a:spcPts val="600"/>
              </a:spcBef>
              <a:spcAft>
                <a:spcPts val="0"/>
              </a:spcAft>
              <a:buNone/>
            </a:pPr>
            <a:r>
              <a:rPr lang="en-US" sz="1800" b="0" i="0" u="none" strike="noStrike" cap="none">
                <a:solidFill>
                  <a:schemeClr val="dk1"/>
                </a:solidFill>
                <a:latin typeface="Arial"/>
                <a:ea typeface="Arial"/>
                <a:cs typeface="Arial"/>
                <a:sym typeface="Arial"/>
              </a:rPr>
              <a:t>Spena, Sebastian</a:t>
            </a:r>
            <a:endParaRPr sz="1800" b="0" i="0" u="none" strike="noStrike" cap="none">
              <a:solidFill>
                <a:schemeClr val="dk1"/>
              </a:solidFill>
              <a:latin typeface="Arial"/>
              <a:ea typeface="Arial"/>
              <a:cs typeface="Arial"/>
              <a:sym typeface="Arial"/>
            </a:endParaRPr>
          </a:p>
          <a:p>
            <a:pPr marL="0" marR="0" lvl="0" indent="0" algn="l" rtl="0">
              <a:spcBef>
                <a:spcPts val="600"/>
              </a:spcBef>
              <a:spcAft>
                <a:spcPts val="0"/>
              </a:spcAft>
              <a:buNone/>
            </a:pPr>
            <a:r>
              <a:rPr lang="en-US" sz="1800" b="0" i="0" u="none" strike="noStrike" cap="none">
                <a:solidFill>
                  <a:schemeClr val="dk1"/>
                </a:solidFill>
                <a:latin typeface="Arial"/>
                <a:ea typeface="Arial"/>
                <a:cs typeface="Arial"/>
                <a:sym typeface="Arial"/>
              </a:rPr>
              <a:t>Zanelli, Ignacio</a:t>
            </a:r>
            <a:endParaRPr sz="1800" b="0" i="0" u="none" strike="noStrike" cap="none">
              <a:solidFill>
                <a:schemeClr val="dk1"/>
              </a:solidFill>
              <a:latin typeface="Arial"/>
              <a:ea typeface="Arial"/>
              <a:cs typeface="Arial"/>
              <a:sym typeface="Arial"/>
            </a:endParaRPr>
          </a:p>
        </p:txBody>
      </p:sp>
      <p:sp>
        <p:nvSpPr>
          <p:cNvPr id="91" name="Google Shape;91;p1"/>
          <p:cNvSpPr txBox="1"/>
          <p:nvPr/>
        </p:nvSpPr>
        <p:spPr>
          <a:xfrm>
            <a:off x="3373005" y="910939"/>
            <a:ext cx="4914900" cy="18466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0" i="0" u="none" strike="noStrike" cap="none">
                <a:solidFill>
                  <a:schemeClr val="dk1"/>
                </a:solidFill>
                <a:latin typeface="Aharoni"/>
                <a:ea typeface="Aharoni"/>
                <a:cs typeface="Aharoni"/>
                <a:sym typeface="Aharoni"/>
              </a:rPr>
              <a:t>Tripadvisor.</a:t>
            </a:r>
            <a:endParaRPr/>
          </a:p>
          <a:p>
            <a:pPr marL="0" marR="0" lvl="0" indent="0" algn="l" rtl="0">
              <a:spcBef>
                <a:spcPts val="0"/>
              </a:spcBef>
              <a:spcAft>
                <a:spcPts val="0"/>
              </a:spcAft>
              <a:buNone/>
            </a:pPr>
            <a:r>
              <a:rPr lang="en-US" sz="1800">
                <a:solidFill>
                  <a:schemeClr val="dk1"/>
                </a:solidFill>
                <a:latin typeface="Aharoni"/>
                <a:ea typeface="Aharoni"/>
                <a:cs typeface="Aharoni"/>
                <a:sym typeface="Aharoni"/>
              </a:rPr>
              <a:t>Reseñas de visitas a hoteles</a:t>
            </a:r>
            <a:endParaRPr/>
          </a:p>
          <a:p>
            <a:pPr marL="0" marR="0" lvl="0" indent="0" algn="l" rtl="0">
              <a:spcBef>
                <a:spcPts val="0"/>
              </a:spcBef>
              <a:spcAft>
                <a:spcPts val="0"/>
              </a:spcAft>
              <a:buNone/>
            </a:pPr>
            <a:endParaRPr sz="1800">
              <a:solidFill>
                <a:schemeClr val="dk1"/>
              </a:solidFill>
              <a:latin typeface="Aharoni"/>
              <a:ea typeface="Aharoni"/>
              <a:cs typeface="Aharoni"/>
              <a:sym typeface="Aharoni"/>
            </a:endParaRPr>
          </a:p>
          <a:p>
            <a:pPr marL="0" marR="0" lvl="0" indent="0" algn="l" rtl="0">
              <a:spcBef>
                <a:spcPts val="0"/>
              </a:spcBef>
              <a:spcAft>
                <a:spcPts val="0"/>
              </a:spcAft>
              <a:buNone/>
            </a:pPr>
            <a:endParaRPr sz="1800" i="1">
              <a:solidFill>
                <a:srgbClr val="7F7F7F"/>
              </a:solidFill>
              <a:latin typeface="Aharoni"/>
              <a:ea typeface="Aharoni"/>
              <a:cs typeface="Aharoni"/>
              <a:sym typeface="Aharoni"/>
            </a:endParaRPr>
          </a:p>
        </p:txBody>
      </p:sp>
      <p:pic>
        <p:nvPicPr>
          <p:cNvPr id="92" name="Google Shape;92;p1" descr="Logo&#10;&#10;Description automatically generated"/>
          <p:cNvPicPr preferRelativeResize="0"/>
          <p:nvPr/>
        </p:nvPicPr>
        <p:blipFill rotWithShape="1">
          <a:blip r:embed="rId4">
            <a:alphaModFix/>
          </a:blip>
          <a:srcRect/>
          <a:stretch/>
        </p:blipFill>
        <p:spPr>
          <a:xfrm>
            <a:off x="9040392" y="4230253"/>
            <a:ext cx="2897703" cy="22367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10" descr="Free Happy And Sad Masks, Download Free Happy And Sad Masks png images,  Free ClipArts on Clipart Library"/>
          <p:cNvPicPr preferRelativeResize="0"/>
          <p:nvPr/>
        </p:nvPicPr>
        <p:blipFill rotWithShape="1">
          <a:blip r:embed="rId3">
            <a:alphaModFix amt="17000"/>
          </a:blip>
          <a:srcRect r="48661"/>
          <a:stretch/>
        </p:blipFill>
        <p:spPr>
          <a:xfrm>
            <a:off x="3532547" y="3607596"/>
            <a:ext cx="1977565" cy="2848452"/>
          </a:xfrm>
          <a:prstGeom prst="rect">
            <a:avLst/>
          </a:prstGeom>
          <a:noFill/>
          <a:ln>
            <a:noFill/>
          </a:ln>
        </p:spPr>
      </p:pic>
      <p:pic>
        <p:nvPicPr>
          <p:cNvPr id="193" name="Google Shape;193;p10"/>
          <p:cNvPicPr preferRelativeResize="0"/>
          <p:nvPr/>
        </p:nvPicPr>
        <p:blipFill rotWithShape="1">
          <a:blip r:embed="rId4">
            <a:alphaModFix/>
          </a:blip>
          <a:srcRect/>
          <a:stretch/>
        </p:blipFill>
        <p:spPr>
          <a:xfrm>
            <a:off x="10387964" y="99060"/>
            <a:ext cx="1720216" cy="514457"/>
          </a:xfrm>
          <a:prstGeom prst="rect">
            <a:avLst/>
          </a:prstGeom>
          <a:noFill/>
          <a:ln>
            <a:noFill/>
          </a:ln>
        </p:spPr>
      </p:pic>
      <p:sp>
        <p:nvSpPr>
          <p:cNvPr id="194" name="Google Shape;194;p10"/>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Insigths</a:t>
            </a:r>
            <a:endParaRPr sz="2800">
              <a:solidFill>
                <a:schemeClr val="dk1"/>
              </a:solidFill>
              <a:latin typeface="Aharoni"/>
              <a:ea typeface="Aharoni"/>
              <a:cs typeface="Aharoni"/>
              <a:sym typeface="Aharoni"/>
            </a:endParaRPr>
          </a:p>
        </p:txBody>
      </p:sp>
      <p:pic>
        <p:nvPicPr>
          <p:cNvPr id="195" name="Google Shape;195;p10" descr="Text&#10;&#10;Description automatically generated"/>
          <p:cNvPicPr preferRelativeResize="0"/>
          <p:nvPr/>
        </p:nvPicPr>
        <p:blipFill rotWithShape="1">
          <a:blip r:embed="rId5">
            <a:alphaModFix/>
          </a:blip>
          <a:srcRect/>
          <a:stretch/>
        </p:blipFill>
        <p:spPr>
          <a:xfrm>
            <a:off x="10584830" y="6218894"/>
            <a:ext cx="1606705" cy="637015"/>
          </a:xfrm>
          <a:prstGeom prst="rect">
            <a:avLst/>
          </a:prstGeom>
          <a:noFill/>
          <a:ln>
            <a:noFill/>
          </a:ln>
        </p:spPr>
      </p:pic>
      <p:sp>
        <p:nvSpPr>
          <p:cNvPr id="196" name="Google Shape;196;p10"/>
          <p:cNvSpPr txBox="1"/>
          <p:nvPr/>
        </p:nvSpPr>
        <p:spPr>
          <a:xfrm>
            <a:off x="680811" y="1258092"/>
            <a:ext cx="5182277" cy="24929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a:solidFill>
                  <a:schemeClr val="dk1"/>
                </a:solidFill>
                <a:latin typeface="Arial"/>
                <a:ea typeface="Arial"/>
                <a:cs typeface="Arial"/>
                <a:sym typeface="Arial"/>
              </a:rPr>
              <a:t>Tópicos Promotores (reseñas positivas):</a:t>
            </a:r>
            <a:endParaRPr/>
          </a:p>
          <a:p>
            <a:pPr marL="0" marR="0" lvl="0" indent="0" algn="just" rtl="0">
              <a:spcBef>
                <a:spcPts val="0"/>
              </a:spcBef>
              <a:spcAft>
                <a:spcPts val="0"/>
              </a:spcAft>
              <a:buNone/>
            </a:pPr>
            <a:endParaRPr sz="1600" b="1" u="sng">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Se centran principalmente en cuestiones relacionadas a infraestructura y al servicio recibido en los establecimientos.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Los comentarios están concentrados en pocos tópicos.</a:t>
            </a:r>
            <a:endParaRPr/>
          </a:p>
          <a:p>
            <a:pPr marL="0" marR="0" lvl="0" indent="0" algn="just" rtl="0">
              <a:spcBef>
                <a:spcPts val="0"/>
              </a:spcBef>
              <a:spcAft>
                <a:spcPts val="0"/>
              </a:spcAft>
              <a:buNone/>
            </a:pPr>
            <a:endParaRPr sz="1600">
              <a:solidFill>
                <a:schemeClr val="dk1"/>
              </a:solidFill>
              <a:latin typeface="Arial"/>
              <a:ea typeface="Arial"/>
              <a:cs typeface="Arial"/>
              <a:sym typeface="Arial"/>
            </a:endParaRPr>
          </a:p>
          <a:p>
            <a:pPr marL="0" marR="0" lvl="0" indent="0" algn="just" rtl="0">
              <a:spcBef>
                <a:spcPts val="0"/>
              </a:spcBef>
              <a:spcAft>
                <a:spcPts val="0"/>
              </a:spcAft>
              <a:buNone/>
            </a:pPr>
            <a:endParaRPr sz="1600">
              <a:solidFill>
                <a:schemeClr val="dk1"/>
              </a:solidFill>
              <a:latin typeface="Arial"/>
              <a:ea typeface="Arial"/>
              <a:cs typeface="Arial"/>
              <a:sym typeface="Arial"/>
            </a:endParaRPr>
          </a:p>
        </p:txBody>
      </p:sp>
      <p:sp>
        <p:nvSpPr>
          <p:cNvPr id="197" name="Google Shape;197;p10"/>
          <p:cNvSpPr txBox="1"/>
          <p:nvPr/>
        </p:nvSpPr>
        <p:spPr>
          <a:xfrm>
            <a:off x="6381073" y="1258092"/>
            <a:ext cx="5182277"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a:solidFill>
                  <a:schemeClr val="dk1"/>
                </a:solidFill>
                <a:latin typeface="Arial"/>
                <a:ea typeface="Arial"/>
                <a:cs typeface="Arial"/>
                <a:sym typeface="Arial"/>
              </a:rPr>
              <a:t>Tópicos Detractores (reseñas negativas):</a:t>
            </a:r>
            <a:endParaRPr/>
          </a:p>
          <a:p>
            <a:pPr marL="0" marR="0" lvl="0" indent="0" algn="just" rtl="0">
              <a:spcBef>
                <a:spcPts val="0"/>
              </a:spcBef>
              <a:spcAft>
                <a:spcPts val="0"/>
              </a:spcAft>
              <a:buNone/>
            </a:pPr>
            <a:endParaRPr sz="1800" b="1" u="sng">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El tópico que contiene experiencias relacionadas al check-in, check-out, reservas, etc., es el único que no se solapa con algún aspecto de los tópicos promotores.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Parecería que cuestiones tales como la falta de confort de las habitaciones es un causante de malas reseñas.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El tópico 0 y 2 tiene muchos puntos en común con los promotores.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 pesar de tener menos registros, se logró extraer más tópicos de los detractores.</a:t>
            </a:r>
            <a:endParaRPr/>
          </a:p>
        </p:txBody>
      </p:sp>
      <p:pic>
        <p:nvPicPr>
          <p:cNvPr id="198" name="Google Shape;198;p10" descr="Free Happy And Sad Masks, Download Free Happy And Sad Masks png images,  Free ClipArts on Clipart Library"/>
          <p:cNvPicPr preferRelativeResize="0"/>
          <p:nvPr/>
        </p:nvPicPr>
        <p:blipFill rotWithShape="1">
          <a:blip r:embed="rId3">
            <a:alphaModFix amt="15000"/>
          </a:blip>
          <a:srcRect l="52023"/>
          <a:stretch/>
        </p:blipFill>
        <p:spPr>
          <a:xfrm>
            <a:off x="1151935" y="3598187"/>
            <a:ext cx="1862627" cy="28578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1"/>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204" name="Google Shape;204;p11"/>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Conclusiones</a:t>
            </a:r>
            <a:endParaRPr/>
          </a:p>
        </p:txBody>
      </p:sp>
      <p:sp>
        <p:nvSpPr>
          <p:cNvPr id="205" name="Google Shape;205;p11"/>
          <p:cNvSpPr txBox="1"/>
          <p:nvPr/>
        </p:nvSpPr>
        <p:spPr>
          <a:xfrm>
            <a:off x="346709" y="1314634"/>
            <a:ext cx="10988041" cy="372409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1" u="sng">
                <a:solidFill>
                  <a:schemeClr val="dk1"/>
                </a:solidFill>
                <a:latin typeface="Arial"/>
                <a:ea typeface="Arial"/>
                <a:cs typeface="Arial"/>
                <a:sym typeface="Arial"/>
              </a:rPr>
              <a:t>Clasificación:</a:t>
            </a:r>
            <a:endParaRPr sz="1800">
              <a:solidFill>
                <a:schemeClr val="dk1"/>
              </a:solidFill>
              <a:latin typeface="Arial"/>
              <a:ea typeface="Arial"/>
              <a:cs typeface="Arial"/>
              <a:sym typeface="Arial"/>
            </a:endParaRPr>
          </a:p>
          <a:p>
            <a:pPr marL="285750" marR="0" lvl="0" indent="-285750" algn="just" rtl="0">
              <a:spcBef>
                <a:spcPts val="600"/>
              </a:spcBef>
              <a:spcAft>
                <a:spcPts val="0"/>
              </a:spcAft>
              <a:buClr>
                <a:schemeClr val="dk1"/>
              </a:buClr>
              <a:buSzPts val="1800"/>
              <a:buFont typeface="Arial"/>
              <a:buChar char="•"/>
            </a:pPr>
            <a:r>
              <a:rPr lang="en-US" sz="1800">
                <a:solidFill>
                  <a:schemeClr val="dk1"/>
                </a:solidFill>
                <a:latin typeface="Arial"/>
                <a:ea typeface="Arial"/>
                <a:cs typeface="Arial"/>
                <a:sym typeface="Arial"/>
              </a:rPr>
              <a:t>Imposibilidad de identificar comentarios neutros ya que eran muy similares a los negativos.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Un dataset de entrenamiento con más columnas que observaciones.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Puntos de mejora: </a:t>
            </a:r>
            <a:endParaRPr/>
          </a:p>
          <a:p>
            <a:pPr marL="742950" marR="0" lvl="1" indent="-285750" algn="just"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Realizar optimización de hiper parámetros para el lightgbm.</a:t>
            </a:r>
            <a:endParaRPr/>
          </a:p>
          <a:p>
            <a:pPr marL="742950" marR="0" lvl="1" indent="-285750" algn="just"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Profundizar el análisis de bigramas, sobre todo para casos en los que la combinación de dos palabras cambia el significado de alguna de ellas sola (EJ: “not good”).</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b="1" i="1" u="sng">
                <a:solidFill>
                  <a:schemeClr val="dk1"/>
                </a:solidFill>
                <a:latin typeface="Arial"/>
                <a:ea typeface="Arial"/>
                <a:cs typeface="Arial"/>
                <a:sym typeface="Arial"/>
              </a:rPr>
              <a:t>Análisis de Tópicos:</a:t>
            </a:r>
            <a:endParaRPr/>
          </a:p>
          <a:p>
            <a:pPr marL="285750" marR="0" lvl="0" indent="-285750" algn="just" rtl="0">
              <a:spcBef>
                <a:spcPts val="600"/>
              </a:spcBef>
              <a:spcAft>
                <a:spcPts val="0"/>
              </a:spcAft>
              <a:buClr>
                <a:schemeClr val="dk1"/>
              </a:buClr>
              <a:buSzPts val="1800"/>
              <a:buFont typeface="Arial"/>
              <a:buChar char="•"/>
            </a:pPr>
            <a:r>
              <a:rPr lang="en-US" sz="1800">
                <a:solidFill>
                  <a:schemeClr val="dk1"/>
                </a:solidFill>
                <a:latin typeface="Arial"/>
                <a:ea typeface="Arial"/>
                <a:cs typeface="Arial"/>
                <a:sym typeface="Arial"/>
              </a:rPr>
              <a:t>Al aumentar la cantidad de tópicos se observa solapamiento entre ellos y tópicos con muy pocas palabras.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Las palabras clave para la clasificación son ruido para el análisis de tópicos (Ej: adjetivos).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Puntos de mejora: </a:t>
            </a:r>
            <a:endParaRPr/>
          </a:p>
          <a:p>
            <a:pPr marL="742950" marR="0" lvl="1" indent="-285750" algn="just" rtl="0">
              <a:spcBef>
                <a:spcPts val="0"/>
              </a:spcBef>
              <a:spcAft>
                <a:spcPts val="0"/>
              </a:spcAft>
              <a:buClr>
                <a:schemeClr val="dk1"/>
              </a:buClr>
              <a:buSzPts val="1600"/>
              <a:buFont typeface="Arial"/>
              <a:buChar char="•"/>
            </a:pPr>
            <a:r>
              <a:rPr lang="en-US" sz="1600" b="0" i="0" u="none" strike="noStrike" cap="none">
                <a:solidFill>
                  <a:schemeClr val="dk1"/>
                </a:solidFill>
                <a:latin typeface="Arial"/>
                <a:ea typeface="Arial"/>
                <a:cs typeface="Arial"/>
                <a:sym typeface="Arial"/>
              </a:rPr>
              <a:t>Profundizar la limpieza del dataset (</a:t>
            </a:r>
            <a:r>
              <a:rPr lang="en-US" sz="1600" b="0" i="0" u="sng" strike="noStrike" cap="none">
                <a:solidFill>
                  <a:schemeClr val="dk1"/>
                </a:solidFill>
                <a:latin typeface="Arial"/>
                <a:ea typeface="Arial"/>
                <a:cs typeface="Arial"/>
                <a:sym typeface="Arial"/>
              </a:rPr>
              <a:t>Ej</a:t>
            </a:r>
            <a:r>
              <a:rPr lang="en-US" sz="1600" b="0" i="0" u="none" strike="noStrike" cap="none">
                <a:solidFill>
                  <a:schemeClr val="dk1"/>
                </a:solidFill>
                <a:latin typeface="Arial"/>
                <a:ea typeface="Arial"/>
                <a:cs typeface="Arial"/>
                <a:sym typeface="Arial"/>
              </a:rPr>
              <a:t>: remoción de adjetivos).</a:t>
            </a:r>
            <a:endParaRPr/>
          </a:p>
        </p:txBody>
      </p:sp>
      <p:pic>
        <p:nvPicPr>
          <p:cNvPr id="206" name="Google Shape;206;p11"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
        <p:nvSpPr>
          <p:cNvPr id="211" name="Google Shape;211;p12"/>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a:stretch/>
        </p:blipFill>
        <p:spPr>
          <a:xfrm>
            <a:off x="8385464" y="1689699"/>
            <a:ext cx="3764626" cy="3621756"/>
          </a:xfrm>
          <a:prstGeom prst="rect">
            <a:avLst/>
          </a:prstGeom>
          <a:noFill/>
          <a:ln>
            <a:noFill/>
          </a:ln>
        </p:spPr>
      </p:pic>
      <p:sp>
        <p:nvSpPr>
          <p:cNvPr id="98" name="Google Shape;98;p2"/>
          <p:cNvSpPr/>
          <p:nvPr/>
        </p:nvSpPr>
        <p:spPr>
          <a:xfrm>
            <a:off x="244210" y="5387650"/>
            <a:ext cx="8330100" cy="1337400"/>
          </a:xfrm>
          <a:prstGeom prst="snip1Rect">
            <a:avLst>
              <a:gd name="adj" fmla="val 16667"/>
            </a:avLst>
          </a:prstGeom>
          <a:solidFill>
            <a:srgbClr val="FBE4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4">
            <a:alphaModFix/>
          </a:blip>
          <a:srcRect/>
          <a:stretch/>
        </p:blipFill>
        <p:spPr>
          <a:xfrm>
            <a:off x="10387964" y="99060"/>
            <a:ext cx="1720216" cy="514457"/>
          </a:xfrm>
          <a:prstGeom prst="rect">
            <a:avLst/>
          </a:prstGeom>
          <a:noFill/>
          <a:ln>
            <a:noFill/>
          </a:ln>
        </p:spPr>
      </p:pic>
      <p:sp>
        <p:nvSpPr>
          <p:cNvPr id="100" name="Google Shape;100;p2"/>
          <p:cNvSpPr txBox="1"/>
          <p:nvPr/>
        </p:nvSpPr>
        <p:spPr>
          <a:xfrm>
            <a:off x="346710" y="327009"/>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Caso de Negocio</a:t>
            </a:r>
            <a:endParaRPr sz="2800">
              <a:solidFill>
                <a:schemeClr val="dk1"/>
              </a:solidFill>
              <a:latin typeface="Aharoni"/>
              <a:ea typeface="Aharoni"/>
              <a:cs typeface="Aharoni"/>
              <a:sym typeface="Aharoni"/>
            </a:endParaRPr>
          </a:p>
        </p:txBody>
      </p:sp>
      <p:sp>
        <p:nvSpPr>
          <p:cNvPr id="101" name="Google Shape;101;p2"/>
          <p:cNvSpPr txBox="1"/>
          <p:nvPr/>
        </p:nvSpPr>
        <p:spPr>
          <a:xfrm>
            <a:off x="320733" y="933634"/>
            <a:ext cx="7902285" cy="547842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dk1"/>
                </a:solidFill>
                <a:latin typeface="Arial"/>
                <a:ea typeface="Arial"/>
                <a:cs typeface="Arial"/>
                <a:sym typeface="Arial"/>
              </a:rPr>
              <a:t>El modelo de negocios de un hotel se basa en ofrecer la mayor cantidad de servicios posibles bajo un modelo de pricing específico, que permita que cada huésped viva la mejor experiencia posible. </a:t>
            </a:r>
            <a:endParaRPr sz="2000">
              <a:solidFill>
                <a:schemeClr val="dk1"/>
              </a:solidFill>
              <a:latin typeface="Arial"/>
              <a:ea typeface="Arial"/>
              <a:cs typeface="Arial"/>
              <a:sym typeface="Arial"/>
            </a:endParaRPr>
          </a:p>
          <a:p>
            <a:pPr marL="0" marR="0" lvl="0" indent="0" algn="just" rtl="0">
              <a:spcBef>
                <a:spcPts val="1200"/>
              </a:spcBef>
              <a:spcAft>
                <a:spcPts val="0"/>
              </a:spcAft>
              <a:buNone/>
            </a:pPr>
            <a:r>
              <a:rPr lang="en-US" sz="2000">
                <a:solidFill>
                  <a:schemeClr val="dk1"/>
                </a:solidFill>
                <a:latin typeface="Arial"/>
                <a:ea typeface="Arial"/>
                <a:cs typeface="Arial"/>
                <a:sym typeface="Arial"/>
              </a:rPr>
              <a:t>La existencia de internet 2.0 ha permitido que sean los usuarios quienes exigen a las compañías qué tipo de experiencia quieren vivir, y luego son ellos mismos quienes plasman y viralizan en la web dichas experiencias generando muchísima exposición a los proveedores, quienes pueden ver crecer o destruir su negocio en base a dichas viralizaciones. </a:t>
            </a:r>
            <a:endParaRPr/>
          </a:p>
          <a:p>
            <a:pPr marL="0" marR="0" lvl="0" indent="0" algn="just" rtl="0">
              <a:spcBef>
                <a:spcPts val="1200"/>
              </a:spcBef>
              <a:spcAft>
                <a:spcPts val="0"/>
              </a:spcAft>
              <a:buNone/>
            </a:pPr>
            <a:r>
              <a:rPr lang="en-US" sz="2000">
                <a:solidFill>
                  <a:schemeClr val="dk1"/>
                </a:solidFill>
                <a:latin typeface="Arial"/>
                <a:ea typeface="Arial"/>
                <a:cs typeface="Arial"/>
                <a:sym typeface="Arial"/>
              </a:rPr>
              <a:t>Es por ello que, en la actualidad, para gestionar bien los negocios, es clave el buen uso de todas las herramientas posibles en la identificación del nivel de CX y detección de potenciales espacios de mejoras a través de lo publicado por los usuarios. </a:t>
            </a:r>
            <a:endParaRPr sz="1800">
              <a:solidFill>
                <a:schemeClr val="dk1"/>
              </a:solidFill>
              <a:latin typeface="Calibri"/>
              <a:ea typeface="Calibri"/>
              <a:cs typeface="Calibri"/>
              <a:sym typeface="Calibri"/>
            </a:endParaRPr>
          </a:p>
          <a:p>
            <a:pPr marL="0" marR="0" lvl="0" indent="0" algn="just" rtl="0">
              <a:spcBef>
                <a:spcPts val="1200"/>
              </a:spcBef>
              <a:spcAft>
                <a:spcPts val="0"/>
              </a:spcAft>
              <a:buNone/>
            </a:pPr>
            <a:r>
              <a:rPr lang="en-US" sz="2000">
                <a:solidFill>
                  <a:schemeClr val="dk2"/>
                </a:solidFill>
                <a:latin typeface="Arial"/>
                <a:ea typeface="Arial"/>
                <a:cs typeface="Arial"/>
                <a:sym typeface="Arial"/>
              </a:rPr>
              <a:t>El objetivo del análisis consistió en analizar las reseñas obtenidas a través de TripAdvisor, para poder dotar de herramientas para el diseño e implementación de una estrategia de negocio orientada a mejorar el CX, que permitan construir ventajas competitivas.</a:t>
            </a:r>
            <a:endParaRPr/>
          </a:p>
        </p:txBody>
      </p:sp>
      <p:pic>
        <p:nvPicPr>
          <p:cNvPr id="102" name="Google Shape;102;p2"/>
          <p:cNvPicPr preferRelativeResize="0"/>
          <p:nvPr/>
        </p:nvPicPr>
        <p:blipFill rotWithShape="1">
          <a:blip r:embed="rId5">
            <a:alphaModFix/>
          </a:blip>
          <a:srcRect/>
          <a:stretch/>
        </p:blipFill>
        <p:spPr>
          <a:xfrm>
            <a:off x="10584830" y="6218894"/>
            <a:ext cx="1606705" cy="6370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3"/>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08" name="Google Shape;108;p3"/>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Set de Datos</a:t>
            </a:r>
            <a:endParaRPr sz="2800">
              <a:solidFill>
                <a:schemeClr val="dk1"/>
              </a:solidFill>
              <a:latin typeface="Aharoni"/>
              <a:ea typeface="Aharoni"/>
              <a:cs typeface="Aharoni"/>
              <a:sym typeface="Aharoni"/>
            </a:endParaRPr>
          </a:p>
        </p:txBody>
      </p:sp>
      <p:sp>
        <p:nvSpPr>
          <p:cNvPr id="109" name="Google Shape;109;p3"/>
          <p:cNvSpPr txBox="1"/>
          <p:nvPr/>
        </p:nvSpPr>
        <p:spPr>
          <a:xfrm>
            <a:off x="346710" y="1314634"/>
            <a:ext cx="6866890"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1">
                <a:solidFill>
                  <a:schemeClr val="dk1"/>
                </a:solidFill>
                <a:latin typeface="Arial"/>
                <a:ea typeface="Arial"/>
                <a:cs typeface="Arial"/>
                <a:sym typeface="Arial"/>
              </a:rPr>
              <a:t>‘</a:t>
            </a:r>
            <a:r>
              <a:rPr lang="en-US" sz="1800" b="1" i="1"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tripadvisor_hotel_reviews.csv’</a:t>
            </a: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p:txBody>
      </p:sp>
      <p:pic>
        <p:nvPicPr>
          <p:cNvPr id="110" name="Google Shape;110;p3"/>
          <p:cNvPicPr preferRelativeResize="0"/>
          <p:nvPr/>
        </p:nvPicPr>
        <p:blipFill rotWithShape="1">
          <a:blip r:embed="rId5">
            <a:alphaModFix/>
          </a:blip>
          <a:srcRect/>
          <a:stretch/>
        </p:blipFill>
        <p:spPr>
          <a:xfrm>
            <a:off x="6858000" y="2177182"/>
            <a:ext cx="4782928" cy="3366184"/>
          </a:xfrm>
          <a:prstGeom prst="rect">
            <a:avLst/>
          </a:prstGeom>
          <a:noFill/>
          <a:ln>
            <a:noFill/>
          </a:ln>
        </p:spPr>
      </p:pic>
      <p:pic>
        <p:nvPicPr>
          <p:cNvPr id="111" name="Google Shape;111;p3" descr="Text&#10;&#10;Description automatically generated"/>
          <p:cNvPicPr preferRelativeResize="0"/>
          <p:nvPr/>
        </p:nvPicPr>
        <p:blipFill rotWithShape="1">
          <a:blip r:embed="rId6">
            <a:alphaModFix/>
          </a:blip>
          <a:srcRect/>
          <a:stretch/>
        </p:blipFill>
        <p:spPr>
          <a:xfrm>
            <a:off x="10584830" y="6218894"/>
            <a:ext cx="1606705" cy="637015"/>
          </a:xfrm>
          <a:prstGeom prst="rect">
            <a:avLst/>
          </a:prstGeom>
          <a:noFill/>
          <a:ln>
            <a:noFill/>
          </a:ln>
        </p:spPr>
      </p:pic>
      <p:pic>
        <p:nvPicPr>
          <p:cNvPr id="112" name="Google Shape;112;p3" descr="Chart, histogram&#10;&#10;Description automatically generated"/>
          <p:cNvPicPr preferRelativeResize="0"/>
          <p:nvPr/>
        </p:nvPicPr>
        <p:blipFill rotWithShape="1">
          <a:blip r:embed="rId7">
            <a:alphaModFix/>
          </a:blip>
          <a:srcRect/>
          <a:stretch/>
        </p:blipFill>
        <p:spPr>
          <a:xfrm>
            <a:off x="346710" y="1945184"/>
            <a:ext cx="6188483" cy="3890962"/>
          </a:xfrm>
          <a:prstGeom prst="rect">
            <a:avLst/>
          </a:prstGeom>
          <a:noFill/>
          <a:ln>
            <a:noFill/>
          </a:ln>
        </p:spPr>
      </p:pic>
      <p:grpSp>
        <p:nvGrpSpPr>
          <p:cNvPr id="113" name="Google Shape;113;p3"/>
          <p:cNvGrpSpPr/>
          <p:nvPr/>
        </p:nvGrpSpPr>
        <p:grpSpPr>
          <a:xfrm>
            <a:off x="960993" y="2747818"/>
            <a:ext cx="2944257" cy="2660073"/>
            <a:chOff x="960993" y="2747818"/>
            <a:chExt cx="2944257" cy="2660073"/>
          </a:xfrm>
        </p:grpSpPr>
        <p:sp>
          <p:nvSpPr>
            <p:cNvPr id="114" name="Google Shape;114;p3"/>
            <p:cNvSpPr/>
            <p:nvPr/>
          </p:nvSpPr>
          <p:spPr>
            <a:xfrm>
              <a:off x="960993" y="2747818"/>
              <a:ext cx="2944257" cy="2660073"/>
            </a:xfrm>
            <a:prstGeom prst="rect">
              <a:avLst/>
            </a:prstGeom>
            <a:solidFill>
              <a:srgbClr val="FF0000">
                <a:alpha val="1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
            <p:cNvSpPr/>
            <p:nvPr/>
          </p:nvSpPr>
          <p:spPr>
            <a:xfrm>
              <a:off x="2128322" y="3396165"/>
              <a:ext cx="609600" cy="494500"/>
            </a:xfrm>
            <a:prstGeom prst="mathMinus">
              <a:avLst>
                <a:gd name="adj1" fmla="val 2352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6" name="Google Shape;116;p3"/>
          <p:cNvGrpSpPr/>
          <p:nvPr/>
        </p:nvGrpSpPr>
        <p:grpSpPr>
          <a:xfrm>
            <a:off x="3905250" y="2743200"/>
            <a:ext cx="1969077" cy="2660073"/>
            <a:chOff x="3905250" y="2743200"/>
            <a:chExt cx="1969077" cy="2660073"/>
          </a:xfrm>
        </p:grpSpPr>
        <p:sp>
          <p:nvSpPr>
            <p:cNvPr id="117" name="Google Shape;117;p3"/>
            <p:cNvSpPr/>
            <p:nvPr/>
          </p:nvSpPr>
          <p:spPr>
            <a:xfrm>
              <a:off x="3905250" y="2743200"/>
              <a:ext cx="1969077" cy="2660073"/>
            </a:xfrm>
            <a:prstGeom prst="rect">
              <a:avLst/>
            </a:prstGeom>
            <a:solidFill>
              <a:srgbClr val="00B0F0">
                <a:alpha val="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3"/>
            <p:cNvSpPr/>
            <p:nvPr/>
          </p:nvSpPr>
          <p:spPr>
            <a:xfrm>
              <a:off x="4604038" y="3319333"/>
              <a:ext cx="608042" cy="638044"/>
            </a:xfrm>
            <a:prstGeom prst="mathPlus">
              <a:avLst>
                <a:gd name="adj1" fmla="val 2352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4"/>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25" name="Google Shape;125;p4"/>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Procesamiento de Datos</a:t>
            </a:r>
            <a:endParaRPr/>
          </a:p>
        </p:txBody>
      </p:sp>
      <p:pic>
        <p:nvPicPr>
          <p:cNvPr id="126" name="Google Shape;126;p4"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
        <p:nvSpPr>
          <p:cNvPr id="127" name="Google Shape;127;p4"/>
          <p:cNvSpPr txBox="1"/>
          <p:nvPr/>
        </p:nvSpPr>
        <p:spPr>
          <a:xfrm>
            <a:off x="320733" y="943159"/>
            <a:ext cx="7902285" cy="4555093"/>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2"/>
              </a:buClr>
              <a:buSzPts val="2000"/>
              <a:buFont typeface="Calibri"/>
              <a:buAutoNum type="arabicPeriod"/>
            </a:pPr>
            <a:r>
              <a:rPr lang="en-US" sz="2000">
                <a:solidFill>
                  <a:schemeClr val="dk2"/>
                </a:solidFill>
                <a:latin typeface="Arial"/>
                <a:ea typeface="Arial"/>
                <a:cs typeface="Arial"/>
                <a:sym typeface="Arial"/>
              </a:rPr>
              <a:t>Carga del dataset.</a:t>
            </a:r>
            <a:endParaRPr/>
          </a:p>
          <a:p>
            <a:pPr marL="457200" marR="0" lvl="0" indent="-457200" algn="just" rtl="0">
              <a:spcBef>
                <a:spcPts val="1200"/>
              </a:spcBef>
              <a:spcAft>
                <a:spcPts val="0"/>
              </a:spcAft>
              <a:buClr>
                <a:schemeClr val="dk2"/>
              </a:buClr>
              <a:buSzPts val="2000"/>
              <a:buFont typeface="Calibri"/>
              <a:buAutoNum type="arabicPeriod"/>
            </a:pPr>
            <a:r>
              <a:rPr lang="en-US" sz="2000">
                <a:solidFill>
                  <a:schemeClr val="dk2"/>
                </a:solidFill>
                <a:latin typeface="Arial"/>
                <a:ea typeface="Arial"/>
                <a:cs typeface="Arial"/>
                <a:sym typeface="Arial"/>
              </a:rPr>
              <a:t>Creación de un nuevo target para clasificar por detractores y promotores.</a:t>
            </a:r>
            <a:endParaRPr/>
          </a:p>
          <a:p>
            <a:pPr marL="457200" marR="0" lvl="0" indent="-457200" algn="just" rtl="0">
              <a:spcBef>
                <a:spcPts val="1200"/>
              </a:spcBef>
              <a:spcAft>
                <a:spcPts val="0"/>
              </a:spcAft>
              <a:buClr>
                <a:schemeClr val="dk2"/>
              </a:buClr>
              <a:buSzPts val="2000"/>
              <a:buFont typeface="Calibri"/>
              <a:buAutoNum type="arabicPeriod"/>
            </a:pPr>
            <a:r>
              <a:rPr lang="en-US" sz="2000">
                <a:solidFill>
                  <a:schemeClr val="dk2"/>
                </a:solidFill>
                <a:latin typeface="Arial"/>
                <a:ea typeface="Arial"/>
                <a:cs typeface="Arial"/>
                <a:sym typeface="Arial"/>
              </a:rPr>
              <a:t>Separación entre:</a:t>
            </a:r>
            <a:endParaRPr/>
          </a:p>
          <a:p>
            <a:pPr marL="914400" marR="0" lvl="1" indent="-457200" algn="just" rtl="0">
              <a:spcBef>
                <a:spcPts val="120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Detractores (rating  1, 2 y 3).</a:t>
            </a:r>
            <a:endParaRPr/>
          </a:p>
          <a:p>
            <a:pPr marL="914400" marR="0" lvl="1" indent="-457200" algn="just" rtl="0">
              <a:spcBef>
                <a:spcPts val="1200"/>
              </a:spcBef>
              <a:spcAft>
                <a:spcPts val="0"/>
              </a:spcAft>
              <a:buClr>
                <a:schemeClr val="dk2"/>
              </a:buClr>
              <a:buSzPts val="1800"/>
              <a:buFont typeface="Arial"/>
              <a:buChar char="•"/>
            </a:pPr>
            <a:r>
              <a:rPr lang="en-US" sz="1800" b="0" i="0" u="none" strike="noStrike" cap="none">
                <a:solidFill>
                  <a:schemeClr val="dk2"/>
                </a:solidFill>
                <a:latin typeface="Arial"/>
                <a:ea typeface="Arial"/>
                <a:cs typeface="Arial"/>
                <a:sym typeface="Arial"/>
              </a:rPr>
              <a:t>Promotores (rating 5 y 4).</a:t>
            </a:r>
            <a:endParaRPr/>
          </a:p>
          <a:p>
            <a:pPr marL="457200" marR="0" lvl="0" indent="-457200" algn="just" rtl="0">
              <a:spcBef>
                <a:spcPts val="1200"/>
              </a:spcBef>
              <a:spcAft>
                <a:spcPts val="0"/>
              </a:spcAft>
              <a:buClr>
                <a:schemeClr val="dk2"/>
              </a:buClr>
              <a:buSzPts val="2000"/>
              <a:buFont typeface="Calibri"/>
              <a:buAutoNum type="arabicPeriod"/>
            </a:pPr>
            <a:r>
              <a:rPr lang="en-US" sz="2000">
                <a:solidFill>
                  <a:schemeClr val="dk2"/>
                </a:solidFill>
                <a:latin typeface="Arial"/>
                <a:ea typeface="Arial"/>
                <a:cs typeface="Arial"/>
                <a:sym typeface="Arial"/>
              </a:rPr>
              <a:t>Tokenización.</a:t>
            </a:r>
            <a:endParaRPr/>
          </a:p>
          <a:p>
            <a:pPr marL="457200" marR="0" lvl="0" indent="-457200" algn="just" rtl="0">
              <a:spcBef>
                <a:spcPts val="1200"/>
              </a:spcBef>
              <a:spcAft>
                <a:spcPts val="0"/>
              </a:spcAft>
              <a:buClr>
                <a:schemeClr val="dk2"/>
              </a:buClr>
              <a:buSzPts val="2000"/>
              <a:buFont typeface="Calibri"/>
              <a:buAutoNum type="arabicPeriod"/>
            </a:pPr>
            <a:r>
              <a:rPr lang="en-US" sz="2000">
                <a:solidFill>
                  <a:schemeClr val="dk2"/>
                </a:solidFill>
                <a:latin typeface="Arial"/>
                <a:ea typeface="Arial"/>
                <a:cs typeface="Arial"/>
                <a:sym typeface="Arial"/>
              </a:rPr>
              <a:t>Limpieza del dataset:</a:t>
            </a:r>
            <a:endParaRPr/>
          </a:p>
          <a:p>
            <a:pPr marL="914400" marR="0" lvl="1" indent="-457200" algn="just" rtl="0">
              <a:spcBef>
                <a:spcPts val="1200"/>
              </a:spcBef>
              <a:spcAft>
                <a:spcPts val="0"/>
              </a:spcAft>
              <a:buClr>
                <a:schemeClr val="dk2"/>
              </a:buClr>
              <a:buSzPts val="1800"/>
              <a:buFont typeface="Calibri"/>
              <a:buAutoNum type="arabicPeriod"/>
            </a:pPr>
            <a:r>
              <a:rPr lang="en-US" sz="1800" b="0" i="0" u="none" strike="noStrike" cap="none">
                <a:solidFill>
                  <a:schemeClr val="dk2"/>
                </a:solidFill>
                <a:latin typeface="Arial"/>
                <a:ea typeface="Arial"/>
                <a:cs typeface="Arial"/>
                <a:sym typeface="Arial"/>
              </a:rPr>
              <a:t>Stopwords.</a:t>
            </a:r>
            <a:endParaRPr/>
          </a:p>
          <a:p>
            <a:pPr marL="914400" marR="0" lvl="1" indent="-457200" algn="just" rtl="0">
              <a:spcBef>
                <a:spcPts val="1200"/>
              </a:spcBef>
              <a:spcAft>
                <a:spcPts val="0"/>
              </a:spcAft>
              <a:buClr>
                <a:schemeClr val="dk2"/>
              </a:buClr>
              <a:buSzPts val="1800"/>
              <a:buFont typeface="Calibri"/>
              <a:buAutoNum type="arabicPeriod"/>
            </a:pPr>
            <a:r>
              <a:rPr lang="en-US" sz="1800" b="0" i="0" u="none" strike="noStrike" cap="none">
                <a:solidFill>
                  <a:schemeClr val="dk2"/>
                </a:solidFill>
                <a:latin typeface="Arial"/>
                <a:ea typeface="Arial"/>
                <a:cs typeface="Arial"/>
                <a:sym typeface="Arial"/>
              </a:rPr>
              <a:t>Palabras no relevantes para el análisis.</a:t>
            </a:r>
            <a:endParaRPr/>
          </a:p>
          <a:p>
            <a:pPr marL="914400" marR="0" lvl="1" indent="-457200" algn="just" rtl="0">
              <a:spcBef>
                <a:spcPts val="1200"/>
              </a:spcBef>
              <a:spcAft>
                <a:spcPts val="0"/>
              </a:spcAft>
              <a:buClr>
                <a:schemeClr val="dk2"/>
              </a:buClr>
              <a:buSzPts val="1800"/>
              <a:buFont typeface="Calibri"/>
              <a:buAutoNum type="arabicPeriod"/>
            </a:pPr>
            <a:r>
              <a:rPr lang="en-US" sz="1800" b="0" i="0" u="none" strike="noStrike" cap="none">
                <a:solidFill>
                  <a:schemeClr val="dk2"/>
                </a:solidFill>
                <a:latin typeface="Arial"/>
                <a:ea typeface="Arial"/>
                <a:cs typeface="Arial"/>
                <a:sym typeface="Arial"/>
              </a:rPr>
              <a:t>Caracteres especiales (expresiones regulares).</a:t>
            </a:r>
            <a:endParaRPr/>
          </a:p>
        </p:txBody>
      </p:sp>
      <p:pic>
        <p:nvPicPr>
          <p:cNvPr id="128" name="Google Shape;128;p4" descr="How do I add special characters or create content ... - PowerSchool  Community"/>
          <p:cNvPicPr preferRelativeResize="0"/>
          <p:nvPr/>
        </p:nvPicPr>
        <p:blipFill rotWithShape="1">
          <a:blip r:embed="rId5">
            <a:alphaModFix/>
          </a:blip>
          <a:srcRect l="3502" t="13855" r="18555" b="14908"/>
          <a:stretch/>
        </p:blipFill>
        <p:spPr>
          <a:xfrm>
            <a:off x="8140288" y="2989873"/>
            <a:ext cx="3435704" cy="31072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5"/>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34" name="Google Shape;134;p5"/>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Modelo de Clasificación</a:t>
            </a:r>
            <a:endParaRPr/>
          </a:p>
        </p:txBody>
      </p:sp>
      <p:sp>
        <p:nvSpPr>
          <p:cNvPr id="135" name="Google Shape;135;p5"/>
          <p:cNvSpPr txBox="1"/>
          <p:nvPr/>
        </p:nvSpPr>
        <p:spPr>
          <a:xfrm>
            <a:off x="346710" y="2264638"/>
            <a:ext cx="11253584" cy="2800767"/>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Identificación de las palabras más repetidas entre los promotores, que no estén dentro del grupo de detractores.</a:t>
            </a:r>
            <a:endParaRPr sz="200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Stemmer de resultados.</a:t>
            </a:r>
            <a:endParaRPr sz="200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Selección de las 14.000 palabras más comunes para entrenar los modelos.</a:t>
            </a:r>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Creación de múltiples modelos:</a:t>
            </a:r>
            <a:endParaRPr sz="2000">
              <a:solidFill>
                <a:schemeClr val="dk1"/>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Regresión Logística.</a:t>
            </a:r>
            <a:endParaRPr sz="2000" b="0" i="0" u="none" strike="noStrike" cap="none">
              <a:solidFill>
                <a:schemeClr val="dk1"/>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SVM.</a:t>
            </a:r>
            <a:endParaRPr sz="2000" b="0" i="0" u="none" strike="noStrike" cap="none">
              <a:solidFill>
                <a:schemeClr val="dk1"/>
              </a:solidFill>
              <a:latin typeface="Arial"/>
              <a:ea typeface="Arial"/>
              <a:cs typeface="Arial"/>
              <a:sym typeface="Arial"/>
            </a:endParaRPr>
          </a:p>
          <a:p>
            <a:pPr marL="800100" marR="0" lvl="1" indent="-342900" algn="just" rtl="0">
              <a:spcBef>
                <a:spcPts val="0"/>
              </a:spcBef>
              <a:spcAft>
                <a:spcPts val="0"/>
              </a:spcAft>
              <a:buClr>
                <a:schemeClr val="dk1"/>
              </a:buClr>
              <a:buSzPts val="2000"/>
              <a:buFont typeface="Arial"/>
              <a:buAutoNum type="arabicPeriod"/>
            </a:pPr>
            <a:r>
              <a:rPr lang="en-US" sz="2000" b="0" i="0" u="none" strike="noStrike" cap="none">
                <a:solidFill>
                  <a:schemeClr val="dk1"/>
                </a:solidFill>
                <a:latin typeface="Arial"/>
                <a:ea typeface="Arial"/>
                <a:cs typeface="Arial"/>
                <a:sym typeface="Arial"/>
              </a:rPr>
              <a:t>LightGBM.</a:t>
            </a:r>
            <a:endParaRPr sz="1600" b="0" i="0" u="none" strike="noStrike" cap="none">
              <a:solidFill>
                <a:schemeClr val="dk1"/>
              </a:solidFill>
              <a:latin typeface="Arial"/>
              <a:ea typeface="Arial"/>
              <a:cs typeface="Arial"/>
              <a:sym typeface="Arial"/>
            </a:endParaRPr>
          </a:p>
          <a:p>
            <a:pPr marL="342900" marR="0" lvl="0" indent="-241300" algn="just" rtl="0">
              <a:spcBef>
                <a:spcPts val="0"/>
              </a:spcBef>
              <a:spcAft>
                <a:spcPts val="0"/>
              </a:spcAft>
              <a:buClr>
                <a:schemeClr val="dk1"/>
              </a:buClr>
              <a:buSzPts val="1600"/>
              <a:buFont typeface="Calibri"/>
              <a:buNone/>
            </a:pPr>
            <a:endParaRPr sz="1600">
              <a:solidFill>
                <a:schemeClr val="dk1"/>
              </a:solidFill>
              <a:latin typeface="Arial"/>
              <a:ea typeface="Arial"/>
              <a:cs typeface="Arial"/>
              <a:sym typeface="Arial"/>
            </a:endParaRPr>
          </a:p>
        </p:txBody>
      </p:sp>
      <p:sp>
        <p:nvSpPr>
          <p:cNvPr id="136" name="Google Shape;136;p5"/>
          <p:cNvSpPr/>
          <p:nvPr/>
        </p:nvSpPr>
        <p:spPr>
          <a:xfrm>
            <a:off x="363106" y="5327996"/>
            <a:ext cx="11237188" cy="1021182"/>
          </a:xfrm>
          <a:prstGeom prst="roundRect">
            <a:avLst>
              <a:gd name="adj" fmla="val 16667"/>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Principales problemas observados/encontrados: </a:t>
            </a:r>
            <a:endParaRPr sz="1800">
              <a:solidFill>
                <a:srgbClr val="000000"/>
              </a:solidFill>
              <a:latin typeface="Arial"/>
              <a:ea typeface="Arial"/>
              <a:cs typeface="Arial"/>
              <a:sym typeface="Arial"/>
            </a:endParaRPr>
          </a:p>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Imposibilidad de identificar comentarios neutros ya que eran muy similares a los negativos</a:t>
            </a:r>
            <a:endParaRPr sz="1800">
              <a:solidFill>
                <a:srgbClr val="000000"/>
              </a:solidFill>
              <a:latin typeface="Arial"/>
              <a:ea typeface="Arial"/>
              <a:cs typeface="Arial"/>
              <a:sym typeface="Arial"/>
            </a:endParaRPr>
          </a:p>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Un dataset de entrenamiento con más columnas que observaciones</a:t>
            </a:r>
            <a:endParaRPr sz="1800">
              <a:solidFill>
                <a:srgbClr val="000000"/>
              </a:solidFill>
              <a:latin typeface="Arial"/>
              <a:ea typeface="Arial"/>
              <a:cs typeface="Arial"/>
              <a:sym typeface="Arial"/>
            </a:endParaRPr>
          </a:p>
        </p:txBody>
      </p:sp>
      <p:pic>
        <p:nvPicPr>
          <p:cNvPr id="137" name="Google Shape;137;p5"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
        <p:nvSpPr>
          <p:cNvPr id="138" name="Google Shape;138;p5"/>
          <p:cNvSpPr/>
          <p:nvPr/>
        </p:nvSpPr>
        <p:spPr>
          <a:xfrm>
            <a:off x="363106" y="1096186"/>
            <a:ext cx="11253584" cy="932430"/>
          </a:xfrm>
          <a:prstGeom prst="roundRect">
            <a:avLst>
              <a:gd name="adj" fmla="val 16667"/>
            </a:avLst>
          </a:prstGeom>
          <a:solidFill>
            <a:srgbClr val="34E0A1"/>
          </a:solidFill>
          <a:ln w="12700" cap="flat" cmpd="sng">
            <a:solidFill>
              <a:srgbClr val="34E0A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u="sng">
                <a:solidFill>
                  <a:srgbClr val="000000"/>
                </a:solidFill>
                <a:latin typeface="Calibri"/>
                <a:ea typeface="Calibri"/>
                <a:cs typeface="Calibri"/>
                <a:sym typeface="Calibri"/>
              </a:rPr>
              <a:t>Motivación</a:t>
            </a:r>
            <a:endParaRPr sz="1800">
              <a:solidFill>
                <a:srgbClr val="000000"/>
              </a:solidFill>
              <a:latin typeface="Calibri"/>
              <a:ea typeface="Calibri"/>
              <a:cs typeface="Calibri"/>
              <a:sym typeface="Calibri"/>
            </a:endParaRPr>
          </a:p>
          <a:p>
            <a:pPr marL="0" marR="0" lvl="0" indent="0" algn="l" rtl="0">
              <a:spcBef>
                <a:spcPts val="0"/>
              </a:spcBef>
              <a:spcAft>
                <a:spcPts val="0"/>
              </a:spcAft>
              <a:buNone/>
            </a:pPr>
            <a:r>
              <a:rPr lang="en-US" sz="1800" i="1">
                <a:solidFill>
                  <a:srgbClr val="000000"/>
                </a:solidFill>
                <a:latin typeface="Calibri"/>
                <a:ea typeface="Calibri"/>
                <a:cs typeface="Calibri"/>
                <a:sym typeface="Calibri"/>
              </a:rPr>
              <a:t>Medición de la experiencia del cliente durante su estadía en el hotel.</a:t>
            </a:r>
            <a:endParaRPr/>
          </a:p>
          <a:p>
            <a:pPr marL="0" marR="0" lvl="0" indent="0" algn="l" rtl="0">
              <a:spcBef>
                <a:spcPts val="0"/>
              </a:spcBef>
              <a:spcAft>
                <a:spcPts val="0"/>
              </a:spcAft>
              <a:buNone/>
            </a:pPr>
            <a:r>
              <a:rPr lang="en-US" sz="1800" i="1">
                <a:solidFill>
                  <a:srgbClr val="000000"/>
                </a:solidFill>
                <a:latin typeface="Calibri"/>
                <a:ea typeface="Calibri"/>
                <a:cs typeface="Calibri"/>
                <a:sym typeface="Calibri"/>
              </a:rPr>
              <a:t>Prescindir de la calificación para identificar experiencias positivas o negativas.</a:t>
            </a:r>
            <a:endParaRPr sz="1800" i="1">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6"/>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45" name="Google Shape;145;p6"/>
          <p:cNvSpPr txBox="1"/>
          <p:nvPr/>
        </p:nvSpPr>
        <p:spPr>
          <a:xfrm>
            <a:off x="346710" y="351907"/>
            <a:ext cx="978217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Modelo de Clasificación - Resultados Obtenidos</a:t>
            </a:r>
            <a:endParaRPr sz="2800">
              <a:solidFill>
                <a:schemeClr val="dk1"/>
              </a:solidFill>
              <a:latin typeface="Aharoni"/>
              <a:ea typeface="Aharoni"/>
              <a:cs typeface="Aharoni"/>
              <a:sym typeface="Aharoni"/>
            </a:endParaRPr>
          </a:p>
        </p:txBody>
      </p:sp>
      <p:pic>
        <p:nvPicPr>
          <p:cNvPr id="146" name="Google Shape;146;p6"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pic>
        <p:nvPicPr>
          <p:cNvPr id="147" name="Google Shape;147;p6"/>
          <p:cNvPicPr preferRelativeResize="0"/>
          <p:nvPr/>
        </p:nvPicPr>
        <p:blipFill rotWithShape="1">
          <a:blip r:embed="rId5">
            <a:alphaModFix/>
          </a:blip>
          <a:srcRect/>
          <a:stretch/>
        </p:blipFill>
        <p:spPr>
          <a:xfrm>
            <a:off x="881062" y="1081360"/>
            <a:ext cx="4057650" cy="1326623"/>
          </a:xfrm>
          <a:prstGeom prst="rect">
            <a:avLst/>
          </a:prstGeom>
          <a:noFill/>
          <a:ln>
            <a:noFill/>
          </a:ln>
        </p:spPr>
      </p:pic>
      <p:pic>
        <p:nvPicPr>
          <p:cNvPr id="148" name="Google Shape;148;p6" descr="Chart, treemap chart&#10;&#10;Description automatically generated"/>
          <p:cNvPicPr preferRelativeResize="0"/>
          <p:nvPr/>
        </p:nvPicPr>
        <p:blipFill rotWithShape="1">
          <a:blip r:embed="rId6">
            <a:alphaModFix/>
          </a:blip>
          <a:srcRect/>
          <a:stretch/>
        </p:blipFill>
        <p:spPr>
          <a:xfrm>
            <a:off x="5619750" y="799175"/>
            <a:ext cx="2298968" cy="1957230"/>
          </a:xfrm>
          <a:prstGeom prst="rect">
            <a:avLst/>
          </a:prstGeom>
          <a:noFill/>
          <a:ln>
            <a:noFill/>
          </a:ln>
        </p:spPr>
      </p:pic>
      <p:sp>
        <p:nvSpPr>
          <p:cNvPr id="149" name="Google Shape;149;p6"/>
          <p:cNvSpPr/>
          <p:nvPr/>
        </p:nvSpPr>
        <p:spPr>
          <a:xfrm>
            <a:off x="8201025" y="1157287"/>
            <a:ext cx="2266950" cy="1009650"/>
          </a:xfrm>
          <a:prstGeom prst="roundRect">
            <a:avLst>
              <a:gd name="adj" fmla="val 16667"/>
            </a:avLst>
          </a:prstGeom>
          <a:solidFill>
            <a:srgbClr val="34E0A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a:solidFill>
                  <a:srgbClr val="000000"/>
                </a:solidFill>
                <a:latin typeface="Arial"/>
                <a:ea typeface="Arial"/>
                <a:cs typeface="Arial"/>
                <a:sym typeface="Arial"/>
              </a:rPr>
              <a:t>Regresión Logística</a:t>
            </a:r>
            <a:endParaRPr sz="1800" b="1" i="1">
              <a:solidFill>
                <a:srgbClr val="000000"/>
              </a:solidFill>
              <a:latin typeface="Arial"/>
              <a:ea typeface="Arial"/>
              <a:cs typeface="Arial"/>
              <a:sym typeface="Arial"/>
            </a:endParaRPr>
          </a:p>
        </p:txBody>
      </p:sp>
      <p:sp>
        <p:nvSpPr>
          <p:cNvPr id="150" name="Google Shape;150;p6"/>
          <p:cNvSpPr/>
          <p:nvPr/>
        </p:nvSpPr>
        <p:spPr>
          <a:xfrm>
            <a:off x="8201025" y="3300412"/>
            <a:ext cx="2266950" cy="1009650"/>
          </a:xfrm>
          <a:prstGeom prst="roundRect">
            <a:avLst>
              <a:gd name="adj" fmla="val 16667"/>
            </a:avLst>
          </a:prstGeom>
          <a:solidFill>
            <a:srgbClr val="34E0A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a:solidFill>
                  <a:srgbClr val="000000"/>
                </a:solidFill>
                <a:latin typeface="Arial"/>
                <a:ea typeface="Arial"/>
                <a:cs typeface="Arial"/>
                <a:sym typeface="Arial"/>
              </a:rPr>
              <a:t>Support Vector Machine</a:t>
            </a:r>
            <a:endParaRPr/>
          </a:p>
        </p:txBody>
      </p:sp>
      <p:sp>
        <p:nvSpPr>
          <p:cNvPr id="151" name="Google Shape;151;p6"/>
          <p:cNvSpPr/>
          <p:nvPr/>
        </p:nvSpPr>
        <p:spPr>
          <a:xfrm>
            <a:off x="8201025" y="5267462"/>
            <a:ext cx="2266950" cy="1009650"/>
          </a:xfrm>
          <a:prstGeom prst="roundRect">
            <a:avLst>
              <a:gd name="adj" fmla="val 16667"/>
            </a:avLst>
          </a:prstGeom>
          <a:solidFill>
            <a:srgbClr val="34E0A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1">
                <a:solidFill>
                  <a:srgbClr val="000000"/>
                </a:solidFill>
                <a:latin typeface="Arial"/>
                <a:ea typeface="Arial"/>
                <a:cs typeface="Arial"/>
                <a:sym typeface="Arial"/>
              </a:rPr>
              <a:t>LightGBM</a:t>
            </a:r>
            <a:endParaRPr/>
          </a:p>
        </p:txBody>
      </p:sp>
      <p:pic>
        <p:nvPicPr>
          <p:cNvPr id="152" name="Google Shape;152;p6" descr="Table&#10;&#10;Description automatically generated"/>
          <p:cNvPicPr preferRelativeResize="0"/>
          <p:nvPr/>
        </p:nvPicPr>
        <p:blipFill rotWithShape="1">
          <a:blip r:embed="rId7">
            <a:alphaModFix/>
          </a:blip>
          <a:srcRect/>
          <a:stretch/>
        </p:blipFill>
        <p:spPr>
          <a:xfrm>
            <a:off x="914400" y="3055407"/>
            <a:ext cx="4029075" cy="1408109"/>
          </a:xfrm>
          <a:prstGeom prst="rect">
            <a:avLst/>
          </a:prstGeom>
          <a:noFill/>
          <a:ln>
            <a:noFill/>
          </a:ln>
        </p:spPr>
      </p:pic>
      <p:pic>
        <p:nvPicPr>
          <p:cNvPr id="153" name="Google Shape;153;p6" descr="Chart, treemap chart&#10;&#10;Description automatically generated"/>
          <p:cNvPicPr preferRelativeResize="0"/>
          <p:nvPr/>
        </p:nvPicPr>
        <p:blipFill rotWithShape="1">
          <a:blip r:embed="rId8">
            <a:alphaModFix/>
          </a:blip>
          <a:srcRect/>
          <a:stretch/>
        </p:blipFill>
        <p:spPr>
          <a:xfrm>
            <a:off x="5619750" y="2849442"/>
            <a:ext cx="2298968" cy="1954511"/>
          </a:xfrm>
          <a:prstGeom prst="rect">
            <a:avLst/>
          </a:prstGeom>
          <a:noFill/>
          <a:ln>
            <a:noFill/>
          </a:ln>
        </p:spPr>
      </p:pic>
      <p:pic>
        <p:nvPicPr>
          <p:cNvPr id="154" name="Google Shape;154;p6" descr="Table&#10;&#10;Description automatically generated"/>
          <p:cNvPicPr preferRelativeResize="0"/>
          <p:nvPr/>
        </p:nvPicPr>
        <p:blipFill rotWithShape="1">
          <a:blip r:embed="rId9">
            <a:alphaModFix/>
          </a:blip>
          <a:srcRect/>
          <a:stretch/>
        </p:blipFill>
        <p:spPr>
          <a:xfrm>
            <a:off x="909637" y="4976205"/>
            <a:ext cx="4029075" cy="1427875"/>
          </a:xfrm>
          <a:prstGeom prst="rect">
            <a:avLst/>
          </a:prstGeom>
          <a:noFill/>
          <a:ln>
            <a:noFill/>
          </a:ln>
        </p:spPr>
      </p:pic>
      <p:pic>
        <p:nvPicPr>
          <p:cNvPr id="155" name="Google Shape;155;p6" descr="Chart, treemap chart&#10;&#10;Description automatically generated"/>
          <p:cNvPicPr preferRelativeResize="0"/>
          <p:nvPr/>
        </p:nvPicPr>
        <p:blipFill rotWithShape="1">
          <a:blip r:embed="rId10">
            <a:alphaModFix/>
          </a:blip>
          <a:srcRect/>
          <a:stretch/>
        </p:blipFill>
        <p:spPr>
          <a:xfrm>
            <a:off x="5619750" y="4903777"/>
            <a:ext cx="2298968" cy="195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62" name="Google Shape;162;p7"/>
          <p:cNvSpPr txBox="1"/>
          <p:nvPr/>
        </p:nvSpPr>
        <p:spPr>
          <a:xfrm>
            <a:off x="346710" y="351907"/>
            <a:ext cx="672465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Análisis de Tópicos</a:t>
            </a:r>
            <a:endParaRPr/>
          </a:p>
        </p:txBody>
      </p:sp>
      <p:pic>
        <p:nvPicPr>
          <p:cNvPr id="163" name="Google Shape;163;p7"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sp>
        <p:nvSpPr>
          <p:cNvPr id="164" name="Google Shape;164;p7"/>
          <p:cNvSpPr/>
          <p:nvPr/>
        </p:nvSpPr>
        <p:spPr>
          <a:xfrm>
            <a:off x="363106" y="1096186"/>
            <a:ext cx="11253584" cy="932430"/>
          </a:xfrm>
          <a:prstGeom prst="roundRect">
            <a:avLst>
              <a:gd name="adj" fmla="val 16667"/>
            </a:avLst>
          </a:prstGeom>
          <a:solidFill>
            <a:srgbClr val="34E0A1"/>
          </a:solidFill>
          <a:ln w="12700" cap="flat" cmpd="sng">
            <a:solidFill>
              <a:srgbClr val="34E0A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u="sng">
                <a:solidFill>
                  <a:srgbClr val="000000"/>
                </a:solidFill>
                <a:latin typeface="Calibri"/>
                <a:ea typeface="Calibri"/>
                <a:cs typeface="Calibri"/>
                <a:sym typeface="Calibri"/>
              </a:rPr>
              <a:t>Motivación</a:t>
            </a:r>
            <a:endParaRPr/>
          </a:p>
          <a:p>
            <a:pPr marL="0" marR="0" lvl="0" indent="0" algn="l" rtl="0">
              <a:spcBef>
                <a:spcPts val="0"/>
              </a:spcBef>
              <a:spcAft>
                <a:spcPts val="0"/>
              </a:spcAft>
              <a:buNone/>
            </a:pPr>
            <a:r>
              <a:rPr lang="en-US" sz="1800">
                <a:solidFill>
                  <a:srgbClr val="000000"/>
                </a:solidFill>
                <a:latin typeface="Calibri"/>
                <a:ea typeface="Calibri"/>
                <a:cs typeface="Calibri"/>
                <a:sym typeface="Calibri"/>
              </a:rPr>
              <a:t>Identificar los aspectos principales vistos por los huéspedes como negativos y positivos.</a:t>
            </a:r>
            <a:endParaRPr/>
          </a:p>
        </p:txBody>
      </p:sp>
      <p:sp>
        <p:nvSpPr>
          <p:cNvPr id="165" name="Google Shape;165;p7"/>
          <p:cNvSpPr txBox="1"/>
          <p:nvPr/>
        </p:nvSpPr>
        <p:spPr>
          <a:xfrm>
            <a:off x="346710" y="2264638"/>
            <a:ext cx="11253584" cy="249299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Creación de Bigramas.</a:t>
            </a:r>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Lemmatización.</a:t>
            </a:r>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Creación del modelo Latent Dirichlet Allocation (LDA) para detractores y promotores por separado.</a:t>
            </a:r>
            <a:endParaRPr sz="200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Identificación de la cantidad óptima de tópicos para cada modelo.</a:t>
            </a:r>
            <a:endParaRPr sz="200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Identificación del tópico relevante para cada registro.</a:t>
            </a:r>
            <a:endParaRPr sz="200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Identificación del registro más representativo para cada tópico.</a:t>
            </a:r>
            <a:endParaRPr sz="200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Obtención de la distribución de los tópicos en el dataset.</a:t>
            </a:r>
            <a:endParaRPr sz="2000">
              <a:solidFill>
                <a:schemeClr val="dk1"/>
              </a:solidFill>
              <a:latin typeface="Arial"/>
              <a:ea typeface="Arial"/>
              <a:cs typeface="Arial"/>
              <a:sym typeface="Arial"/>
            </a:endParaRPr>
          </a:p>
          <a:p>
            <a:pPr marL="342900" marR="0" lvl="0" indent="-241300" algn="just" rtl="0">
              <a:spcBef>
                <a:spcPts val="0"/>
              </a:spcBef>
              <a:spcAft>
                <a:spcPts val="0"/>
              </a:spcAft>
              <a:buClr>
                <a:schemeClr val="dk1"/>
              </a:buClr>
              <a:buSzPts val="1600"/>
              <a:buFont typeface="Calibri"/>
              <a:buNone/>
            </a:pPr>
            <a:endParaRPr sz="1600">
              <a:solidFill>
                <a:schemeClr val="dk1"/>
              </a:solidFill>
              <a:latin typeface="Arial"/>
              <a:ea typeface="Arial"/>
              <a:cs typeface="Arial"/>
              <a:sym typeface="Arial"/>
            </a:endParaRPr>
          </a:p>
        </p:txBody>
      </p:sp>
      <p:sp>
        <p:nvSpPr>
          <p:cNvPr id="166" name="Google Shape;166;p7"/>
          <p:cNvSpPr/>
          <p:nvPr/>
        </p:nvSpPr>
        <p:spPr>
          <a:xfrm>
            <a:off x="363106" y="5351044"/>
            <a:ext cx="11253584" cy="1021182"/>
          </a:xfrm>
          <a:prstGeom prst="roundRect">
            <a:avLst>
              <a:gd name="adj" fmla="val 16667"/>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000000"/>
                </a:solidFill>
                <a:latin typeface="Arial"/>
                <a:ea typeface="Arial"/>
                <a:cs typeface="Arial"/>
                <a:sym typeface="Arial"/>
              </a:rPr>
              <a:t>Principales problemas observados/encontrados: </a:t>
            </a:r>
            <a:endParaRPr/>
          </a:p>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Al aumentar la cantidad de tópicos se observa solapamiento entre ellos y tópicos con muy pocas palabras.</a:t>
            </a:r>
            <a:endParaRPr/>
          </a:p>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Las palabras clave para la clasificación son ruido para el análisis de tópicos.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73" name="Google Shape;173;p8"/>
          <p:cNvSpPr txBox="1"/>
          <p:nvPr/>
        </p:nvSpPr>
        <p:spPr>
          <a:xfrm>
            <a:off x="346710" y="351907"/>
            <a:ext cx="9782175"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haroni"/>
                <a:ea typeface="Aharoni"/>
                <a:cs typeface="Aharoni"/>
                <a:sym typeface="Aharoni"/>
              </a:rPr>
              <a:t>Análisis de Tópicos - Resultados Obtenidos</a:t>
            </a:r>
            <a:endParaRPr/>
          </a:p>
          <a:p>
            <a:pPr marL="0" marR="0" lvl="0" indent="0" algn="l" rtl="0">
              <a:spcBef>
                <a:spcPts val="0"/>
              </a:spcBef>
              <a:spcAft>
                <a:spcPts val="0"/>
              </a:spcAft>
              <a:buNone/>
            </a:pPr>
            <a:r>
              <a:rPr lang="en-US" sz="2400" b="1" i="1">
                <a:solidFill>
                  <a:srgbClr val="FF0000"/>
                </a:solidFill>
                <a:latin typeface="Aharoni"/>
                <a:ea typeface="Aharoni"/>
                <a:cs typeface="Aharoni"/>
                <a:sym typeface="Aharoni"/>
              </a:rPr>
              <a:t>Detractores</a:t>
            </a:r>
            <a:endParaRPr sz="2400" b="1" i="1">
              <a:solidFill>
                <a:srgbClr val="FF0000"/>
              </a:solidFill>
              <a:latin typeface="Aharoni"/>
              <a:ea typeface="Aharoni"/>
              <a:cs typeface="Aharoni"/>
              <a:sym typeface="Aharoni"/>
            </a:endParaRPr>
          </a:p>
        </p:txBody>
      </p:sp>
      <p:pic>
        <p:nvPicPr>
          <p:cNvPr id="174" name="Google Shape;174;p8"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pic>
        <p:nvPicPr>
          <p:cNvPr id="175" name="Google Shape;175;p8"/>
          <p:cNvPicPr preferRelativeResize="0"/>
          <p:nvPr/>
        </p:nvPicPr>
        <p:blipFill rotWithShape="1">
          <a:blip r:embed="rId5">
            <a:alphaModFix/>
          </a:blip>
          <a:srcRect l="3286"/>
          <a:stretch/>
        </p:blipFill>
        <p:spPr>
          <a:xfrm>
            <a:off x="1704099" y="1349076"/>
            <a:ext cx="8783802" cy="1933575"/>
          </a:xfrm>
          <a:prstGeom prst="rect">
            <a:avLst/>
          </a:prstGeom>
          <a:noFill/>
          <a:ln>
            <a:noFill/>
          </a:ln>
        </p:spPr>
      </p:pic>
      <p:pic>
        <p:nvPicPr>
          <p:cNvPr id="3" name="Imagen 2">
            <a:extLst>
              <a:ext uri="{FF2B5EF4-FFF2-40B4-BE49-F238E27FC236}">
                <a16:creationId xmlns:a16="http://schemas.microsoft.com/office/drawing/2014/main" id="{9A7E27FA-8A63-4201-807C-11A7B9FC102E}"/>
              </a:ext>
            </a:extLst>
          </p:cNvPr>
          <p:cNvPicPr>
            <a:picLocks noChangeAspect="1"/>
          </p:cNvPicPr>
          <p:nvPr/>
        </p:nvPicPr>
        <p:blipFill>
          <a:blip r:embed="rId6"/>
          <a:stretch>
            <a:fillRect/>
          </a:stretch>
        </p:blipFill>
        <p:spPr>
          <a:xfrm>
            <a:off x="613991" y="4018210"/>
            <a:ext cx="5482009" cy="2247235"/>
          </a:xfrm>
          <a:prstGeom prst="rect">
            <a:avLst/>
          </a:prstGeom>
        </p:spPr>
      </p:pic>
      <p:pic>
        <p:nvPicPr>
          <p:cNvPr id="5" name="Imagen 4">
            <a:extLst>
              <a:ext uri="{FF2B5EF4-FFF2-40B4-BE49-F238E27FC236}">
                <a16:creationId xmlns:a16="http://schemas.microsoft.com/office/drawing/2014/main" id="{67C6CA1D-DCE2-4D27-8DD4-6DC4095F75D7}"/>
              </a:ext>
            </a:extLst>
          </p:cNvPr>
          <p:cNvPicPr>
            <a:picLocks noChangeAspect="1"/>
          </p:cNvPicPr>
          <p:nvPr/>
        </p:nvPicPr>
        <p:blipFill>
          <a:blip r:embed="rId7"/>
          <a:stretch>
            <a:fillRect/>
          </a:stretch>
        </p:blipFill>
        <p:spPr>
          <a:xfrm>
            <a:off x="6096000" y="3883944"/>
            <a:ext cx="5391832" cy="22472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9"/>
          <p:cNvPicPr preferRelativeResize="0"/>
          <p:nvPr/>
        </p:nvPicPr>
        <p:blipFill rotWithShape="1">
          <a:blip r:embed="rId3">
            <a:alphaModFix/>
          </a:blip>
          <a:srcRect/>
          <a:stretch/>
        </p:blipFill>
        <p:spPr>
          <a:xfrm>
            <a:off x="10387964" y="99060"/>
            <a:ext cx="1720216" cy="514457"/>
          </a:xfrm>
          <a:prstGeom prst="rect">
            <a:avLst/>
          </a:prstGeom>
          <a:noFill/>
          <a:ln>
            <a:noFill/>
          </a:ln>
        </p:spPr>
      </p:pic>
      <p:sp>
        <p:nvSpPr>
          <p:cNvPr id="184" name="Google Shape;184;p9"/>
          <p:cNvSpPr txBox="1"/>
          <p:nvPr/>
        </p:nvSpPr>
        <p:spPr>
          <a:xfrm>
            <a:off x="346710" y="351907"/>
            <a:ext cx="9782175" cy="8925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err="1">
                <a:solidFill>
                  <a:schemeClr val="dk1"/>
                </a:solidFill>
                <a:latin typeface="Aharoni"/>
                <a:ea typeface="Aharoni"/>
                <a:cs typeface="Aharoni"/>
                <a:sym typeface="Aharoni"/>
              </a:rPr>
              <a:t>Análisis</a:t>
            </a:r>
            <a:r>
              <a:rPr lang="en-US" sz="2800" dirty="0">
                <a:solidFill>
                  <a:schemeClr val="dk1"/>
                </a:solidFill>
                <a:latin typeface="Aharoni"/>
                <a:ea typeface="Aharoni"/>
                <a:cs typeface="Aharoni"/>
                <a:sym typeface="Aharoni"/>
              </a:rPr>
              <a:t> de </a:t>
            </a:r>
            <a:r>
              <a:rPr lang="en-US" sz="2800" dirty="0" err="1">
                <a:solidFill>
                  <a:schemeClr val="dk1"/>
                </a:solidFill>
                <a:latin typeface="Aharoni"/>
                <a:ea typeface="Aharoni"/>
                <a:cs typeface="Aharoni"/>
                <a:sym typeface="Aharoni"/>
              </a:rPr>
              <a:t>Tópicos</a:t>
            </a:r>
            <a:r>
              <a:rPr lang="en-US" sz="2800" dirty="0">
                <a:solidFill>
                  <a:schemeClr val="dk1"/>
                </a:solidFill>
                <a:latin typeface="Aharoni"/>
                <a:ea typeface="Aharoni"/>
                <a:cs typeface="Aharoni"/>
                <a:sym typeface="Aharoni"/>
              </a:rPr>
              <a:t> - </a:t>
            </a:r>
            <a:r>
              <a:rPr lang="en-US" sz="2800" dirty="0" err="1">
                <a:solidFill>
                  <a:schemeClr val="dk1"/>
                </a:solidFill>
                <a:latin typeface="Aharoni"/>
                <a:ea typeface="Aharoni"/>
                <a:cs typeface="Aharoni"/>
                <a:sym typeface="Aharoni"/>
              </a:rPr>
              <a:t>Resultados</a:t>
            </a:r>
            <a:r>
              <a:rPr lang="en-US" sz="2800" dirty="0">
                <a:solidFill>
                  <a:schemeClr val="dk1"/>
                </a:solidFill>
                <a:latin typeface="Aharoni"/>
                <a:ea typeface="Aharoni"/>
                <a:cs typeface="Aharoni"/>
                <a:sym typeface="Aharoni"/>
              </a:rPr>
              <a:t> </a:t>
            </a:r>
            <a:r>
              <a:rPr lang="en-US" sz="2800" dirty="0" err="1">
                <a:solidFill>
                  <a:schemeClr val="dk1"/>
                </a:solidFill>
                <a:latin typeface="Aharoni"/>
                <a:ea typeface="Aharoni"/>
                <a:cs typeface="Aharoni"/>
                <a:sym typeface="Aharoni"/>
              </a:rPr>
              <a:t>Obtenidos</a:t>
            </a:r>
            <a:endParaRPr dirty="0"/>
          </a:p>
          <a:p>
            <a:pPr marL="0" marR="0" lvl="0" indent="0" algn="l" rtl="0">
              <a:spcBef>
                <a:spcPts val="0"/>
              </a:spcBef>
              <a:spcAft>
                <a:spcPts val="0"/>
              </a:spcAft>
              <a:buNone/>
            </a:pPr>
            <a:r>
              <a:rPr lang="en-US" sz="2400" b="1" i="1" dirty="0" err="1">
                <a:solidFill>
                  <a:srgbClr val="00B0F0"/>
                </a:solidFill>
                <a:latin typeface="Aharoni"/>
                <a:ea typeface="Aharoni"/>
                <a:cs typeface="Aharoni"/>
                <a:sym typeface="Aharoni"/>
              </a:rPr>
              <a:t>Promotores</a:t>
            </a:r>
            <a:endParaRPr sz="2400" b="1" i="1" dirty="0">
              <a:solidFill>
                <a:srgbClr val="00B0F0"/>
              </a:solidFill>
              <a:latin typeface="Aharoni"/>
              <a:ea typeface="Aharoni"/>
              <a:cs typeface="Aharoni"/>
              <a:sym typeface="Aharoni"/>
            </a:endParaRPr>
          </a:p>
        </p:txBody>
      </p:sp>
      <p:pic>
        <p:nvPicPr>
          <p:cNvPr id="185" name="Google Shape;185;p9" descr="Text&#10;&#10;Description automatically generated"/>
          <p:cNvPicPr preferRelativeResize="0"/>
          <p:nvPr/>
        </p:nvPicPr>
        <p:blipFill rotWithShape="1">
          <a:blip r:embed="rId4">
            <a:alphaModFix/>
          </a:blip>
          <a:srcRect/>
          <a:stretch/>
        </p:blipFill>
        <p:spPr>
          <a:xfrm>
            <a:off x="10584830" y="6218894"/>
            <a:ext cx="1606705" cy="637015"/>
          </a:xfrm>
          <a:prstGeom prst="rect">
            <a:avLst/>
          </a:prstGeom>
          <a:noFill/>
          <a:ln>
            <a:noFill/>
          </a:ln>
        </p:spPr>
      </p:pic>
      <p:pic>
        <p:nvPicPr>
          <p:cNvPr id="5" name="Imagen 4">
            <a:extLst>
              <a:ext uri="{FF2B5EF4-FFF2-40B4-BE49-F238E27FC236}">
                <a16:creationId xmlns:a16="http://schemas.microsoft.com/office/drawing/2014/main" id="{5ABD40AF-53F4-4BC7-A150-D1D039409531}"/>
              </a:ext>
            </a:extLst>
          </p:cNvPr>
          <p:cNvPicPr>
            <a:picLocks noChangeAspect="1"/>
          </p:cNvPicPr>
          <p:nvPr/>
        </p:nvPicPr>
        <p:blipFill>
          <a:blip r:embed="rId5"/>
          <a:stretch>
            <a:fillRect/>
          </a:stretch>
        </p:blipFill>
        <p:spPr>
          <a:xfrm>
            <a:off x="2077858" y="3007408"/>
            <a:ext cx="7623208" cy="2961534"/>
          </a:xfrm>
          <a:prstGeom prst="rect">
            <a:avLst/>
          </a:prstGeom>
        </p:spPr>
      </p:pic>
      <p:pic>
        <p:nvPicPr>
          <p:cNvPr id="7" name="Imagen 6">
            <a:extLst>
              <a:ext uri="{FF2B5EF4-FFF2-40B4-BE49-F238E27FC236}">
                <a16:creationId xmlns:a16="http://schemas.microsoft.com/office/drawing/2014/main" id="{C2693784-A1A4-4BBB-B14D-A84A7266F869}"/>
              </a:ext>
            </a:extLst>
          </p:cNvPr>
          <p:cNvPicPr>
            <a:picLocks noChangeAspect="1"/>
          </p:cNvPicPr>
          <p:nvPr/>
        </p:nvPicPr>
        <p:blipFill>
          <a:blip r:embed="rId6"/>
          <a:stretch>
            <a:fillRect/>
          </a:stretch>
        </p:blipFill>
        <p:spPr>
          <a:xfrm>
            <a:off x="1652441" y="1412797"/>
            <a:ext cx="8048625" cy="9429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886</Words>
  <Application>Microsoft Office PowerPoint</Application>
  <PresentationFormat>Panorámica</PresentationFormat>
  <Paragraphs>102</Paragraphs>
  <Slides>13</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Aharoni</vt:lpstr>
      <vt:lpstr>Arial</vt:lpstr>
      <vt:lpstr>Calibri</vt:lpstr>
      <vt:lpstr>Courier New</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 Z</dc:creator>
  <cp:lastModifiedBy>John Sandoval</cp:lastModifiedBy>
  <cp:revision>2</cp:revision>
  <dcterms:created xsi:type="dcterms:W3CDTF">2022-05-25T12:38:09Z</dcterms:created>
  <dcterms:modified xsi:type="dcterms:W3CDTF">2022-06-12T19:50:59Z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0x0101006E205873B25E1D4D9F03FF82BC99DE4C</vt:lpwstr>
  </property>
</Properties>
</file>