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314" r:id="rId4"/>
    <p:sldId id="315" r:id="rId5"/>
    <p:sldId id="316" r:id="rId6"/>
    <p:sldId id="318" r:id="rId7"/>
    <p:sldId id="260" r:id="rId8"/>
    <p:sldId id="263" r:id="rId9"/>
    <p:sldId id="262" r:id="rId10"/>
    <p:sldId id="267" r:id="rId11"/>
    <p:sldId id="291" r:id="rId12"/>
    <p:sldId id="292" r:id="rId13"/>
    <p:sldId id="290" r:id="rId14"/>
    <p:sldId id="259" r:id="rId15"/>
    <p:sldId id="268" r:id="rId16"/>
    <p:sldId id="293" r:id="rId17"/>
    <p:sldId id="294" r:id="rId18"/>
    <p:sldId id="295" r:id="rId19"/>
    <p:sldId id="296" r:id="rId20"/>
    <p:sldId id="269" r:id="rId21"/>
    <p:sldId id="270" r:id="rId22"/>
    <p:sldId id="271" r:id="rId23"/>
    <p:sldId id="272" r:id="rId24"/>
    <p:sldId id="311" r:id="rId25"/>
    <p:sldId id="312" r:id="rId26"/>
    <p:sldId id="313" r:id="rId27"/>
    <p:sldId id="309" r:id="rId28"/>
    <p:sldId id="310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289" r:id="rId41"/>
    <p:sldId id="319" r:id="rId42"/>
    <p:sldId id="27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7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2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63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13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9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2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16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25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9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7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2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9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사지선다찍기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행동모방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1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E222-D176-42F1-8BD5-2EA478C56CD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7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H3bADiB7uQ" TargetMode="External"/><Relationship Id="rId4" Type="http://schemas.openxmlformats.org/officeDocument/2006/relationships/hyperlink" Target="https://www.youtube.com/watch?v=W_gxLKSsSI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2020. 08. 03. </a:t>
            </a:r>
            <a:r>
              <a:rPr lang="ko-KR" altLang="en-US" sz="2400" dirty="0"/>
              <a:t>월요일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9072479" y="6137278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75945"/>
            <a:ext cx="5135013" cy="29050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7725" y="1275945"/>
            <a:ext cx="42498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Auto-completion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Begin: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putPattern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getPattern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selectedCells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getPattern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(cells)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Begin: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cells.values.length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== 1 than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cells[0] == function than 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than 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cells.values.length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== 2 than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than 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483721" y="4337391"/>
            <a:ext cx="2853369" cy="109613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( </a:t>
            </a:r>
            <a:r>
              <a:rPr lang="ko-KR" altLang="en-US">
                <a:solidFill>
                  <a:schemeClr val="tx1"/>
                </a:solidFill>
              </a:rPr>
              <a:t>패턴 유추를 통한 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Excel</a:t>
            </a:r>
            <a:r>
              <a:rPr lang="ko-KR" altLang="en-US" b="1">
                <a:solidFill>
                  <a:schemeClr val="tx1"/>
                </a:solidFill>
              </a:rPr>
              <a:t>의 자동 완성 기능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42900" y="1178315"/>
            <a:ext cx="5724870" cy="5091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70176" y="2300052"/>
            <a:ext cx="4470315" cy="382372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50104" y="3433186"/>
            <a:ext cx="3110461" cy="258409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840" y="1457046"/>
            <a:ext cx="3031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인공지능</a:t>
            </a:r>
            <a:endParaRPr lang="en-US" altLang="ko-KR" sz="2000" dirty="0"/>
          </a:p>
          <a:p>
            <a:r>
              <a:rPr lang="en-US" altLang="ko-KR" sz="2000" dirty="0"/>
              <a:t>Artificial Intelligence (AI)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840" y="2725300"/>
            <a:ext cx="286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기계학습</a:t>
            </a:r>
            <a:endParaRPr lang="en-US" altLang="ko-KR" sz="2000" dirty="0"/>
          </a:p>
          <a:p>
            <a:r>
              <a:rPr lang="en-US" altLang="ko-KR" sz="2000" dirty="0"/>
              <a:t>Machine Learning (ML)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5840" y="3964932"/>
            <a:ext cx="24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딥러닝</a:t>
            </a:r>
            <a:endParaRPr lang="en-US" altLang="ko-KR" sz="2000" dirty="0"/>
          </a:p>
          <a:p>
            <a:r>
              <a:rPr lang="en-US" altLang="ko-KR" sz="2000" dirty="0"/>
              <a:t>Deep </a:t>
            </a:r>
            <a:r>
              <a:rPr lang="en-US" altLang="ko-KR" sz="2000" dirty="0" smtClean="0"/>
              <a:t>Learning (DL)</a:t>
            </a:r>
            <a:endParaRPr lang="ko-KR" altLang="en-US" sz="2000" dirty="0"/>
          </a:p>
        </p:txBody>
      </p:sp>
      <p:cxnSp>
        <p:nvCxnSpPr>
          <p:cNvPr id="43" name="꺾인 연결선 42"/>
          <p:cNvCxnSpPr/>
          <p:nvPr/>
        </p:nvCxnSpPr>
        <p:spPr>
          <a:xfrm>
            <a:off x="6806532" y="2816210"/>
            <a:ext cx="4345870" cy="504968"/>
          </a:xfrm>
          <a:prstGeom prst="bentConnector3">
            <a:avLst>
              <a:gd name="adj1" fmla="val 2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>
            <a:off x="6806532" y="3322366"/>
            <a:ext cx="4345870" cy="900750"/>
          </a:xfrm>
          <a:prstGeom prst="bentConnector3">
            <a:avLst>
              <a:gd name="adj1" fmla="val 2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6532" y="2849176"/>
            <a:ext cx="43458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1" dirty="0"/>
              <a:t>인공지능을 만들기 위한 하나의 </a:t>
            </a:r>
            <a:r>
              <a:rPr lang="en-US" altLang="ko-KR" spc="-151" dirty="0"/>
              <a:t>Technique</a:t>
            </a:r>
            <a:endParaRPr lang="ko-KR" altLang="en-US" spc="-151" dirty="0"/>
          </a:p>
        </p:txBody>
      </p:sp>
      <p:sp>
        <p:nvSpPr>
          <p:cNvPr id="12" name="직사각형 11"/>
          <p:cNvSpPr/>
          <p:nvPr/>
        </p:nvSpPr>
        <p:spPr>
          <a:xfrm>
            <a:off x="6830367" y="3321178"/>
            <a:ext cx="4728210" cy="90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1" dirty="0"/>
              <a:t>컴퓨터가 데이터로부터 의사결정을 하기 위한</a:t>
            </a:r>
            <a:r>
              <a:rPr lang="en-US" altLang="ko-KR" spc="-151" dirty="0"/>
              <a:t> </a:t>
            </a:r>
            <a:br>
              <a:rPr lang="en-US" altLang="ko-KR" spc="-151" dirty="0"/>
            </a:br>
            <a:r>
              <a:rPr lang="ko-KR" altLang="en-US" sz="2000" spc="-151" dirty="0"/>
              <a:t>패턴</a:t>
            </a:r>
            <a:r>
              <a:rPr lang="ko-KR" altLang="en-US" spc="-151" dirty="0"/>
              <a:t>을 </a:t>
            </a:r>
            <a:r>
              <a:rPr lang="ko-KR" altLang="en-US" sz="2000" spc="-151" dirty="0">
                <a:solidFill>
                  <a:srgbClr val="FF0000"/>
                </a:solidFill>
              </a:rPr>
              <a:t>학습</a:t>
            </a:r>
            <a:r>
              <a:rPr lang="ko-KR" altLang="en-US" spc="-151" dirty="0"/>
              <a:t>해</a:t>
            </a:r>
            <a:r>
              <a:rPr lang="en-US" altLang="ko-KR" spc="-151" dirty="0"/>
              <a:t>,</a:t>
            </a:r>
            <a:r>
              <a:rPr lang="ko-KR" altLang="en-US" spc="-151" dirty="0"/>
              <a:t> </a:t>
            </a:r>
            <a:r>
              <a:rPr lang="ko-KR" altLang="en-US" sz="2000" spc="-151" dirty="0"/>
              <a:t>예측</a:t>
            </a:r>
            <a:r>
              <a:rPr lang="ko-KR" altLang="en-US" spc="-151" dirty="0"/>
              <a:t>이나 </a:t>
            </a:r>
            <a:r>
              <a:rPr lang="ko-KR" altLang="en-US" sz="2000" spc="-151" dirty="0"/>
              <a:t>판단</a:t>
            </a:r>
            <a:r>
              <a:rPr lang="ko-KR" altLang="en-US" spc="-151" dirty="0"/>
              <a:t> 제공</a:t>
            </a: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5005543" y="3328008"/>
            <a:ext cx="1811747" cy="37446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0066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기계학습 기법 분류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051"/>
            <a:ext cx="12192000" cy="57970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9050" y="659373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https://blogs.sas.com/content/subconsciousmusings/2017/04/12/machine-learning-algorithm-use/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9313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" name="타원 1"/>
          <p:cNvSpPr/>
          <p:nvPr/>
        </p:nvSpPr>
        <p:spPr>
          <a:xfrm>
            <a:off x="342900" y="1178315"/>
            <a:ext cx="5724870" cy="5091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70176" y="2300052"/>
            <a:ext cx="4470315" cy="382372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50104" y="3433186"/>
            <a:ext cx="3110461" cy="258409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840" y="1457046"/>
            <a:ext cx="3031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인공지능</a:t>
            </a:r>
            <a:endParaRPr lang="en-US" altLang="ko-KR" sz="2000" dirty="0"/>
          </a:p>
          <a:p>
            <a:r>
              <a:rPr lang="en-US" altLang="ko-KR" sz="2000" dirty="0"/>
              <a:t>Artificial Intelligence (AI)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840" y="2725300"/>
            <a:ext cx="286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기계학습</a:t>
            </a:r>
            <a:endParaRPr lang="en-US" altLang="ko-KR" sz="2000" dirty="0"/>
          </a:p>
          <a:p>
            <a:r>
              <a:rPr lang="en-US" altLang="ko-KR" sz="2000" dirty="0"/>
              <a:t>Machine Learning (ML)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5840" y="3964932"/>
            <a:ext cx="24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딥러닝</a:t>
            </a:r>
            <a:endParaRPr lang="en-US" altLang="ko-KR" sz="2000" dirty="0"/>
          </a:p>
          <a:p>
            <a:r>
              <a:rPr lang="en-US" altLang="ko-KR" sz="2000" dirty="0"/>
              <a:t>Deep </a:t>
            </a:r>
            <a:r>
              <a:rPr lang="en-US" altLang="ko-KR" sz="2000" dirty="0" smtClean="0"/>
              <a:t>Learning (DL)</a:t>
            </a:r>
            <a:endParaRPr lang="ko-KR" altLang="en-US" sz="2000" dirty="0"/>
          </a:p>
        </p:txBody>
      </p:sp>
      <p:cxnSp>
        <p:nvCxnSpPr>
          <p:cNvPr id="47" name="꺾인 연결선 46"/>
          <p:cNvCxnSpPr/>
          <p:nvPr/>
        </p:nvCxnSpPr>
        <p:spPr>
          <a:xfrm>
            <a:off x="6808053" y="5558422"/>
            <a:ext cx="4345870" cy="504968"/>
          </a:xfrm>
          <a:prstGeom prst="bentConnector3">
            <a:avLst>
              <a:gd name="adj1" fmla="val 2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>
            <a:off x="6805633" y="4761302"/>
            <a:ext cx="4337532" cy="778110"/>
          </a:xfrm>
          <a:prstGeom prst="bentConnector3">
            <a:avLst>
              <a:gd name="adj1" fmla="val 14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08851" y="4841031"/>
            <a:ext cx="4439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ko-KR" altLang="en-US" sz="2000" b="1" dirty="0" err="1"/>
              <a:t>인공신경망</a:t>
            </a:r>
            <a:r>
              <a:rPr lang="ko-KR" altLang="en-US" sz="2000" b="1" dirty="0"/>
              <a:t> </a:t>
            </a:r>
            <a:r>
              <a:rPr lang="en-US" altLang="ko-KR" dirty="0"/>
              <a:t>(</a:t>
            </a:r>
            <a:r>
              <a:rPr lang="en-US" altLang="ko-KR" spc="-15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pc="-300" dirty="0"/>
              <a:t>기반으로 하는</a:t>
            </a:r>
            <a:r>
              <a:rPr lang="ko-KR" altLang="en-US" dirty="0"/>
              <a:t> </a:t>
            </a:r>
            <a:r>
              <a:rPr lang="en-US" altLang="ko-KR" b="1" spc="-15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b="1" spc="-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spc="-151" dirty="0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05633" y="5540760"/>
            <a:ext cx="4442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1" dirty="0"/>
              <a:t>비정형 데이터에서 특징 추출 및 판단 까지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337867" y="4999349"/>
            <a:ext cx="2479423" cy="53881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274826"/>
            <a:ext cx="3845052" cy="3288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57" y="1274826"/>
            <a:ext cx="3617595" cy="3288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13" y="1274826"/>
            <a:ext cx="3507868" cy="3288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직사각형 7"/>
          <p:cNvSpPr/>
          <p:nvPr/>
        </p:nvSpPr>
        <p:spPr>
          <a:xfrm>
            <a:off x="758954" y="5056632"/>
            <a:ext cx="3012946" cy="1071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알파고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AlphaGo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58882" y="5056632"/>
            <a:ext cx="3012946" cy="1071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딥페이크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Deepfake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91374" y="5056632"/>
            <a:ext cx="3012946" cy="1071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</a:rPr>
              <a:t>자율주행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(Autonomous)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2707644" y="1079047"/>
            <a:ext cx="6793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기계학습 이전의 </a:t>
            </a:r>
            <a:r>
              <a:rPr lang="en-US" altLang="ko-KR" sz="2800" b="1" dirty="0"/>
              <a:t>AI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기계학습 이후의 </a:t>
            </a:r>
            <a:r>
              <a:rPr lang="en-US" altLang="ko-KR" sz="2800" b="1" dirty="0" smtClean="0"/>
              <a:t>AI</a:t>
            </a:r>
            <a:endParaRPr lang="en-US" altLang="ko-KR" sz="2800" b="1" dirty="0"/>
          </a:p>
        </p:txBody>
      </p:sp>
      <p:pic>
        <p:nvPicPr>
          <p:cNvPr id="4098" name="Picture 2" descr="마술의 종류와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07" y="2273575"/>
            <a:ext cx="3043119" cy="40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82" y="2273575"/>
            <a:ext cx="3043119" cy="40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91156" y="178113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 술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06030" y="178113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 법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6687" y="4019694"/>
            <a:ext cx="292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: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0615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err="1">
                <a:solidFill>
                  <a:schemeClr val="tx1"/>
                </a:solidFill>
              </a:rPr>
              <a:t>딥러닝</a:t>
            </a:r>
            <a:r>
              <a:rPr lang="en-US" altLang="ko-KR" sz="3200" b="1" dirty="0">
                <a:solidFill>
                  <a:schemeClr val="tx1"/>
                </a:solidFill>
              </a:rPr>
              <a:t>(Deep Learning; DL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62803" y="1602316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/>
              <a:t>Convolutional Neural Network)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43027" y="3456869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</a:p>
          <a:p>
            <a:pPr algn="ctr"/>
            <a:r>
              <a:rPr lang="en-US" altLang="ko-KR" sz="2000" dirty="0"/>
              <a:t>(Recurrent Neural Network)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62803" y="3456869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DQN</a:t>
            </a:r>
          </a:p>
          <a:p>
            <a:pPr algn="ctr"/>
            <a:r>
              <a:rPr lang="en-US" altLang="ko-KR" sz="2000" dirty="0"/>
              <a:t>(Deep Q-Network)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3026" y="1602317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DNN</a:t>
            </a:r>
          </a:p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/>
              <a:t>Deep Neural Network)</a:t>
            </a:r>
            <a:endParaRPr lang="ko-KR" altLang="en-US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91001" y="5314069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9692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err="1">
                <a:solidFill>
                  <a:schemeClr val="tx1"/>
                </a:solidFill>
              </a:rPr>
              <a:t>딥러닝</a:t>
            </a:r>
            <a:r>
              <a:rPr lang="en-US" altLang="ko-KR" sz="3200" b="1" dirty="0">
                <a:solidFill>
                  <a:schemeClr val="tx1"/>
                </a:solidFill>
              </a:rPr>
              <a:t>(Deep Learning; DL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902" y="1278467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DNN</a:t>
            </a:r>
          </a:p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/>
              <a:t>Deep Neural Network)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116"/>
          <a:stretch/>
        </p:blipFill>
        <p:spPr>
          <a:xfrm>
            <a:off x="1357885" y="2692400"/>
            <a:ext cx="9473684" cy="351637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029200" y="2692400"/>
            <a:ext cx="0" cy="289560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577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err="1">
                <a:solidFill>
                  <a:schemeClr val="tx1"/>
                </a:solidFill>
              </a:rPr>
              <a:t>딥러닝</a:t>
            </a:r>
            <a:r>
              <a:rPr lang="en-US" altLang="ko-KR" sz="3200" b="1" dirty="0">
                <a:solidFill>
                  <a:schemeClr val="tx1"/>
                </a:solidFill>
              </a:rPr>
              <a:t>(Deep Learning; DL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902" y="1278465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/>
              <a:t>Convolutional Neural Network)</a:t>
            </a:r>
            <a:endParaRPr lang="ko-KR" altLang="en-US" sz="1600" dirty="0"/>
          </a:p>
        </p:txBody>
      </p:sp>
      <p:pic>
        <p:nvPicPr>
          <p:cNvPr id="2050" name="Picture 2" descr="강의 01 합성곱 신경망 (CNN) 모델 - 토닥토닥 파이썬 - 이미지를 위한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t="4402" r="6449" b="3631"/>
          <a:stretch/>
        </p:blipFill>
        <p:spPr bwMode="auto">
          <a:xfrm>
            <a:off x="342900" y="2697482"/>
            <a:ext cx="11564208" cy="290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9415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err="1">
                <a:solidFill>
                  <a:schemeClr val="tx1"/>
                </a:solidFill>
              </a:rPr>
              <a:t>딥러닝</a:t>
            </a:r>
            <a:r>
              <a:rPr lang="en-US" altLang="ko-KR" sz="3200" b="1" dirty="0">
                <a:solidFill>
                  <a:schemeClr val="tx1"/>
                </a:solidFill>
              </a:rPr>
              <a:t>(Deep Learning; DL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902" y="1278465"/>
            <a:ext cx="3703791" cy="105339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</a:p>
          <a:p>
            <a:pPr algn="ctr"/>
            <a:r>
              <a:rPr lang="en-US" altLang="ko-KR" sz="2000" dirty="0"/>
              <a:t>(Recurrent Neural Network)</a:t>
            </a:r>
            <a:endParaRPr lang="ko-KR" altLang="en-US" sz="1600" dirty="0"/>
          </a:p>
        </p:txBody>
      </p:sp>
      <p:pic>
        <p:nvPicPr>
          <p:cNvPr id="1026" name="Picture 2" descr="Recurrent LSTM tutorial - unrolled R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9" y="2829274"/>
            <a:ext cx="10241027" cy="334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21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6217"/>
              </p:ext>
            </p:extLst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290379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427925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AI, ML, DL + </a:t>
                      </a:r>
                      <a:r>
                        <a:rPr lang="ko-KR" altLang="en-US" sz="1600" dirty="0" smtClean="0"/>
                        <a:t>개발환경설정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개발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기초 모듈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Numpy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DL </a:t>
                      </a:r>
                      <a:r>
                        <a:rPr lang="ko-KR" altLang="en-US" sz="1600" dirty="0" smtClean="0"/>
                        <a:t>모듈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Keras</a:t>
                      </a:r>
                      <a:r>
                        <a:rPr lang="en-US" altLang="ko-KR" sz="1600" dirty="0" smtClean="0"/>
                        <a:t> Layers &amp; Models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91196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DL </a:t>
                      </a:r>
                      <a:r>
                        <a:rPr lang="ko-KR" altLang="en-US" sz="1600" dirty="0" smtClean="0"/>
                        <a:t>모듈 실습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Keras</a:t>
                      </a:r>
                      <a:r>
                        <a:rPr lang="en-US" altLang="ko-KR" sz="1600" dirty="0" smtClean="0"/>
                        <a:t> Layers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DL </a:t>
                      </a:r>
                      <a:r>
                        <a:rPr lang="ko-KR" altLang="en-US" sz="1600" dirty="0" smtClean="0"/>
                        <a:t>모듈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Keras</a:t>
                      </a:r>
                      <a:r>
                        <a:rPr lang="en-US" altLang="ko-KR" sz="1600" dirty="0" smtClean="0"/>
                        <a:t> Layers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DL </a:t>
                      </a:r>
                      <a:r>
                        <a:rPr lang="ko-KR" altLang="en-US" sz="1600" dirty="0" smtClean="0"/>
                        <a:t>모듈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Keras</a:t>
                      </a:r>
                      <a:r>
                        <a:rPr lang="en-US" altLang="ko-KR" sz="1600" dirty="0" smtClean="0"/>
                        <a:t> Models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DL </a:t>
                      </a:r>
                      <a:r>
                        <a:rPr lang="ko-KR" altLang="en-US" sz="1600" dirty="0" smtClean="0"/>
                        <a:t>모듈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Keras</a:t>
                      </a:r>
                      <a:r>
                        <a:rPr lang="en-US" altLang="ko-KR" sz="1600" dirty="0" smtClean="0"/>
                        <a:t> Models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DL </a:t>
                      </a:r>
                      <a:r>
                        <a:rPr lang="ko-KR" altLang="en-US" sz="1600" dirty="0" smtClean="0"/>
                        <a:t>모듈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Keras</a:t>
                      </a:r>
                      <a:r>
                        <a:rPr lang="en-US" altLang="ko-KR" sz="1600" dirty="0" smtClean="0"/>
                        <a:t> Models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>
                <a:solidFill>
                  <a:schemeClr val="tx1"/>
                </a:solidFill>
              </a:rPr>
              <a:t>03</a:t>
            </a:r>
            <a:r>
              <a:rPr lang="ko-KR" altLang="en-US" sz="3600" dirty="0">
                <a:solidFill>
                  <a:schemeClr val="tx1"/>
                </a:solidFill>
              </a:rPr>
              <a:t>일 월요일 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학습 기법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13" y="1733911"/>
            <a:ext cx="3752852" cy="3390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1733911"/>
            <a:ext cx="3752852" cy="33849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98" y="1733911"/>
            <a:ext cx="3798231" cy="33849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0506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342900" y="2335997"/>
            <a:ext cx="6172200" cy="2055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2900" y="4391945"/>
            <a:ext cx="6172200" cy="2205475"/>
          </a:xfrm>
          <a:prstGeom prst="rect">
            <a:avLst/>
          </a:prstGeom>
          <a:solidFill>
            <a:srgbClr val="FDCFF4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학습 기법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913" y="2385909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dirty="0"/>
              <a:t>학습</a:t>
            </a:r>
          </a:p>
        </p:txBody>
      </p:sp>
      <p:cxnSp>
        <p:nvCxnSpPr>
          <p:cNvPr id="5" name="직선 화살표 연결선 4"/>
          <p:cNvCxnSpPr>
            <a:stCxn id="12" idx="3"/>
            <a:endCxn id="27" idx="1"/>
          </p:cNvCxnSpPr>
          <p:nvPr/>
        </p:nvCxnSpPr>
        <p:spPr>
          <a:xfrm>
            <a:off x="3592967" y="3248267"/>
            <a:ext cx="769484" cy="3179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5" idx="3"/>
            <a:endCxn id="27" idx="1"/>
          </p:cNvCxnSpPr>
          <p:nvPr/>
        </p:nvCxnSpPr>
        <p:spPr>
          <a:xfrm flipV="1">
            <a:off x="3636248" y="3566215"/>
            <a:ext cx="726203" cy="3755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226" y="306360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, 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226" y="3757111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정   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   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</a:t>
            </a: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답</a:t>
            </a:r>
            <a:r>
              <a:rPr lang="en-US" altLang="ko-KR" b="1" dirty="0">
                <a:solidFill>
                  <a:srgbClr val="FF0000"/>
                </a:solidFill>
              </a:rPr>
              <a:t>, 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4" y="4382985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dirty="0"/>
              <a:t>판단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분류 혹은 회귀분석</a:t>
            </a:r>
            <a:r>
              <a:rPr lang="en-US" altLang="ko-KR" sz="2000" b="1" dirty="0"/>
              <a:t>)</a:t>
            </a:r>
            <a:endParaRPr lang="ko-KR" altLang="en-US" sz="28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643063" y="5782365"/>
            <a:ext cx="88106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3"/>
          </p:cNvCxnSpPr>
          <p:nvPr/>
        </p:nvCxnSpPr>
        <p:spPr>
          <a:xfrm>
            <a:off x="4333878" y="5782365"/>
            <a:ext cx="9096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5901" y="55976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8851" y="559769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   답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2900" y="1268400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T-Robotics: 인공지능의 과거와 현재, 그리고 미래 (하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74"/>
          <a:stretch/>
        </p:blipFill>
        <p:spPr bwMode="auto">
          <a:xfrm>
            <a:off x="6759716" y="1520373"/>
            <a:ext cx="5394325" cy="48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62451" y="3144735"/>
            <a:ext cx="1809752" cy="842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24125" y="5360886"/>
            <a:ext cx="1809752" cy="842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/>
          <p:cNvCxnSpPr>
            <a:stCxn id="27" idx="2"/>
          </p:cNvCxnSpPr>
          <p:nvPr/>
        </p:nvCxnSpPr>
        <p:spPr>
          <a:xfrm flipH="1">
            <a:off x="4242267" y="3987694"/>
            <a:ext cx="1025060" cy="136021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0695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학습 기법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900" y="1270690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2900" y="2335997"/>
            <a:ext cx="6172200" cy="2055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4391945"/>
            <a:ext cx="6172200" cy="2205475"/>
          </a:xfrm>
          <a:prstGeom prst="rect">
            <a:avLst/>
          </a:prstGeom>
          <a:solidFill>
            <a:srgbClr val="FDCFF4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2451" y="3144735"/>
            <a:ext cx="1809752" cy="842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913" y="2385909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dirty="0"/>
              <a:t>학습</a:t>
            </a:r>
          </a:p>
        </p:txBody>
      </p:sp>
      <p:cxnSp>
        <p:nvCxnSpPr>
          <p:cNvPr id="16" name="직선 화살표 연결선 15"/>
          <p:cNvCxnSpPr>
            <a:stCxn id="18" idx="3"/>
            <a:endCxn id="14" idx="1"/>
          </p:cNvCxnSpPr>
          <p:nvPr/>
        </p:nvCxnSpPr>
        <p:spPr>
          <a:xfrm>
            <a:off x="3615941" y="3564307"/>
            <a:ext cx="746510" cy="1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2200" y="337964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, 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24125" y="5360886"/>
            <a:ext cx="1809752" cy="842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913" y="4382985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dirty="0"/>
              <a:t>판단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클러스터 혹은 </a:t>
            </a:r>
            <a:r>
              <a:rPr lang="ko-KR" altLang="en-US" sz="2000" b="1" dirty="0" err="1"/>
              <a:t>차원축소</a:t>
            </a:r>
            <a:r>
              <a:rPr lang="en-US" altLang="ko-KR" sz="2000" b="1" dirty="0"/>
              <a:t>)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>
            <a:endCxn id="20" idx="1"/>
          </p:cNvCxnSpPr>
          <p:nvPr/>
        </p:nvCxnSpPr>
        <p:spPr>
          <a:xfrm>
            <a:off x="1643063" y="5782365"/>
            <a:ext cx="88106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3"/>
          </p:cNvCxnSpPr>
          <p:nvPr/>
        </p:nvCxnSpPr>
        <p:spPr>
          <a:xfrm>
            <a:off x="4333878" y="5782365"/>
            <a:ext cx="9096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901" y="55976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9959" y="5597700"/>
            <a:ext cx="1816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정   답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군집</a:t>
            </a:r>
            <a:r>
              <a:rPr lang="en-US" altLang="ko-KR" b="1" dirty="0"/>
              <a:t> </a:t>
            </a:r>
            <a:r>
              <a:rPr lang="ko-KR" altLang="en-US" b="1" dirty="0"/>
              <a:t>혹은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 err="1"/>
              <a:t>저차원의</a:t>
            </a:r>
            <a:r>
              <a:rPr lang="en-US" altLang="ko-KR" b="1" dirty="0"/>
              <a:t> </a:t>
            </a:r>
            <a:r>
              <a:rPr lang="ko-KR" altLang="en-US" b="1" dirty="0"/>
              <a:t>벡터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0" name="직선 화살표 연결선 29"/>
          <p:cNvCxnSpPr>
            <a:stCxn id="14" idx="2"/>
          </p:cNvCxnSpPr>
          <p:nvPr/>
        </p:nvCxnSpPr>
        <p:spPr>
          <a:xfrm flipH="1">
            <a:off x="4242267" y="3987694"/>
            <a:ext cx="1025060" cy="136021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2" descr="T-Robotics: 인공지능의 과거와 현재, 그리고 미래 (하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5"/>
          <a:stretch/>
        </p:blipFill>
        <p:spPr bwMode="auto">
          <a:xfrm>
            <a:off x="6734316" y="1520373"/>
            <a:ext cx="5419725" cy="48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9734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학습 기법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900" y="1275384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강화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A49268C6-7B81-4DC9-814B-443312B19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92006"/>
              </p:ext>
            </p:extLst>
          </p:nvPr>
        </p:nvGraphicFramePr>
        <p:xfrm>
          <a:off x="342900" y="2323135"/>
          <a:ext cx="4314828" cy="402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7">
                  <a:extLst>
                    <a:ext uri="{9D8B030D-6E8A-4147-A177-3AD203B41FA5}">
                      <a16:colId xmlns:a16="http://schemas.microsoft.com/office/drawing/2014/main" val="284956857"/>
                    </a:ext>
                  </a:extLst>
                </a:gridCol>
                <a:gridCol w="1078707">
                  <a:extLst>
                    <a:ext uri="{9D8B030D-6E8A-4147-A177-3AD203B41FA5}">
                      <a16:colId xmlns:a16="http://schemas.microsoft.com/office/drawing/2014/main" val="2826676434"/>
                    </a:ext>
                  </a:extLst>
                </a:gridCol>
                <a:gridCol w="1078707">
                  <a:extLst>
                    <a:ext uri="{9D8B030D-6E8A-4147-A177-3AD203B41FA5}">
                      <a16:colId xmlns:a16="http://schemas.microsoft.com/office/drawing/2014/main" val="1380175153"/>
                    </a:ext>
                  </a:extLst>
                </a:gridCol>
                <a:gridCol w="1078707">
                  <a:extLst>
                    <a:ext uri="{9D8B030D-6E8A-4147-A177-3AD203B41FA5}">
                      <a16:colId xmlns:a16="http://schemas.microsoft.com/office/drawing/2014/main" val="3772169297"/>
                    </a:ext>
                  </a:extLst>
                </a:gridCol>
              </a:tblGrid>
              <a:tr h="1007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 (state)</a:t>
                      </a:r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11567941"/>
                  </a:ext>
                </a:extLst>
              </a:tr>
              <a:tr h="1007253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25585333"/>
                  </a:ext>
                </a:extLst>
              </a:tr>
              <a:tr h="1007253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6571538"/>
                  </a:ext>
                </a:extLst>
              </a:tr>
              <a:tr h="1007253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7453536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A99DE6-7CB5-4E3A-AA31-F8D2C265431D}"/>
              </a:ext>
            </a:extLst>
          </p:cNvPr>
          <p:cNvCxnSpPr/>
          <p:nvPr/>
        </p:nvCxnSpPr>
        <p:spPr>
          <a:xfrm>
            <a:off x="1133124" y="2883300"/>
            <a:ext cx="755053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6DCFD2-B3AD-4CC5-ABC6-FA8B734E5B56}"/>
              </a:ext>
            </a:extLst>
          </p:cNvPr>
          <p:cNvSpPr txBox="1"/>
          <p:nvPr/>
        </p:nvSpPr>
        <p:spPr>
          <a:xfrm>
            <a:off x="1416574" y="288330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  <a:endParaRPr lang="ko-KR" altLang="en-US" sz="1600" dirty="0">
              <a:solidFill>
                <a:srgbClr val="3333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DF1341-BF7A-4112-8867-DF938B303B52}"/>
              </a:ext>
            </a:extLst>
          </p:cNvPr>
          <p:cNvCxnSpPr>
            <a:cxnSpLocks/>
          </p:cNvCxnSpPr>
          <p:nvPr/>
        </p:nvCxnSpPr>
        <p:spPr>
          <a:xfrm flipH="1">
            <a:off x="875914" y="3071666"/>
            <a:ext cx="3953" cy="690711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B4B173-099C-41E6-9697-BDB5261F35ED}"/>
              </a:ext>
            </a:extLst>
          </p:cNvPr>
          <p:cNvSpPr txBox="1"/>
          <p:nvPr/>
        </p:nvSpPr>
        <p:spPr>
          <a:xfrm>
            <a:off x="875914" y="332027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</a:t>
            </a:r>
            <a:endParaRPr lang="ko-KR" altLang="en-US" sz="1600" dirty="0">
              <a:solidFill>
                <a:srgbClr val="3333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robot cute icon에 대한 이미지 검색결과">
            <a:extLst>
              <a:ext uri="{FF2B5EF4-FFF2-40B4-BE49-F238E27FC236}">
                <a16:creationId xmlns:a16="http://schemas.microsoft.com/office/drawing/2014/main" id="{323C608F-2340-4149-8B0B-77E4054A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" y="2720943"/>
            <a:ext cx="284227" cy="3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558650" y="4284312"/>
            <a:ext cx="5279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https://www.youtube.com/watch?v=W_gxLKSsSIE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58650" y="2950937"/>
            <a:ext cx="544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https://www.youtube.com/watch?v=SH3bADiB7uQ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9297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237113" y="199072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086600" y="3186112"/>
            <a:ext cx="1581150" cy="600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655963" y="3186112"/>
            <a:ext cx="1581150" cy="600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0650" y="1724025"/>
            <a:ext cx="2265313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맥주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와인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플라스틱 컵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오징어 땅콩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67750" y="3186112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180,000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6698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07963" y="193357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457450" y="1285875"/>
            <a:ext cx="1476375" cy="6572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57450" y="4924426"/>
            <a:ext cx="1476375" cy="6476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33825" y="1285875"/>
            <a:ext cx="5029200" cy="428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47675"/>
            <a:r>
              <a:rPr lang="ko-KR" altLang="en-US" dirty="0" smtClean="0"/>
              <a:t>소주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병</a:t>
            </a:r>
            <a:r>
              <a:rPr lang="en-US" altLang="ko-KR" dirty="0" smtClean="0"/>
              <a:t>		: ? </a:t>
            </a:r>
            <a:r>
              <a:rPr lang="en-US" altLang="ko-KR" dirty="0"/>
              <a:t>X 10</a:t>
            </a:r>
            <a:endParaRPr lang="en-US" altLang="ko-KR" dirty="0" smtClean="0"/>
          </a:p>
          <a:p>
            <a:pPr marL="447675"/>
            <a:r>
              <a:rPr lang="ko-KR" altLang="en-US" dirty="0" smtClean="0"/>
              <a:t>맥주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병</a:t>
            </a:r>
            <a:r>
              <a:rPr lang="en-US" altLang="ko-KR" dirty="0" smtClean="0"/>
              <a:t>		: ? </a:t>
            </a:r>
            <a:r>
              <a:rPr lang="en-US" altLang="ko-KR" dirty="0"/>
              <a:t>X 10</a:t>
            </a:r>
            <a:endParaRPr lang="en-US" altLang="ko-KR" dirty="0" smtClean="0"/>
          </a:p>
          <a:p>
            <a:pPr marL="447675"/>
            <a:r>
              <a:rPr lang="ko-KR" altLang="en-US" dirty="0" smtClean="0"/>
              <a:t>플라스틱 컵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: ?</a:t>
            </a:r>
            <a:r>
              <a:rPr lang="en-US" altLang="ko-KR" dirty="0"/>
              <a:t> X </a:t>
            </a:r>
            <a:r>
              <a:rPr lang="en-US" altLang="ko-KR" dirty="0" smtClean="0"/>
              <a:t>20</a:t>
            </a:r>
          </a:p>
          <a:p>
            <a:pPr marL="447675"/>
            <a:r>
              <a:rPr lang="ko-KR" altLang="en-US" dirty="0" smtClean="0"/>
              <a:t>오징어 땅콩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: ?</a:t>
            </a:r>
            <a:r>
              <a:rPr lang="en-US" altLang="ko-KR" dirty="0"/>
              <a:t> X </a:t>
            </a:r>
            <a:r>
              <a:rPr lang="en-US" altLang="ko-KR" dirty="0" smtClean="0"/>
              <a:t>2</a:t>
            </a:r>
          </a:p>
          <a:p>
            <a:pPr marL="447675"/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 smtClean="0"/>
              <a:t>	: ?</a:t>
            </a:r>
            <a:r>
              <a:rPr lang="en-US" altLang="ko-KR" dirty="0"/>
              <a:t> X </a:t>
            </a:r>
            <a:r>
              <a:rPr lang="en-US" altLang="ko-KR" dirty="0" smtClean="0"/>
              <a:t>2</a:t>
            </a:r>
          </a:p>
          <a:p>
            <a:pPr marL="447675"/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: ?</a:t>
            </a:r>
            <a:r>
              <a:rPr lang="en-US" altLang="ko-KR" dirty="0"/>
              <a:t> X 2</a:t>
            </a:r>
            <a:endParaRPr lang="en-US" altLang="ko-KR" dirty="0" smtClean="0"/>
          </a:p>
          <a:p>
            <a:pPr marL="447675"/>
            <a:r>
              <a:rPr lang="ko-KR" altLang="en-US" dirty="0" smtClean="0"/>
              <a:t>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병</a:t>
            </a:r>
            <a:r>
              <a:rPr lang="en-US" altLang="ko-KR" dirty="0" smtClean="0"/>
              <a:t>		: ?</a:t>
            </a:r>
            <a:r>
              <a:rPr lang="en-US" altLang="ko-KR" dirty="0"/>
              <a:t> X </a:t>
            </a:r>
            <a:r>
              <a:rPr lang="en-US" altLang="ko-KR" dirty="0" smtClean="0"/>
              <a:t>4</a:t>
            </a:r>
          </a:p>
          <a:p>
            <a:pPr marL="447675"/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: ?</a:t>
            </a:r>
            <a:r>
              <a:rPr lang="en-US" altLang="ko-KR" dirty="0"/>
              <a:t> X 10</a:t>
            </a:r>
            <a:endParaRPr lang="en-US" altLang="ko-KR" dirty="0" smtClean="0"/>
          </a:p>
          <a:p>
            <a:pPr marL="447675"/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: ?</a:t>
            </a:r>
            <a:r>
              <a:rPr lang="en-US" altLang="ko-KR" dirty="0"/>
              <a:t> X 10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486900" y="1325932"/>
            <a:ext cx="2265313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맥주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플라스틱 컵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오징어 땅콩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86900" y="4967288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180,000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1298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07963" y="193357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457450" y="1285875"/>
            <a:ext cx="1476375" cy="6572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57450" y="4924426"/>
            <a:ext cx="1476375" cy="6476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33825" y="1285875"/>
            <a:ext cx="5029200" cy="428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47675"/>
            <a:r>
              <a:rPr lang="ko-KR" altLang="en-US" dirty="0" smtClean="0"/>
              <a:t>소주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병</a:t>
            </a:r>
            <a:r>
              <a:rPr lang="en-US" altLang="ko-KR" dirty="0" smtClean="0"/>
              <a:t>		: \ 100,000</a:t>
            </a:r>
          </a:p>
          <a:p>
            <a:pPr marL="447675"/>
            <a:r>
              <a:rPr lang="ko-KR" altLang="en-US" dirty="0" smtClean="0"/>
              <a:t>맥주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병</a:t>
            </a:r>
            <a:r>
              <a:rPr lang="en-US" altLang="ko-KR" dirty="0" smtClean="0"/>
              <a:t>		: \ -100,000</a:t>
            </a:r>
          </a:p>
          <a:p>
            <a:pPr marL="447675"/>
            <a:r>
              <a:rPr lang="ko-KR" altLang="en-US" dirty="0" smtClean="0"/>
              <a:t>플라스틱 컵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: \ 100</a:t>
            </a:r>
          </a:p>
          <a:p>
            <a:pPr marL="447675"/>
            <a:r>
              <a:rPr lang="ko-KR" altLang="en-US" dirty="0" smtClean="0"/>
              <a:t>오징어 땅콩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: \ -2,000</a:t>
            </a:r>
          </a:p>
          <a:p>
            <a:pPr marL="447675"/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 smtClean="0"/>
              <a:t>	: \ 1,000</a:t>
            </a:r>
          </a:p>
          <a:p>
            <a:pPr marL="447675"/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: \ -1,000</a:t>
            </a:r>
          </a:p>
          <a:p>
            <a:pPr marL="447675"/>
            <a:r>
              <a:rPr lang="ko-KR" altLang="en-US" dirty="0" smtClean="0">
                <a:solidFill>
                  <a:srgbClr val="FF0000"/>
                </a:solidFill>
              </a:rPr>
              <a:t>물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병</a:t>
            </a:r>
            <a:r>
              <a:rPr lang="en-US" altLang="ko-KR" dirty="0" smtClean="0">
                <a:solidFill>
                  <a:srgbClr val="FF0000"/>
                </a:solidFill>
              </a:rPr>
              <a:t>		: \ 45,000</a:t>
            </a:r>
          </a:p>
          <a:p>
            <a:pPr marL="447675"/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: \ 10</a:t>
            </a:r>
          </a:p>
          <a:p>
            <a:pPr marL="447675"/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: \ -10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486900" y="1325932"/>
            <a:ext cx="2265313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맥주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플라스틱 컵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오징어 땅콩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물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86900" y="4967288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180,000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4970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237113" y="199072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086600" y="3186112"/>
            <a:ext cx="1581150" cy="600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655963" y="3186112"/>
            <a:ext cx="1581150" cy="600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0650" y="1724025"/>
            <a:ext cx="2265313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67750" y="3186112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8,000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298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7963" y="193357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57450" y="1285875"/>
            <a:ext cx="1476375" cy="6572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457450" y="4924426"/>
            <a:ext cx="1476375" cy="6476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33825" y="1285875"/>
            <a:ext cx="5029200" cy="428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47675"/>
            <a:r>
              <a:rPr lang="ko-KR" altLang="en-US" dirty="0" smtClean="0"/>
              <a:t>사과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: \ 0</a:t>
            </a:r>
          </a:p>
          <a:p>
            <a:pPr marL="447675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: \ 4,000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86900" y="1325932"/>
            <a:ext cx="2265313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배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86900" y="4967288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3" name="직사각형 12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317982" cy="3125955"/>
            <a:chOff x="609601" y="1581150"/>
            <a:chExt cx="6317982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74212" y="2169072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 (w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5043" y="334062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4,000 (w</a:t>
              </a:r>
              <a:r>
                <a:rPr lang="en-US" altLang="ko-KR" baseline="-25000" dirty="0" smtClean="0"/>
                <a:t>2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r>
                <a:rPr lang="ko-KR" altLang="en-US" dirty="0" smtClean="0"/>
                <a:t>개 </a:t>
              </a:r>
              <a:r>
                <a:rPr lang="en-US" altLang="ko-KR" dirty="0" smtClean="0"/>
                <a:t>(x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개 </a:t>
              </a:r>
              <a:r>
                <a:rPr lang="en-US" altLang="ko-KR" dirty="0" smtClean="0"/>
                <a:t>(x</a:t>
              </a:r>
              <a:r>
                <a:rPr lang="en-US" altLang="ko-KR" baseline="-25000" dirty="0" smtClean="0"/>
                <a:t>2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02902" y="24804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8,000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8,000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4860" y="2621518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+x</a:t>
              </a:r>
              <a:r>
                <a:rPr lang="en-US" altLang="ko-KR" baseline="-25000" dirty="0" smtClean="0"/>
                <a:t>2</a:t>
              </a:r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32104" y="2783108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32104" y="3417333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8,000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4" name="직사각형 33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 </a:t>
                      </a:r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RNN, </a:t>
                      </a:r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개발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기초 모듈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Pandas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기온 예측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장마일수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월별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계절별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계절별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04</a:t>
            </a:r>
            <a:r>
              <a:rPr lang="ko-KR" altLang="en-US" sz="3600" dirty="0" smtClean="0">
                <a:solidFill>
                  <a:schemeClr val="tx1"/>
                </a:solidFill>
              </a:rPr>
              <a:t>일 </a:t>
            </a:r>
            <a:r>
              <a:rPr lang="ko-KR" altLang="en-US" sz="3600" dirty="0">
                <a:solidFill>
                  <a:schemeClr val="tx1"/>
                </a:solidFill>
              </a:rPr>
              <a:t>화</a:t>
            </a:r>
            <a:r>
              <a:rPr lang="ko-KR" altLang="en-US" sz="3600" dirty="0" smtClean="0">
                <a:solidFill>
                  <a:schemeClr val="tx1"/>
                </a:solidFill>
              </a:rPr>
              <a:t>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237113" y="199072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Model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사과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\0</a:t>
            </a:r>
          </a:p>
          <a:p>
            <a:pPr algn="ctr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배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\4,000)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086600" y="3186112"/>
            <a:ext cx="1581150" cy="600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655963" y="3186112"/>
            <a:ext cx="1581150" cy="600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0650" y="164782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67750" y="1548626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8,000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90650" y="240982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67750" y="2310626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3,300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90650" y="317182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67750" y="3072626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6,600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90650" y="3933011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67750" y="3833812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8,500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0650" y="4667249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67750" y="456805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7,500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047935" cy="3125955"/>
            <a:chOff x="609601" y="1581150"/>
            <a:chExt cx="6047935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7511" y="2181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906" y="335125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4,000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57625" y="25505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4,000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4,000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34574" y="277808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4574" y="34162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3,300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0" name="직사각형 3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53" y="5292762"/>
            <a:ext cx="4892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= |4000-3300|  = 700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Optimizer(</a:t>
            </a:r>
            <a:r>
              <a:rPr lang="ko-KR" altLang="en-US" dirty="0" smtClean="0"/>
              <a:t>曰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가격은 음수가 될 수는 없으니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       </a:t>
            </a:r>
            <a:r>
              <a:rPr lang="ko-KR" altLang="en-US" dirty="0" smtClean="0"/>
              <a:t>배 값을 내려야 겠군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9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047935" cy="3125955"/>
            <a:chOff x="609601" y="1581150"/>
            <a:chExt cx="6047935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8392" y="21876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906" y="335125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3,300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115" y="242256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3,300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3,300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34574" y="277808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4574" y="34162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3,300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0" name="직사각형 3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047935" cy="3125955"/>
            <a:chOff x="609601" y="1581150"/>
            <a:chExt cx="6047935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8392" y="216431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906" y="335125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3,300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7299" y="2533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9,900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9,900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34574" y="277808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4574" y="34162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8,500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0" name="직사각형 3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58353" y="5292762"/>
            <a:ext cx="4661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= |9900-8500|  = 1400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Optimizer(</a:t>
            </a:r>
            <a:r>
              <a:rPr lang="ko-KR" altLang="en-US" dirty="0" smtClean="0"/>
              <a:t>曰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배 값만 내리면 안되는 구나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사과 값은 올리자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047935" cy="3125955"/>
            <a:chOff x="609601" y="1581150"/>
            <a:chExt cx="6047935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8392" y="216431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906" y="335125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,500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7299" y="253365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1,000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,500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8,500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34574" y="277808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4574" y="34162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8,500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0" name="직사각형 3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047935" cy="3125955"/>
            <a:chOff x="609601" y="1581150"/>
            <a:chExt cx="6047935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8392" y="216431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906" y="335125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,500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7299" y="253365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,000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2,500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4,500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34574" y="277808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4574" y="34162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7,500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0" name="직사각형 3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58353" y="5292762"/>
            <a:ext cx="5690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= |4500-7500|  = 3000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Optimizer(</a:t>
            </a:r>
            <a:r>
              <a:rPr lang="ko-KR" altLang="en-US" dirty="0" smtClean="0"/>
              <a:t>曰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사과 개수가 많아지니까 로스가 크네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사과 가격을 더 </a:t>
            </a:r>
            <a:r>
              <a:rPr lang="ko-KR" altLang="en-US" dirty="0" err="1" smtClean="0"/>
              <a:t>올려야겠다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330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086101" y="1800225"/>
            <a:ext cx="6047935" cy="3125955"/>
            <a:chOff x="609601" y="1581150"/>
            <a:chExt cx="6047935" cy="312595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0656"/>
              <a:ext cx="1343024" cy="91325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3190111"/>
              <a:ext cx="1362074" cy="10668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8392" y="2164318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1,400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906" y="335125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1,900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7299" y="253365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5,600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1,900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,500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34574" y="277808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4574" y="34162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7,500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0" name="직사각형 39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91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7963" y="1933575"/>
            <a:ext cx="1849487" cy="299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57450" y="1285875"/>
            <a:ext cx="1476375" cy="6572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457450" y="4924426"/>
            <a:ext cx="1476375" cy="6476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33825" y="1285875"/>
            <a:ext cx="2933700" cy="428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47675"/>
            <a:r>
              <a:rPr lang="ko-KR" altLang="en-US" dirty="0" smtClean="0"/>
              <a:t>사과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: \ 1,400</a:t>
            </a:r>
          </a:p>
          <a:p>
            <a:pPr marL="447675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: \ 1,900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45412" y="1666059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610725" y="17041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8,000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45412" y="2428059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10725" y="24661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3,300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345412" y="3190059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610725" y="3228160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6,600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5412" y="3951245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610725" y="3989346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8,500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45412" y="4685483"/>
            <a:ext cx="2265313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10725" y="4723584"/>
            <a:ext cx="2265313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7,500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2" name="직사각형 21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34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426808" y="1933777"/>
            <a:ext cx="5586480" cy="3125955"/>
            <a:chOff x="1579208" y="1581150"/>
            <a:chExt cx="5586480" cy="3125955"/>
          </a:xfrm>
        </p:grpSpPr>
        <p:sp>
          <p:nvSpPr>
            <p:cNvPr id="2" name="타원 1"/>
            <p:cNvSpPr/>
            <p:nvPr/>
          </p:nvSpPr>
          <p:spPr>
            <a:xfrm>
              <a:off x="2914650" y="22288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486275" y="28384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+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914650" y="344805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2" idx="2"/>
            </p:cNvCxnSpPr>
            <p:nvPr/>
          </p:nvCxnSpPr>
          <p:spPr>
            <a:xfrm>
              <a:off x="1971675" y="25336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971675" y="3752850"/>
              <a:ext cx="942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79208" y="2163723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 = 1,400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9208" y="3381763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</a:t>
              </a:r>
              <a:r>
                <a:rPr lang="en-US" altLang="ko-KR" baseline="-25000" dirty="0"/>
                <a:t>2</a:t>
              </a:r>
              <a:r>
                <a:rPr lang="en-US" altLang="ko-KR" dirty="0" smtClean="0"/>
                <a:t> = 1,900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endCxn id="2" idx="0"/>
            </p:cNvCxnSpPr>
            <p:nvPr/>
          </p:nvCxnSpPr>
          <p:spPr>
            <a:xfrm>
              <a:off x="2443161" y="1581150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2443161" y="4059405"/>
              <a:ext cx="776289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14417" y="1704975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r>
                <a:rPr lang="ko-KR" altLang="en-US" dirty="0" smtClean="0"/>
                <a:t>개 </a:t>
              </a:r>
              <a:r>
                <a:rPr lang="en-US" altLang="ko-KR" dirty="0" smtClean="0"/>
                <a:t>= X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4417" y="419858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개 </a:t>
              </a:r>
              <a:r>
                <a:rPr lang="en-US" altLang="ko-KR" dirty="0" smtClean="0"/>
                <a:t>= X</a:t>
              </a:r>
              <a:r>
                <a:rPr lang="en-US" altLang="ko-KR" baseline="-25000" dirty="0" smtClean="0"/>
                <a:t>2</a:t>
              </a:r>
              <a:endParaRPr lang="ko-KR" altLang="en-US" baseline="-25000" dirty="0"/>
            </a:p>
          </p:txBody>
        </p:sp>
        <p:cxnSp>
          <p:nvCxnSpPr>
            <p:cNvPr id="35" name="직선 화살표 연결선 34"/>
            <p:cNvCxnSpPr>
              <a:stCxn id="2" idx="6"/>
              <a:endCxn id="21" idx="2"/>
            </p:cNvCxnSpPr>
            <p:nvPr/>
          </p:nvCxnSpPr>
          <p:spPr>
            <a:xfrm>
              <a:off x="3524250" y="25336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6"/>
              <a:endCxn id="21" idx="2"/>
            </p:cNvCxnSpPr>
            <p:nvPr/>
          </p:nvCxnSpPr>
          <p:spPr>
            <a:xfrm flipV="1">
              <a:off x="3524250" y="3143250"/>
              <a:ext cx="96202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7299" y="253365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5,600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7299" y="345757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1,900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>
              <a:stCxn id="21" idx="6"/>
            </p:cNvCxnSpPr>
            <p:nvPr/>
          </p:nvCxnSpPr>
          <p:spPr>
            <a:xfrm>
              <a:off x="5095875" y="3143250"/>
              <a:ext cx="81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15025" y="2958584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7,500 = Y’</a:t>
              </a:r>
              <a:endParaRPr lang="ko-KR" altLang="en-US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9305926" y="1325932"/>
            <a:ext cx="2446288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소주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맥주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플라스틱 컵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오징어 땅콩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물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305926" y="4967288"/>
            <a:ext cx="2446287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180,000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5" name="직사각형 24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31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762250" y="2581477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333875" y="3191077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+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762250" y="3800677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7" idx="3"/>
            <a:endCxn id="2" idx="2"/>
          </p:cNvCxnSpPr>
          <p:nvPr/>
        </p:nvCxnSpPr>
        <p:spPr>
          <a:xfrm>
            <a:off x="1763407" y="2853783"/>
            <a:ext cx="998843" cy="3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8" idx="3"/>
          </p:cNvCxnSpPr>
          <p:nvPr/>
        </p:nvCxnSpPr>
        <p:spPr>
          <a:xfrm>
            <a:off x="1763407" y="4071158"/>
            <a:ext cx="998843" cy="34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4171" y="26691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21885" y="38864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n-1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32" idx="3"/>
            <a:endCxn id="2" idx="0"/>
          </p:cNvCxnSpPr>
          <p:nvPr/>
        </p:nvCxnSpPr>
        <p:spPr>
          <a:xfrm>
            <a:off x="1763407" y="2364247"/>
            <a:ext cx="1303643" cy="21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3" idx="3"/>
          </p:cNvCxnSpPr>
          <p:nvPr/>
        </p:nvCxnSpPr>
        <p:spPr>
          <a:xfrm flipV="1">
            <a:off x="1763407" y="4412033"/>
            <a:ext cx="1303643" cy="15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4321" y="217958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02035" y="438712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n-1</a:t>
            </a:r>
            <a:endParaRPr lang="ko-KR" altLang="en-US" baseline="-25000" dirty="0"/>
          </a:p>
        </p:txBody>
      </p:sp>
      <p:cxnSp>
        <p:nvCxnSpPr>
          <p:cNvPr id="35" name="직선 화살표 연결선 34"/>
          <p:cNvCxnSpPr>
            <a:stCxn id="2" idx="6"/>
            <a:endCxn id="21" idx="2"/>
          </p:cNvCxnSpPr>
          <p:nvPr/>
        </p:nvCxnSpPr>
        <p:spPr>
          <a:xfrm>
            <a:off x="3371850" y="2886277"/>
            <a:ext cx="96202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2" idx="6"/>
            <a:endCxn id="21" idx="2"/>
          </p:cNvCxnSpPr>
          <p:nvPr/>
        </p:nvCxnSpPr>
        <p:spPr>
          <a:xfrm flipV="1">
            <a:off x="3371850" y="3495877"/>
            <a:ext cx="96202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6"/>
          </p:cNvCxnSpPr>
          <p:nvPr/>
        </p:nvCxnSpPr>
        <p:spPr>
          <a:xfrm>
            <a:off x="4943475" y="3495877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62625" y="331121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Y’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305926" y="1325932"/>
            <a:ext cx="2446288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소주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맥주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플라스틱 컵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오징어 땅콩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땅콩 </a:t>
            </a:r>
            <a:r>
              <a:rPr lang="ko-KR" altLang="en-US" dirty="0" err="1"/>
              <a:t>캬라멜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포카칩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물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월드콘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붕어싸만코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305926" y="4967288"/>
            <a:ext cx="2446287" cy="600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180,000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762250" y="5170155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6" idx="3"/>
          </p:cNvCxnSpPr>
          <p:nvPr/>
        </p:nvCxnSpPr>
        <p:spPr>
          <a:xfrm>
            <a:off x="1763407" y="5450071"/>
            <a:ext cx="998843" cy="24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69361" y="526540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</a:t>
            </a:r>
            <a:r>
              <a:rPr lang="en-US" altLang="ko-KR" baseline="-25000" dirty="0" err="1"/>
              <a:t>n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40" idx="3"/>
          </p:cNvCxnSpPr>
          <p:nvPr/>
        </p:nvCxnSpPr>
        <p:spPr>
          <a:xfrm flipV="1">
            <a:off x="1763407" y="5781510"/>
            <a:ext cx="1303643" cy="13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49511" y="5736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n</a:t>
            </a:r>
            <a:endParaRPr lang="ko-KR" altLang="en-US" baseline="-25000" dirty="0"/>
          </a:p>
        </p:txBody>
      </p:sp>
      <p:cxnSp>
        <p:nvCxnSpPr>
          <p:cNvPr id="44" name="직선 화살표 연결선 43"/>
          <p:cNvCxnSpPr>
            <a:stCxn id="24" idx="6"/>
            <a:endCxn id="21" idx="2"/>
          </p:cNvCxnSpPr>
          <p:nvPr/>
        </p:nvCxnSpPr>
        <p:spPr>
          <a:xfrm flipV="1">
            <a:off x="3371850" y="3495877"/>
            <a:ext cx="962025" cy="197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2533650" y="1286433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8" idx="3"/>
            <a:endCxn id="46" idx="2"/>
          </p:cNvCxnSpPr>
          <p:nvPr/>
        </p:nvCxnSpPr>
        <p:spPr>
          <a:xfrm>
            <a:off x="1763407" y="1516204"/>
            <a:ext cx="770243" cy="75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74171" y="133153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50" idx="3"/>
            <a:endCxn id="46" idx="0"/>
          </p:cNvCxnSpPr>
          <p:nvPr/>
        </p:nvCxnSpPr>
        <p:spPr>
          <a:xfrm>
            <a:off x="1763407" y="932837"/>
            <a:ext cx="1075043" cy="353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4321" y="7481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51" name="직선 화살표 연결선 50"/>
          <p:cNvCxnSpPr>
            <a:stCxn id="46" idx="6"/>
            <a:endCxn id="21" idx="2"/>
          </p:cNvCxnSpPr>
          <p:nvPr/>
        </p:nvCxnSpPr>
        <p:spPr>
          <a:xfrm>
            <a:off x="3143250" y="1591233"/>
            <a:ext cx="1190625" cy="19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88041" y="3191077"/>
            <a:ext cx="413896" cy="58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9" name="직사각형 38"/>
          <p:cNvSpPr/>
          <p:nvPr/>
        </p:nvSpPr>
        <p:spPr>
          <a:xfrm>
            <a:off x="8972551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지도 학습 </a:t>
            </a:r>
            <a:r>
              <a:rPr lang="en-US" altLang="ko-KR" sz="3200" b="1" dirty="0">
                <a:solidFill>
                  <a:schemeClr val="tx1"/>
                </a:solidFill>
              </a:rPr>
              <a:t>(Supervised Learning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원리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9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예측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한글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영어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Konlpy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nltk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기법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(Embedding Layer, Word2Vec, </a:t>
                      </a: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Embedding Layer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05</a:t>
            </a:r>
            <a:r>
              <a:rPr lang="ko-KR" altLang="en-US" sz="3600" dirty="0" smtClean="0">
                <a:solidFill>
                  <a:schemeClr val="tx1"/>
                </a:solidFill>
              </a:rPr>
              <a:t>일 수요일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인 공 지 능 </a:t>
            </a:r>
            <a:r>
              <a:rPr lang="en-US" altLang="ko-KR" sz="3200" b="1" dirty="0">
                <a:solidFill>
                  <a:schemeClr val="tx1"/>
                </a:solidFill>
              </a:rPr>
              <a:t>(</a:t>
            </a:r>
            <a:r>
              <a:rPr lang="en-US" altLang="ko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인 공 지 능 </a:t>
            </a:r>
            <a:r>
              <a:rPr lang="en-US" altLang="ko-KR" sz="3200" b="1" dirty="0">
                <a:solidFill>
                  <a:schemeClr val="tx1"/>
                </a:solidFill>
              </a:rPr>
              <a:t>(</a:t>
            </a:r>
            <a:r>
              <a:rPr lang="en-US" altLang="ko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985" y="1999041"/>
            <a:ext cx="104326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dirty="0" smtClean="0"/>
              <a:t>실습 폴더 생성 </a:t>
            </a:r>
            <a:r>
              <a:rPr lang="en-US" altLang="ko-KR" sz="2400" dirty="0" smtClean="0"/>
              <a:t>(path</a:t>
            </a:r>
            <a:r>
              <a:rPr lang="ko-KR" altLang="en-US" sz="2400" dirty="0" smtClean="0"/>
              <a:t>에 한글이 없도록 해주세요</a:t>
            </a:r>
            <a:r>
              <a:rPr lang="en-US" altLang="ko-KR" sz="2400" dirty="0" smtClean="0"/>
              <a:t>.)</a:t>
            </a:r>
          </a:p>
          <a:p>
            <a:pPr marL="342900" indent="-342900">
              <a:buAutoNum type="arabicParenR"/>
            </a:pPr>
            <a:endParaRPr lang="en-US" altLang="ko-KR" sz="2400" dirty="0" smtClean="0"/>
          </a:p>
          <a:p>
            <a:pPr marL="342900" indent="-342900">
              <a:buAutoNum type="arabicParenR"/>
            </a:pP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en-US" altLang="ko-KR" sz="2400" dirty="0" smtClean="0"/>
              <a:t>https://github.com/heetaeCho/TPDL </a:t>
            </a:r>
            <a:r>
              <a:rPr lang="ko-KR" altLang="en-US" sz="2400" dirty="0" smtClean="0"/>
              <a:t>접속 및 </a:t>
            </a:r>
            <a:r>
              <a:rPr lang="en-US" altLang="ko-KR" sz="2400" dirty="0" smtClean="0"/>
              <a:t>zip </a:t>
            </a:r>
            <a:r>
              <a:rPr lang="ko-KR" altLang="en-US" sz="2400" dirty="0" smtClean="0"/>
              <a:t>다운로드 후 압축 해제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endParaRPr lang="en-US" altLang="ko-KR" sz="2400" dirty="0" smtClean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clone https://github.com/heetaeCho/TPDL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5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모델을 학습 시키는 기법들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모델 학습 기법</a:t>
            </a:r>
            <a:r>
              <a:rPr lang="en-US" altLang="ko-KR" sz="2400" b="1" dirty="0">
                <a:solidFill>
                  <a:schemeClr val="bg1"/>
                </a:solidFill>
              </a:rPr>
              <a:t/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지도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비지도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강화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" y="1823156"/>
            <a:ext cx="4273396" cy="37409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2736603"/>
            <a:ext cx="43428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훈련 데이터로부터 하나의 </a:t>
            </a:r>
            <a:r>
              <a:rPr lang="ko-KR" altLang="en-US" sz="2400" b="1" dirty="0"/>
              <a:t>함수</a:t>
            </a:r>
            <a:r>
              <a:rPr lang="ko-KR" altLang="en-US" sz="2000" dirty="0"/>
              <a:t>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 err="1"/>
              <a:t>유추</a:t>
            </a:r>
            <a:r>
              <a:rPr lang="ko-KR" altLang="en-US" sz="2000" dirty="0" err="1"/>
              <a:t>해내기</a:t>
            </a:r>
            <a:r>
              <a:rPr lang="ko-KR" altLang="en-US" sz="2000" dirty="0"/>
              <a:t> 위한 학습 방법</a:t>
            </a:r>
            <a:endParaRPr lang="en-US" altLang="ko-KR" sz="2000" dirty="0"/>
          </a:p>
          <a:p>
            <a:endParaRPr lang="en-US" altLang="ko-KR" sz="1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/>
              <a:t>회귀분석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연속적인 값을 출력하는 함수</a:t>
            </a:r>
            <a:endParaRPr lang="en-US" altLang="ko-KR" sz="2000" dirty="0"/>
          </a:p>
          <a:p>
            <a:endParaRPr lang="en-US" altLang="ko-KR" sz="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/>
              <a:t>분류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어떤 종류인지 출력하는 함수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6517" y="1670756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4033" y="1852047"/>
            <a:ext cx="4273395" cy="37296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94035" y="2765496"/>
            <a:ext cx="425308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데이터가 어떻게 </a:t>
            </a:r>
            <a:r>
              <a:rPr lang="ko-KR" altLang="en-US" sz="2400" b="1" dirty="0" err="1"/>
              <a:t>구성</a:t>
            </a:r>
            <a:r>
              <a:rPr lang="ko-KR" altLang="en-US" sz="2000" dirty="0" err="1"/>
              <a:t>되었는지를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알아내기 위한 학습 방법 </a:t>
            </a:r>
            <a:endParaRPr lang="en-US" altLang="ko-KR" sz="2000" dirty="0"/>
          </a:p>
          <a:p>
            <a:endParaRPr lang="en-US" altLang="ko-KR" sz="1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 err="1"/>
              <a:t>클러스터닝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비슷한 데이터를 군집화</a:t>
            </a:r>
            <a:endParaRPr lang="en-US" altLang="ko-KR" sz="2000" dirty="0"/>
          </a:p>
          <a:p>
            <a:endParaRPr lang="en-US" altLang="ko-KR" sz="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 err="1"/>
              <a:t>차원축소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고차원의 벡터를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 err="1"/>
              <a:t>저차원의</a:t>
            </a:r>
            <a:r>
              <a:rPr lang="ko-KR" altLang="en-US" sz="2000" dirty="0"/>
              <a:t> 벡터로 변경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80549" y="1699647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18605" y="1840697"/>
            <a:ext cx="4273396" cy="37234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8607" y="2747955"/>
            <a:ext cx="41921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어떤 환경에서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/>
              <a:t>현재 상태</a:t>
            </a:r>
            <a:r>
              <a:rPr lang="ko-KR" altLang="en-US" sz="2000" dirty="0"/>
              <a:t>를 인식해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가능한 선택 중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/>
              <a:t>보상</a:t>
            </a:r>
            <a:r>
              <a:rPr lang="ko-KR" altLang="en-US" sz="2000" dirty="0"/>
              <a:t>이 가장 </a:t>
            </a:r>
            <a:r>
              <a:rPr lang="ko-KR" altLang="en-US" sz="2400" b="1" dirty="0"/>
              <a:t>최대화 </a:t>
            </a:r>
            <a:r>
              <a:rPr lang="ko-KR" altLang="en-US" sz="2000" dirty="0"/>
              <a:t>되는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선택을 하는 학습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‘</a:t>
            </a:r>
            <a:r>
              <a:rPr lang="ko-KR" altLang="en-US" sz="2000" dirty="0"/>
              <a:t>환경</a:t>
            </a:r>
            <a:r>
              <a:rPr lang="en-US" altLang="ko-KR" sz="2000" dirty="0"/>
              <a:t>’</a:t>
            </a:r>
            <a:r>
              <a:rPr lang="ko-KR" altLang="en-US" sz="2000" dirty="0"/>
              <a:t>은 주로 </a:t>
            </a:r>
            <a:r>
              <a:rPr lang="ko-KR" altLang="en-US" sz="2000" dirty="0" err="1"/>
              <a:t>마르코프</a:t>
            </a:r>
            <a:r>
              <a:rPr lang="ko-KR" altLang="en-US" sz="2000" dirty="0"/>
              <a:t> 결정 과정</a:t>
            </a:r>
            <a:endParaRPr lang="en-US" altLang="ko-KR" sz="2000" dirty="0"/>
          </a:p>
          <a:p>
            <a:r>
              <a:rPr lang="en-US" altLang="ko-KR" sz="2000" dirty="0"/>
              <a:t>  (Markov </a:t>
            </a:r>
            <a:r>
              <a:rPr lang="en-US" altLang="ko-KR" dirty="0"/>
              <a:t>Decision Process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05121" y="1688296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강화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분류의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76013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4</a:t>
                      </a:r>
                      <a:r>
                        <a:rPr lang="ko-KR" altLang="en-US" sz="1300" smtClean="0"/>
                        <a:t>교시</a:t>
                      </a:r>
                      <a:endParaRPr lang="en-US" altLang="ko-KR" sz="1300" smtClean="0"/>
                    </a:p>
                    <a:p>
                      <a:pPr algn="l" latinLnBrk="1"/>
                      <a:r>
                        <a:rPr lang="en-US" altLang="ko-KR" sz="130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텍스트 분류 실습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네이버 영화 리뷰 감정 분류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5</a:t>
                      </a:r>
                      <a:r>
                        <a:rPr lang="ko-KR" altLang="en-US" sz="1300" smtClean="0"/>
                        <a:t>교시</a:t>
                      </a:r>
                      <a:endParaRPr lang="en-US" altLang="ko-KR" sz="1300" smtClean="0"/>
                    </a:p>
                    <a:p>
                      <a:pPr algn="l" latinLnBrk="1"/>
                      <a:r>
                        <a:rPr lang="en-US" altLang="ko-KR" sz="130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텍스트 분류 실습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일상문장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6</a:t>
                      </a:r>
                      <a:r>
                        <a:rPr lang="ko-KR" altLang="en-US" sz="1300" smtClean="0"/>
                        <a:t>교시</a:t>
                      </a:r>
                      <a:endParaRPr lang="en-US" altLang="ko-KR" sz="1300" smtClean="0"/>
                    </a:p>
                    <a:p>
                      <a:pPr algn="l" latinLnBrk="1"/>
                      <a:r>
                        <a:rPr lang="en-US" altLang="ko-KR" sz="130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일상문장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7</a:t>
                      </a:r>
                      <a:r>
                        <a:rPr lang="ko-KR" altLang="en-US" sz="1300" smtClean="0"/>
                        <a:t>교시</a:t>
                      </a:r>
                      <a:endParaRPr lang="en-US" altLang="ko-KR" sz="1300" smtClean="0"/>
                    </a:p>
                    <a:p>
                      <a:pPr algn="l" latinLnBrk="1"/>
                      <a:r>
                        <a:rPr lang="en-US" altLang="ko-KR" sz="130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일상문장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8</a:t>
                      </a:r>
                      <a:r>
                        <a:rPr lang="ko-KR" altLang="en-US" sz="1300" smtClean="0"/>
                        <a:t>교시</a:t>
                      </a:r>
                      <a:endParaRPr lang="en-US" altLang="ko-KR" sz="1300" smtClean="0"/>
                    </a:p>
                    <a:p>
                      <a:pPr algn="l" latinLnBrk="1"/>
                      <a:r>
                        <a:rPr lang="en-US" altLang="ko-KR" sz="130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06</a:t>
            </a:r>
            <a:r>
              <a:rPr lang="ko-KR" altLang="en-US" sz="3600" dirty="0" smtClean="0">
                <a:solidFill>
                  <a:schemeClr val="tx1"/>
                </a:solidFill>
              </a:rPr>
              <a:t>일 목요일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Seq2Seq </a:t>
                      </a:r>
                      <a:r>
                        <a:rPr lang="ko-KR" altLang="en-US" sz="1600" dirty="0" smtClean="0"/>
                        <a:t>모델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단일 문장 생성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기계 번역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기계 번역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기계 번역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챗봇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QnA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챗봇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QnA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챗봇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QnA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07</a:t>
            </a:r>
            <a:r>
              <a:rPr lang="ko-KR" altLang="en-US" sz="3600" smtClean="0">
                <a:solidFill>
                  <a:schemeClr val="tx1"/>
                </a:solidFill>
              </a:rPr>
              <a:t>일 금요일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>
                <a:solidFill>
                  <a:schemeClr val="tx1"/>
                </a:solidFill>
              </a:rPr>
              <a:t>AI </a:t>
            </a:r>
            <a:r>
              <a:rPr lang="ko-KR" altLang="en-US" sz="3600" spc="3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280159"/>
            <a:ext cx="343235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AI, ML, DL</a:t>
            </a:r>
          </a:p>
          <a:p>
            <a:pPr marL="514350" indent="-514350">
              <a:buAutoNum type="arabicPeriod"/>
            </a:pPr>
            <a:r>
              <a:rPr lang="en-US" altLang="ko-KR" sz="2800" dirty="0" smtClean="0"/>
              <a:t>Deep Learning</a:t>
            </a:r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Model</a:t>
            </a:r>
          </a:p>
          <a:p>
            <a:pPr marL="1428750" lvl="2" indent="-514350">
              <a:buAutoNum type="arabicPeriod"/>
            </a:pPr>
            <a:r>
              <a:rPr lang="en-US" altLang="ko-KR" sz="2800" dirty="0" smtClean="0"/>
              <a:t>DNN</a:t>
            </a:r>
          </a:p>
          <a:p>
            <a:pPr marL="1428750" lvl="2" indent="-514350">
              <a:buAutoNum type="arabicPeriod"/>
            </a:pPr>
            <a:r>
              <a:rPr lang="en-US" altLang="ko-KR" sz="2800" dirty="0" smtClean="0"/>
              <a:t>CNN</a:t>
            </a:r>
          </a:p>
          <a:p>
            <a:pPr marL="1428750" lvl="2" indent="-514350">
              <a:buAutoNum type="arabicPeriod"/>
            </a:pPr>
            <a:r>
              <a:rPr lang="en-US" altLang="ko-KR" sz="2800" dirty="0" smtClean="0"/>
              <a:t>RNN</a:t>
            </a:r>
          </a:p>
          <a:p>
            <a:pPr marL="452438" lvl="2"/>
            <a:r>
              <a:rPr lang="en-US" altLang="ko-KR" sz="2800" dirty="0" smtClean="0"/>
              <a:t>2. </a:t>
            </a:r>
            <a:r>
              <a:rPr lang="ko-KR" altLang="en-US" sz="2800" dirty="0" smtClean="0"/>
              <a:t>학습 기법</a:t>
            </a:r>
            <a:endParaRPr lang="en-US" altLang="ko-KR" sz="2800" dirty="0" smtClean="0"/>
          </a:p>
          <a:p>
            <a:pPr marL="452438" lvl="2"/>
            <a:r>
              <a:rPr lang="en-US" altLang="ko-KR" sz="2800" dirty="0"/>
              <a:t>	</a:t>
            </a:r>
            <a:r>
              <a:rPr lang="en-US" altLang="ko-KR" sz="2800" dirty="0" smtClean="0"/>
              <a:t>1. </a:t>
            </a:r>
            <a:r>
              <a:rPr lang="ko-KR" altLang="en-US" sz="2800" dirty="0" smtClean="0"/>
              <a:t>지도 학습</a:t>
            </a:r>
            <a:endParaRPr lang="en-US" altLang="ko-KR" sz="2800" dirty="0" smtClean="0"/>
          </a:p>
          <a:p>
            <a:pPr marL="452438" lvl="2"/>
            <a:r>
              <a:rPr lang="en-US" altLang="ko-KR" sz="2800" dirty="0"/>
              <a:t>	</a:t>
            </a:r>
            <a:r>
              <a:rPr lang="en-US" altLang="ko-KR" sz="2800" dirty="0" smtClean="0"/>
              <a:t>2. </a:t>
            </a:r>
            <a:r>
              <a:rPr lang="ko-KR" altLang="en-US" sz="2800" dirty="0" smtClean="0"/>
              <a:t>비지도 학습</a:t>
            </a:r>
            <a:endParaRPr lang="en-US" altLang="ko-KR" sz="2800" dirty="0" smtClean="0"/>
          </a:p>
          <a:p>
            <a:pPr marL="452438" lvl="2"/>
            <a:r>
              <a:rPr lang="en-US" altLang="ko-KR" sz="2800" dirty="0"/>
              <a:t>	</a:t>
            </a:r>
            <a:r>
              <a:rPr lang="en-US" altLang="ko-KR" sz="2800" dirty="0" smtClean="0"/>
              <a:t>3. </a:t>
            </a:r>
            <a:r>
              <a:rPr lang="ko-KR" altLang="en-US" sz="2800" dirty="0" err="1" smtClean="0"/>
              <a:t>강화학습</a:t>
            </a:r>
            <a:endParaRPr lang="en-US" altLang="ko-KR" sz="2800" dirty="0" smtClean="0"/>
          </a:p>
          <a:p>
            <a:pPr marL="452438" lvl="2"/>
            <a:r>
              <a:rPr lang="en-US" altLang="ko-KR" sz="2800" dirty="0" smtClean="0"/>
              <a:t>3. </a:t>
            </a:r>
            <a:r>
              <a:rPr lang="ko-KR" altLang="en-US" sz="2800" dirty="0" smtClean="0"/>
              <a:t>지도 학습 원리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" name="타원 1"/>
          <p:cNvSpPr/>
          <p:nvPr/>
        </p:nvSpPr>
        <p:spPr>
          <a:xfrm>
            <a:off x="342900" y="1178315"/>
            <a:ext cx="5724870" cy="5091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70176" y="2300052"/>
            <a:ext cx="4470315" cy="382372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50104" y="3433186"/>
            <a:ext cx="3110461" cy="258409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840" y="1457046"/>
            <a:ext cx="3031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인공지능</a:t>
            </a:r>
            <a:endParaRPr lang="en-US" altLang="ko-KR" sz="2000" dirty="0"/>
          </a:p>
          <a:p>
            <a:r>
              <a:rPr lang="en-US" altLang="ko-KR" sz="2000" dirty="0"/>
              <a:t>Artificial Intelligence (AI)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840" y="2725300"/>
            <a:ext cx="286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기계학습</a:t>
            </a:r>
            <a:endParaRPr lang="en-US" altLang="ko-KR" sz="2000" dirty="0"/>
          </a:p>
          <a:p>
            <a:r>
              <a:rPr lang="en-US" altLang="ko-KR" sz="2000" dirty="0"/>
              <a:t>Machine Learning (ML)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5840" y="3964932"/>
            <a:ext cx="24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딥러닝</a:t>
            </a:r>
            <a:endParaRPr lang="en-US" altLang="ko-KR" sz="2000" dirty="0"/>
          </a:p>
          <a:p>
            <a:r>
              <a:rPr lang="en-US" altLang="ko-KR" sz="2000" dirty="0"/>
              <a:t>Deep </a:t>
            </a:r>
            <a:r>
              <a:rPr lang="en-US" altLang="ko-KR" sz="2000" dirty="0" smtClean="0"/>
              <a:t>Learning (DL)</a:t>
            </a:r>
            <a:endParaRPr lang="ko-KR" altLang="en-US" sz="2000" dirty="0"/>
          </a:p>
        </p:txBody>
      </p:sp>
      <p:cxnSp>
        <p:nvCxnSpPr>
          <p:cNvPr id="34" name="꺾인 연결선 33"/>
          <p:cNvCxnSpPr/>
          <p:nvPr/>
        </p:nvCxnSpPr>
        <p:spPr>
          <a:xfrm>
            <a:off x="6804213" y="1049563"/>
            <a:ext cx="4192524" cy="487258"/>
          </a:xfrm>
          <a:prstGeom prst="bentConnector3">
            <a:avLst>
              <a:gd name="adj1" fmla="val 22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04213" y="982823"/>
            <a:ext cx="4074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1" dirty="0"/>
              <a:t>인간의 지적 능력을 컴퓨터로 구현</a:t>
            </a:r>
            <a:endParaRPr lang="en-US" altLang="ko-KR" sz="2000" spc="-151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6804213" y="1523445"/>
            <a:ext cx="4192524" cy="583297"/>
          </a:xfrm>
          <a:prstGeom prst="bentConnector3">
            <a:avLst>
              <a:gd name="adj1" fmla="val 22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828048" y="1552744"/>
            <a:ext cx="4144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1" dirty="0"/>
              <a:t>기계가 대신할 수 있는 모든 자동화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066851" y="1523445"/>
            <a:ext cx="1750439" cy="77660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52" y="1264926"/>
            <a:ext cx="6741435" cy="381384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48" name="직사각형 47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41284" y="5359368"/>
            <a:ext cx="2853369" cy="109613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( </a:t>
            </a:r>
            <a:r>
              <a:rPr lang="ko-KR" altLang="en-US">
                <a:solidFill>
                  <a:schemeClr val="tx1"/>
                </a:solidFill>
              </a:rPr>
              <a:t>패턴 유추를 통한 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Excel</a:t>
            </a:r>
            <a:r>
              <a:rPr lang="ko-KR" altLang="en-US" b="1">
                <a:solidFill>
                  <a:schemeClr val="tx1"/>
                </a:solidFill>
              </a:rPr>
              <a:t>의 자동 완성 기능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AI, ML, DL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2201</Words>
  <Application>Microsoft Office PowerPoint</Application>
  <PresentationFormat>와이드스크린</PresentationFormat>
  <Paragraphs>742</Paragraphs>
  <Slides>42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247</cp:revision>
  <dcterms:created xsi:type="dcterms:W3CDTF">2020-07-05T07:46:08Z</dcterms:created>
  <dcterms:modified xsi:type="dcterms:W3CDTF">2020-08-02T08:05:44Z</dcterms:modified>
</cp:coreProperties>
</file>