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263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8" r:id="rId19"/>
    <p:sldId id="305" r:id="rId20"/>
    <p:sldId id="258" r:id="rId21"/>
    <p:sldId id="289" r:id="rId22"/>
    <p:sldId id="27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559" autoAdjust="0"/>
  </p:normalViewPr>
  <p:slideViewPr>
    <p:cSldViewPr snapToGrid="0" showGuides="1">
      <p:cViewPr varScale="1">
        <p:scale>
          <a:sx n="89" d="100"/>
          <a:sy n="89" d="100"/>
        </p:scale>
        <p:origin x="131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3774-0E21-4466-89FE-47F912FC75D3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A2F37-F061-4C06-A297-703DFF0C5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821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2F37-F061-4C06-A297-703DFF0C55A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791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2F37-F061-4C06-A297-703DFF0C55A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24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476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2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72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47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34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75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215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85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89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04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64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EFF3B-8A07-4FB1-9BE4-BDB72A1F7CD9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90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1058" r="21058"/>
          <a:stretch/>
        </p:blipFill>
        <p:spPr>
          <a:xfrm>
            <a:off x="157644" y="3498851"/>
            <a:ext cx="5519256" cy="28575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" name="Picture 4" descr="2019년 보안 진단 리포트 '딥러닝 보안에 주목하라' - 위클리포스트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3494963"/>
            <a:ext cx="5505451" cy="28137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1" y="266701"/>
            <a:ext cx="2914651" cy="27747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6801" y="571309"/>
            <a:ext cx="5510611" cy="1992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딥러닝</a:t>
            </a:r>
            <a:r>
              <a:rPr lang="en-US" altLang="ko-KR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(Deep Learning)</a:t>
            </a:r>
            <a:r>
              <a:rPr lang="en-US" altLang="ko-KR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</a:t>
            </a:r>
          </a:p>
          <a:p>
            <a:pPr>
              <a:lnSpc>
                <a:spcPct val="150000"/>
              </a:lnSpc>
            </a:pPr>
            <a:r>
              <a:rPr lang="ko-KR" altLang="en-US" sz="4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시계열</a:t>
            </a:r>
            <a:r>
              <a:rPr lang="ko-KR" altLang="en-US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데이터 처리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21049" y="2660449"/>
            <a:ext cx="2996333" cy="1128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/>
              <a:t>2020. 08. 03. </a:t>
            </a:r>
            <a:r>
              <a:rPr lang="ko-KR" altLang="en-US" sz="2400" dirty="0"/>
              <a:t>월요일</a:t>
            </a:r>
            <a:endParaRPr lang="en-US" altLang="ko-KR" sz="2400" dirty="0"/>
          </a:p>
          <a:p>
            <a:pPr algn="ctr">
              <a:lnSpc>
                <a:spcPct val="150000"/>
              </a:lnSpc>
            </a:pPr>
            <a:r>
              <a:rPr lang="ko-KR" altLang="en-US" sz="2400" dirty="0"/>
              <a:t>조 희태</a:t>
            </a:r>
          </a:p>
        </p:txBody>
      </p:sp>
    </p:spTree>
    <p:extLst>
      <p:ext uri="{BB962C8B-B14F-4D97-AF65-F5344CB8AC3E}">
        <p14:creationId xmlns:p14="http://schemas.microsoft.com/office/powerpoint/2010/main" val="294051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6" name="직사각형 35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200" dirty="0" smtClean="0">
                <a:solidFill>
                  <a:schemeClr val="tx1"/>
                </a:solidFill>
              </a:rPr>
              <a:t>Dot()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 err="1" smtClean="0">
                <a:solidFill>
                  <a:schemeClr val="bg1"/>
                </a:solidFill>
              </a:rPr>
              <a:t>Keras</a:t>
            </a:r>
            <a:r>
              <a:rPr lang="en-US" altLang="ko-KR" sz="3600" dirty="0" smtClean="0">
                <a:solidFill>
                  <a:schemeClr val="bg1"/>
                </a:solidFill>
              </a:rPr>
              <a:t> Layer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2142" y="1264926"/>
            <a:ext cx="8040984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2400" b="1" dirty="0" err="1">
                <a:latin typeface="Arial-BoldMT"/>
              </a:rPr>
              <a:t>tf.keras.layers.Dot</a:t>
            </a:r>
            <a:r>
              <a:rPr lang="en-US" altLang="ko-KR" sz="2400" b="1" dirty="0">
                <a:latin typeface="Arial-BoldMT"/>
              </a:rPr>
              <a:t> </a:t>
            </a:r>
            <a:r>
              <a:rPr lang="en-US" altLang="ko-KR" sz="2400" dirty="0">
                <a:latin typeface="ArialMT"/>
              </a:rPr>
              <a:t>( </a:t>
            </a:r>
            <a:r>
              <a:rPr lang="en-US" altLang="ko-KR" sz="2400" b="1" dirty="0">
                <a:latin typeface="Arial-BoldMT"/>
              </a:rPr>
              <a:t>axes</a:t>
            </a:r>
            <a:r>
              <a:rPr lang="en-US" altLang="ko-KR" sz="2400" dirty="0">
                <a:latin typeface="ArialMT"/>
              </a:rPr>
              <a:t>, normalize=False, **</a:t>
            </a:r>
            <a:r>
              <a:rPr lang="en-US" altLang="ko-KR" sz="2400" dirty="0" err="1">
                <a:latin typeface="ArialMT"/>
              </a:rPr>
              <a:t>kwargs</a:t>
            </a:r>
            <a:r>
              <a:rPr lang="en-US" altLang="ko-KR" sz="2400" dirty="0">
                <a:latin typeface="ArialMT"/>
              </a:rPr>
              <a:t> )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332142" y="2210466"/>
                <a:ext cx="660251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 ……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2" y="2210466"/>
                <a:ext cx="6602513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50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6" name="직사각형 35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200" dirty="0" smtClean="0">
                <a:solidFill>
                  <a:schemeClr val="tx1"/>
                </a:solidFill>
              </a:rPr>
              <a:t>Dropout()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 err="1" smtClean="0">
                <a:solidFill>
                  <a:schemeClr val="bg1"/>
                </a:solidFill>
              </a:rPr>
              <a:t>Keras</a:t>
            </a:r>
            <a:r>
              <a:rPr lang="en-US" altLang="ko-KR" sz="3600" dirty="0" smtClean="0">
                <a:solidFill>
                  <a:schemeClr val="bg1"/>
                </a:solidFill>
              </a:rPr>
              <a:t> Layer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2141" y="1266277"/>
            <a:ext cx="10802023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 err="1">
                <a:latin typeface="Arial-BoldMT"/>
              </a:rPr>
              <a:t>tf.keras.layers.Dropout</a:t>
            </a:r>
            <a:r>
              <a:rPr lang="en-US" altLang="ko-KR" sz="2400" b="1" dirty="0">
                <a:latin typeface="Arial-BoldMT"/>
              </a:rPr>
              <a:t> </a:t>
            </a:r>
            <a:r>
              <a:rPr lang="en-US" altLang="ko-KR" sz="2400" dirty="0">
                <a:latin typeface="ArialMT"/>
              </a:rPr>
              <a:t>( </a:t>
            </a:r>
            <a:r>
              <a:rPr lang="en-US" altLang="ko-KR" sz="2400" b="1" dirty="0">
                <a:latin typeface="Arial-BoldMT"/>
              </a:rPr>
              <a:t>rate</a:t>
            </a:r>
            <a:r>
              <a:rPr lang="en-US" altLang="ko-KR" sz="2400" dirty="0">
                <a:latin typeface="ArialMT"/>
              </a:rPr>
              <a:t>, </a:t>
            </a:r>
            <a:r>
              <a:rPr lang="en-US" altLang="ko-KR" sz="2400" dirty="0" err="1">
                <a:latin typeface="ArialMT"/>
              </a:rPr>
              <a:t>noise_shape</a:t>
            </a:r>
            <a:r>
              <a:rPr lang="en-US" altLang="ko-KR" sz="2400" dirty="0">
                <a:latin typeface="ArialMT"/>
              </a:rPr>
              <a:t>=None, seed=None, **</a:t>
            </a:r>
            <a:r>
              <a:rPr lang="en-US" altLang="ko-KR" sz="2400" dirty="0" err="1">
                <a:latin typeface="ArialMT"/>
              </a:rPr>
              <a:t>kwargs</a:t>
            </a:r>
            <a:r>
              <a:rPr lang="en-US" altLang="ko-KR" sz="2400" dirty="0">
                <a:latin typeface="ArialMT"/>
              </a:rPr>
              <a:t> )</a:t>
            </a:r>
            <a:endParaRPr lang="ko-KR" altLang="en-US" sz="2400" dirty="0"/>
          </a:p>
        </p:txBody>
      </p:sp>
      <p:sp>
        <p:nvSpPr>
          <p:cNvPr id="8" name="직사각형 7"/>
          <p:cNvSpPr/>
          <p:nvPr/>
        </p:nvSpPr>
        <p:spPr>
          <a:xfrm>
            <a:off x="3000710" y="2355924"/>
            <a:ext cx="1108708" cy="37221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Dense</a:t>
            </a:r>
          </a:p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WX+b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4109418" y="3302597"/>
            <a:ext cx="76379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4109418" y="4085856"/>
            <a:ext cx="76379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4109418" y="4869115"/>
            <a:ext cx="76379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109418" y="5652374"/>
            <a:ext cx="76379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361585" y="2355924"/>
            <a:ext cx="1108708" cy="37221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Dense</a:t>
            </a:r>
          </a:p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WX+b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470293" y="3302597"/>
            <a:ext cx="76379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8470293" y="4869115"/>
            <a:ext cx="76379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8470293" y="5652374"/>
            <a:ext cx="76379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오른쪽 화살표 5"/>
          <p:cNvSpPr/>
          <p:nvPr/>
        </p:nvSpPr>
        <p:spPr>
          <a:xfrm>
            <a:off x="5461183" y="3921162"/>
            <a:ext cx="1312433" cy="591670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21386" y="3503685"/>
            <a:ext cx="1792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Dropout(0.25)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1823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6" name="직사각형 35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200" dirty="0" smtClean="0">
                <a:solidFill>
                  <a:schemeClr val="tx1"/>
                </a:solidFill>
              </a:rPr>
              <a:t>Conv2D()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 err="1" smtClean="0">
                <a:solidFill>
                  <a:schemeClr val="bg1"/>
                </a:solidFill>
              </a:rPr>
              <a:t>Keras</a:t>
            </a:r>
            <a:r>
              <a:rPr lang="en-US" altLang="ko-KR" sz="3600" dirty="0" smtClean="0">
                <a:solidFill>
                  <a:schemeClr val="bg1"/>
                </a:solidFill>
              </a:rPr>
              <a:t> Layer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394797">
            <a:off x="2730896" y="3313232"/>
            <a:ext cx="6853026" cy="3533048"/>
          </a:xfrm>
          <a:prstGeom prst="rect">
            <a:avLst/>
          </a:prstGeom>
          <a:scene3d>
            <a:camera prst="isometricBottomDown"/>
            <a:lightRig rig="threePt" dir="t"/>
          </a:scene3d>
        </p:spPr>
      </p:pic>
      <p:sp>
        <p:nvSpPr>
          <p:cNvPr id="3" name="직사각형 2"/>
          <p:cNvSpPr/>
          <p:nvPr/>
        </p:nvSpPr>
        <p:spPr>
          <a:xfrm>
            <a:off x="337601" y="1274377"/>
            <a:ext cx="11517326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Arial-BoldMT"/>
              </a:rPr>
              <a:t>tf.keras.layers.Conv2D </a:t>
            </a:r>
            <a:r>
              <a:rPr lang="en-US" altLang="ko-KR" sz="2400" dirty="0">
                <a:latin typeface="ArialMT"/>
              </a:rPr>
              <a:t>( </a:t>
            </a:r>
            <a:r>
              <a:rPr lang="en-US" altLang="ko-KR" sz="2400" b="1" dirty="0">
                <a:latin typeface="Arial-BoldMT"/>
              </a:rPr>
              <a:t>filters</a:t>
            </a:r>
            <a:r>
              <a:rPr lang="en-US" altLang="ko-KR" sz="2400" dirty="0">
                <a:latin typeface="ArialMT"/>
              </a:rPr>
              <a:t>, </a:t>
            </a:r>
            <a:r>
              <a:rPr lang="en-US" altLang="ko-KR" sz="2400" b="1" dirty="0" err="1">
                <a:latin typeface="Arial-BoldMT"/>
              </a:rPr>
              <a:t>kernel_size</a:t>
            </a:r>
            <a:r>
              <a:rPr lang="en-US" altLang="ko-KR" sz="2400" dirty="0">
                <a:latin typeface="ArialMT"/>
              </a:rPr>
              <a:t>, </a:t>
            </a:r>
            <a:r>
              <a:rPr lang="en-US" altLang="ko-KR" sz="2400" b="1" dirty="0">
                <a:latin typeface="Arial-BoldMT"/>
              </a:rPr>
              <a:t>strides=(1, 1</a:t>
            </a:r>
            <a:r>
              <a:rPr lang="en-US" altLang="ko-KR" sz="2400" b="1" dirty="0" smtClean="0">
                <a:latin typeface="Arial-BoldMT"/>
              </a:rPr>
              <a:t>)</a:t>
            </a:r>
            <a:r>
              <a:rPr lang="en-US" altLang="ko-KR" sz="2400" dirty="0" smtClean="0">
                <a:latin typeface="ArialMT"/>
              </a:rPr>
              <a:t>, </a:t>
            </a:r>
            <a:r>
              <a:rPr lang="en-US" altLang="ko-KR" sz="2400" b="1" dirty="0" smtClean="0">
                <a:latin typeface="Arial-BoldMT"/>
              </a:rPr>
              <a:t>padding</a:t>
            </a:r>
            <a:r>
              <a:rPr lang="en-US" altLang="ko-KR" sz="2400" b="1" dirty="0">
                <a:latin typeface="Arial-BoldMT"/>
              </a:rPr>
              <a:t>='valid'</a:t>
            </a:r>
            <a:r>
              <a:rPr lang="en-US" altLang="ko-KR" sz="2400" dirty="0">
                <a:latin typeface="ArialMT"/>
              </a:rPr>
              <a:t>, </a:t>
            </a:r>
            <a:r>
              <a:rPr lang="en-US" altLang="ko-KR" sz="2400" dirty="0" err="1">
                <a:latin typeface="ArialMT"/>
              </a:rPr>
              <a:t>data_format</a:t>
            </a:r>
            <a:r>
              <a:rPr lang="en-US" altLang="ko-KR" sz="2400" dirty="0">
                <a:latin typeface="ArialMT"/>
              </a:rPr>
              <a:t>=None</a:t>
            </a:r>
            <a:r>
              <a:rPr lang="en-US" altLang="ko-KR" sz="2400" dirty="0" smtClean="0">
                <a:latin typeface="ArialMT"/>
              </a:rPr>
              <a:t>, </a:t>
            </a:r>
            <a:r>
              <a:rPr lang="en-US" altLang="ko-KR" sz="2400" dirty="0" err="1" smtClean="0">
                <a:latin typeface="ArialMT"/>
              </a:rPr>
              <a:t>dilation_rate</a:t>
            </a:r>
            <a:r>
              <a:rPr lang="en-US" altLang="ko-KR" sz="2400" dirty="0">
                <a:latin typeface="ArialMT"/>
              </a:rPr>
              <a:t>=(1, 1), </a:t>
            </a:r>
            <a:r>
              <a:rPr lang="en-US" altLang="ko-KR" sz="2400" b="1" dirty="0">
                <a:latin typeface="Arial-BoldMT"/>
              </a:rPr>
              <a:t>activation=None</a:t>
            </a:r>
            <a:r>
              <a:rPr lang="en-US" altLang="ko-KR" sz="2400" dirty="0">
                <a:latin typeface="ArialMT"/>
              </a:rPr>
              <a:t>, </a:t>
            </a:r>
            <a:r>
              <a:rPr lang="en-US" altLang="ko-KR" sz="2400" dirty="0" err="1">
                <a:latin typeface="ArialMT"/>
              </a:rPr>
              <a:t>use_bias</a:t>
            </a:r>
            <a:r>
              <a:rPr lang="en-US" altLang="ko-KR" sz="2400" dirty="0">
                <a:latin typeface="ArialMT"/>
              </a:rPr>
              <a:t>=True, </a:t>
            </a:r>
            <a:r>
              <a:rPr lang="en-US" altLang="ko-KR" sz="2400" dirty="0" err="1">
                <a:latin typeface="ArialMT"/>
              </a:rPr>
              <a:t>kernel_initializer</a:t>
            </a:r>
            <a:r>
              <a:rPr lang="en-US" altLang="ko-KR" sz="2400" dirty="0">
                <a:latin typeface="ArialMT"/>
              </a:rPr>
              <a:t>='</a:t>
            </a:r>
            <a:r>
              <a:rPr lang="en-US" altLang="ko-KR" sz="2400" dirty="0" err="1">
                <a:latin typeface="ArialMT"/>
              </a:rPr>
              <a:t>glorot_uniform</a:t>
            </a:r>
            <a:r>
              <a:rPr lang="en-US" altLang="ko-KR" sz="2400" dirty="0" smtClean="0">
                <a:latin typeface="ArialMT"/>
              </a:rPr>
              <a:t>', </a:t>
            </a:r>
            <a:r>
              <a:rPr lang="pt-BR" altLang="ko-KR" sz="2400" dirty="0" smtClean="0">
                <a:latin typeface="ArialMT"/>
              </a:rPr>
              <a:t>bias_initializer</a:t>
            </a:r>
            <a:r>
              <a:rPr lang="pt-BR" altLang="ko-KR" sz="2400" dirty="0">
                <a:latin typeface="ArialMT"/>
              </a:rPr>
              <a:t>='zeros', kernel_regularizer=None, bias_regularizer=None, activity_regularizer=None</a:t>
            </a:r>
            <a:r>
              <a:rPr lang="pt-BR" altLang="ko-KR" sz="2400" dirty="0" smtClean="0">
                <a:latin typeface="ArialMT"/>
              </a:rPr>
              <a:t>, </a:t>
            </a:r>
            <a:r>
              <a:rPr lang="en-US" altLang="ko-KR" sz="2400" dirty="0" err="1" smtClean="0">
                <a:latin typeface="ArialMT"/>
              </a:rPr>
              <a:t>kernel_constraint</a:t>
            </a:r>
            <a:r>
              <a:rPr lang="en-US" altLang="ko-KR" sz="2400" dirty="0" smtClean="0">
                <a:latin typeface="ArialMT"/>
              </a:rPr>
              <a:t>=None</a:t>
            </a:r>
            <a:r>
              <a:rPr lang="en-US" altLang="ko-KR" sz="2400" dirty="0">
                <a:latin typeface="ArialMT"/>
              </a:rPr>
              <a:t>, </a:t>
            </a:r>
            <a:r>
              <a:rPr lang="en-US" altLang="ko-KR" sz="2400" dirty="0" err="1">
                <a:latin typeface="ArialMT"/>
              </a:rPr>
              <a:t>bias_constraint</a:t>
            </a:r>
            <a:r>
              <a:rPr lang="en-US" altLang="ko-KR" sz="2400" dirty="0">
                <a:latin typeface="ArialMT"/>
              </a:rPr>
              <a:t>=None, **</a:t>
            </a:r>
            <a:r>
              <a:rPr lang="en-US" altLang="ko-KR" sz="2400" dirty="0" err="1">
                <a:latin typeface="ArialMT"/>
              </a:rPr>
              <a:t>kwargs</a:t>
            </a:r>
            <a:r>
              <a:rPr lang="en-US" altLang="ko-KR" sz="2400" dirty="0">
                <a:latin typeface="ArialMT"/>
              </a:rPr>
              <a:t> 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489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6" name="직사각형 35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200" dirty="0" smtClean="0">
                <a:solidFill>
                  <a:schemeClr val="tx1"/>
                </a:solidFill>
              </a:rPr>
              <a:t>AveragePooling2D()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 err="1" smtClean="0">
                <a:solidFill>
                  <a:schemeClr val="bg1"/>
                </a:solidFill>
              </a:rPr>
              <a:t>Keras</a:t>
            </a:r>
            <a:r>
              <a:rPr lang="en-US" altLang="ko-KR" sz="3600" dirty="0" smtClean="0">
                <a:solidFill>
                  <a:schemeClr val="bg1"/>
                </a:solidFill>
              </a:rPr>
              <a:t> Layer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986227">
            <a:off x="2446913" y="3561298"/>
            <a:ext cx="7218290" cy="3127519"/>
          </a:xfrm>
          <a:prstGeom prst="rect">
            <a:avLst/>
          </a:prstGeom>
          <a:scene3d>
            <a:camera prst="isometricBottomDown"/>
            <a:lightRig rig="threePt" dir="t"/>
          </a:scene3d>
        </p:spPr>
      </p:pic>
      <p:sp>
        <p:nvSpPr>
          <p:cNvPr id="5" name="직사각형 4"/>
          <p:cNvSpPr/>
          <p:nvPr/>
        </p:nvSpPr>
        <p:spPr>
          <a:xfrm>
            <a:off x="332141" y="1267627"/>
            <a:ext cx="9650059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Arial-BoldMT"/>
              </a:rPr>
              <a:t>tf.keras.layers.AveragePooling2D</a:t>
            </a:r>
            <a:r>
              <a:rPr lang="en-US" altLang="ko-KR" sz="2400" dirty="0">
                <a:latin typeface="ArialMT"/>
              </a:rPr>
              <a:t>( </a:t>
            </a:r>
            <a:r>
              <a:rPr lang="en-US" altLang="ko-KR" sz="2400" b="1" dirty="0" err="1">
                <a:latin typeface="Arial-BoldMT"/>
              </a:rPr>
              <a:t>pool_size</a:t>
            </a:r>
            <a:r>
              <a:rPr lang="en-US" altLang="ko-KR" sz="2400" b="1" dirty="0" smtClean="0">
                <a:latin typeface="Arial-BoldMT"/>
              </a:rPr>
              <a:t>=(2, 2)</a:t>
            </a:r>
            <a:r>
              <a:rPr lang="en-US" altLang="ko-KR" sz="2400" dirty="0" smtClean="0">
                <a:latin typeface="ArialMT"/>
              </a:rPr>
              <a:t>, </a:t>
            </a:r>
            <a:r>
              <a:rPr lang="en-US" altLang="ko-KR" sz="2400" b="1" dirty="0">
                <a:latin typeface="Arial-BoldMT"/>
              </a:rPr>
              <a:t>strides=None</a:t>
            </a:r>
            <a:r>
              <a:rPr lang="en-US" altLang="ko-KR" sz="2400" dirty="0">
                <a:latin typeface="ArialMT"/>
              </a:rPr>
              <a:t>, </a:t>
            </a:r>
            <a:r>
              <a:rPr lang="en-US" altLang="ko-KR" sz="2400" b="1" dirty="0" smtClean="0">
                <a:latin typeface="Arial-BoldMT"/>
              </a:rPr>
              <a:t>padding='valid'</a:t>
            </a:r>
            <a:r>
              <a:rPr lang="en-US" altLang="ko-KR" sz="2400" dirty="0" smtClean="0">
                <a:latin typeface="ArialMT"/>
              </a:rPr>
              <a:t>, </a:t>
            </a:r>
            <a:r>
              <a:rPr lang="en-US" altLang="ko-KR" sz="2400" dirty="0" err="1">
                <a:latin typeface="ArialMT"/>
              </a:rPr>
              <a:t>data_format</a:t>
            </a:r>
            <a:r>
              <a:rPr lang="en-US" altLang="ko-KR" sz="2400" dirty="0">
                <a:latin typeface="ArialMT"/>
              </a:rPr>
              <a:t>=None</a:t>
            </a:r>
            <a:r>
              <a:rPr lang="en-US" altLang="ko-KR" sz="2400" dirty="0" smtClean="0">
                <a:latin typeface="ArialMT"/>
              </a:rPr>
              <a:t>, **</a:t>
            </a:r>
            <a:r>
              <a:rPr lang="en-US" altLang="ko-KR" sz="2400" dirty="0" err="1">
                <a:latin typeface="ArialMT"/>
              </a:rPr>
              <a:t>kwargs</a:t>
            </a:r>
            <a:r>
              <a:rPr lang="en-US" altLang="ko-KR" sz="2400" dirty="0">
                <a:latin typeface="ArialMT"/>
              </a:rPr>
              <a:t> 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5119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6" name="직사각형 35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200" dirty="0" smtClean="0">
                <a:solidFill>
                  <a:schemeClr val="tx1"/>
                </a:solidFill>
              </a:rPr>
              <a:t>MaxPooling2D()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 err="1" smtClean="0">
                <a:solidFill>
                  <a:schemeClr val="bg1"/>
                </a:solidFill>
              </a:rPr>
              <a:t>Keras</a:t>
            </a:r>
            <a:r>
              <a:rPr lang="en-US" altLang="ko-KR" sz="3600" dirty="0" smtClean="0">
                <a:solidFill>
                  <a:schemeClr val="bg1"/>
                </a:solidFill>
              </a:rPr>
              <a:t> Layer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966435">
            <a:off x="2448348" y="3575706"/>
            <a:ext cx="7218290" cy="3127519"/>
          </a:xfrm>
          <a:prstGeom prst="rect">
            <a:avLst/>
          </a:prstGeom>
          <a:scene3d>
            <a:camera prst="isometricBottomDown"/>
            <a:lightRig rig="threePt" dir="t"/>
          </a:scene3d>
        </p:spPr>
      </p:pic>
      <p:sp>
        <p:nvSpPr>
          <p:cNvPr id="3" name="직사각형 2"/>
          <p:cNvSpPr/>
          <p:nvPr/>
        </p:nvSpPr>
        <p:spPr>
          <a:xfrm>
            <a:off x="342900" y="1267627"/>
            <a:ext cx="8629650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Arial-BoldMT"/>
              </a:rPr>
              <a:t>tf.keras.layers.MaxPool2D</a:t>
            </a:r>
            <a:r>
              <a:rPr lang="en-US" altLang="ko-KR" sz="2400" dirty="0">
                <a:latin typeface="ArialMT"/>
              </a:rPr>
              <a:t>( </a:t>
            </a:r>
            <a:r>
              <a:rPr lang="en-US" altLang="ko-KR" sz="2400" b="1" dirty="0" err="1">
                <a:latin typeface="Arial-BoldMT"/>
              </a:rPr>
              <a:t>pool_size</a:t>
            </a:r>
            <a:r>
              <a:rPr lang="en-US" altLang="ko-KR" sz="2400" b="1" dirty="0" smtClean="0">
                <a:latin typeface="Arial-BoldMT"/>
              </a:rPr>
              <a:t>=(2, 2)</a:t>
            </a:r>
            <a:r>
              <a:rPr lang="en-US" altLang="ko-KR" sz="2400" dirty="0" smtClean="0">
                <a:latin typeface="ArialMT"/>
              </a:rPr>
              <a:t>, </a:t>
            </a:r>
            <a:r>
              <a:rPr lang="en-US" altLang="ko-KR" sz="2400" b="1" dirty="0">
                <a:latin typeface="Arial-BoldMT"/>
              </a:rPr>
              <a:t>strides=None</a:t>
            </a:r>
            <a:r>
              <a:rPr lang="en-US" altLang="ko-KR" sz="2400" dirty="0" smtClean="0">
                <a:latin typeface="ArialMT"/>
              </a:rPr>
              <a:t>, </a:t>
            </a:r>
            <a:r>
              <a:rPr lang="en-US" altLang="ko-KR" sz="2400" b="1" dirty="0" smtClean="0">
                <a:latin typeface="Arial-BoldMT"/>
              </a:rPr>
              <a:t>padding</a:t>
            </a:r>
            <a:r>
              <a:rPr lang="en-US" altLang="ko-KR" sz="2400" b="1" dirty="0">
                <a:latin typeface="Arial-BoldMT"/>
              </a:rPr>
              <a:t>='valid'</a:t>
            </a:r>
            <a:r>
              <a:rPr lang="en-US" altLang="ko-KR" sz="2400" dirty="0">
                <a:latin typeface="ArialMT"/>
              </a:rPr>
              <a:t>, </a:t>
            </a:r>
            <a:r>
              <a:rPr lang="en-US" altLang="ko-KR" sz="2400" dirty="0" err="1">
                <a:latin typeface="ArialMT"/>
              </a:rPr>
              <a:t>data_format</a:t>
            </a:r>
            <a:r>
              <a:rPr lang="en-US" altLang="ko-KR" sz="2400" dirty="0">
                <a:latin typeface="ArialMT"/>
              </a:rPr>
              <a:t>=None</a:t>
            </a:r>
            <a:r>
              <a:rPr lang="en-US" altLang="ko-KR" sz="2400" dirty="0" smtClean="0">
                <a:latin typeface="ArialMT"/>
              </a:rPr>
              <a:t>, **</a:t>
            </a:r>
            <a:r>
              <a:rPr lang="en-US" altLang="ko-KR" sz="2400" dirty="0" err="1">
                <a:latin typeface="ArialMT"/>
              </a:rPr>
              <a:t>kwargs</a:t>
            </a:r>
            <a:r>
              <a:rPr lang="en-US" altLang="ko-KR" sz="2400" dirty="0">
                <a:latin typeface="ArialMT"/>
              </a:rPr>
              <a:t> 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333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/>
          <p:cNvCxnSpPr>
            <a:stCxn id="4" idx="3"/>
            <a:endCxn id="10" idx="1"/>
          </p:cNvCxnSpPr>
          <p:nvPr/>
        </p:nvCxnSpPr>
        <p:spPr>
          <a:xfrm>
            <a:off x="4629852" y="4335331"/>
            <a:ext cx="29506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6" name="직사각형 35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200" dirty="0" smtClean="0">
                <a:solidFill>
                  <a:schemeClr val="tx1"/>
                </a:solidFill>
              </a:rPr>
              <a:t>Flatten()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 err="1" smtClean="0">
                <a:solidFill>
                  <a:schemeClr val="bg1"/>
                </a:solidFill>
              </a:rPr>
              <a:t>Keras</a:t>
            </a:r>
            <a:r>
              <a:rPr lang="en-US" altLang="ko-KR" sz="3600" dirty="0" smtClean="0">
                <a:solidFill>
                  <a:schemeClr val="bg1"/>
                </a:solidFill>
              </a:rPr>
              <a:t> Layer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2142" y="1264926"/>
            <a:ext cx="7988918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2400" b="1" dirty="0" err="1">
                <a:latin typeface="Arial-BoldMT"/>
              </a:rPr>
              <a:t>tf.keras.layers.Flatten</a:t>
            </a:r>
            <a:r>
              <a:rPr lang="en-US" altLang="ko-KR" sz="2400" b="1" dirty="0">
                <a:latin typeface="Arial-BoldMT"/>
              </a:rPr>
              <a:t> </a:t>
            </a:r>
            <a:r>
              <a:rPr lang="en-US" altLang="ko-KR" sz="2400" dirty="0">
                <a:latin typeface="ArialMT"/>
              </a:rPr>
              <a:t>( </a:t>
            </a:r>
            <a:r>
              <a:rPr lang="en-US" altLang="ko-KR" sz="2400" dirty="0" err="1">
                <a:latin typeface="ArialMT"/>
              </a:rPr>
              <a:t>data_format</a:t>
            </a:r>
            <a:r>
              <a:rPr lang="en-US" altLang="ko-KR" sz="2400" dirty="0">
                <a:latin typeface="ArialMT"/>
              </a:rPr>
              <a:t>=None, **</a:t>
            </a:r>
            <a:r>
              <a:rPr lang="en-US" altLang="ko-KR" sz="2400" dirty="0" err="1">
                <a:latin typeface="ArialMT"/>
              </a:rPr>
              <a:t>kwargs</a:t>
            </a:r>
            <a:r>
              <a:rPr lang="en-US" altLang="ko-KR" sz="2400" dirty="0">
                <a:latin typeface="ArialMT"/>
              </a:rPr>
              <a:t> )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2180142" y="4150665"/>
            <a:ext cx="2449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Shape = </a:t>
            </a:r>
            <a:r>
              <a:rPr lang="ko-KR" altLang="en-US" dirty="0" smtClean="0"/>
              <a:t>(3</a:t>
            </a:r>
            <a:r>
              <a:rPr lang="ko-KR" altLang="en-US" dirty="0"/>
              <a:t>, 28, 28, 3)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550813" y="2474258"/>
            <a:ext cx="1108708" cy="37221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Flatten</a:t>
            </a:r>
            <a:endParaRPr lang="ko-KR" altLang="en-US" sz="2000" dirty="0"/>
          </a:p>
        </p:txBody>
      </p:sp>
      <p:sp>
        <p:nvSpPr>
          <p:cNvPr id="10" name="직사각형 9"/>
          <p:cNvSpPr/>
          <p:nvPr/>
        </p:nvSpPr>
        <p:spPr>
          <a:xfrm>
            <a:off x="7580481" y="4150665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Shape = </a:t>
            </a:r>
            <a:r>
              <a:rPr lang="ko-KR" altLang="en-US" dirty="0" smtClean="0"/>
              <a:t>(3, </a:t>
            </a:r>
            <a:r>
              <a:rPr lang="en-US" altLang="ko-KR" dirty="0" smtClean="0"/>
              <a:t>2352</a:t>
            </a:r>
            <a:r>
              <a:rPr lang="ko-KR" altLang="en-US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245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6" name="직사각형 35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200" dirty="0" smtClean="0">
                <a:solidFill>
                  <a:schemeClr val="tx1"/>
                </a:solidFill>
              </a:rPr>
              <a:t>Concatenate()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 err="1" smtClean="0">
                <a:solidFill>
                  <a:schemeClr val="bg1"/>
                </a:solidFill>
              </a:rPr>
              <a:t>Keras</a:t>
            </a:r>
            <a:r>
              <a:rPr lang="en-US" altLang="ko-KR" sz="3600" dirty="0" smtClean="0">
                <a:solidFill>
                  <a:schemeClr val="bg1"/>
                </a:solidFill>
              </a:rPr>
              <a:t> Layer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2142" y="1264927"/>
            <a:ext cx="7168437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2400" b="1" dirty="0" err="1">
                <a:latin typeface="Arial-BoldMT"/>
              </a:rPr>
              <a:t>tf.keras.layers.Concatenate</a:t>
            </a:r>
            <a:r>
              <a:rPr lang="en-US" altLang="ko-KR" sz="2400" b="1" dirty="0">
                <a:latin typeface="Arial-BoldMT"/>
              </a:rPr>
              <a:t> </a:t>
            </a:r>
            <a:r>
              <a:rPr lang="en-US" altLang="ko-KR" sz="2400" dirty="0">
                <a:latin typeface="ArialMT"/>
              </a:rPr>
              <a:t>( axis=-1, **</a:t>
            </a:r>
            <a:r>
              <a:rPr lang="en-US" altLang="ko-KR" sz="2400" dirty="0" err="1">
                <a:latin typeface="ArialMT"/>
              </a:rPr>
              <a:t>kwargs</a:t>
            </a:r>
            <a:r>
              <a:rPr lang="en-US" altLang="ko-KR" sz="2400" dirty="0">
                <a:latin typeface="ArialMT"/>
              </a:rPr>
              <a:t>)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851035" y="2742673"/>
            <a:ext cx="1056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(</a:t>
            </a:r>
            <a:r>
              <a:rPr lang="en-US" altLang="ko-KR" sz="2000" dirty="0">
                <a:latin typeface="+mn-ea"/>
              </a:rPr>
              <a:t>2, 5, 2)</a:t>
            </a:r>
            <a:endParaRPr lang="ko-KR" altLang="en-US" sz="2000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70040" y="2742673"/>
            <a:ext cx="1056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(3, </a:t>
            </a:r>
            <a:r>
              <a:rPr lang="en-US" altLang="ko-KR" sz="2000" dirty="0">
                <a:latin typeface="+mn-ea"/>
              </a:rPr>
              <a:t>5, 2)</a:t>
            </a:r>
            <a:endParaRPr lang="ko-KR" altLang="en-US" sz="2000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51035" y="3614570"/>
            <a:ext cx="2431361" cy="94667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Concatenate</a:t>
            </a:r>
          </a:p>
          <a:p>
            <a:pPr algn="ctr"/>
            <a:r>
              <a:rPr lang="en-US" altLang="ko-KR" sz="2000" dirty="0" smtClean="0"/>
              <a:t>(axis=0)</a:t>
            </a:r>
            <a:endParaRPr lang="ko-KR" altLang="en-US" sz="2000" dirty="0"/>
          </a:p>
        </p:txBody>
      </p:sp>
      <p:cxnSp>
        <p:nvCxnSpPr>
          <p:cNvPr id="6" name="직선 화살표 연결선 5"/>
          <p:cNvCxnSpPr>
            <a:stCxn id="4" idx="2"/>
          </p:cNvCxnSpPr>
          <p:nvPr/>
        </p:nvCxnSpPr>
        <p:spPr>
          <a:xfrm>
            <a:off x="1379385" y="3142783"/>
            <a:ext cx="0" cy="471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798390" y="3142783"/>
            <a:ext cx="0" cy="471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2066715" y="4561242"/>
            <a:ext cx="0" cy="471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538365" y="5030761"/>
            <a:ext cx="1056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(5, </a:t>
            </a:r>
            <a:r>
              <a:rPr lang="en-US" altLang="ko-KR" sz="2000" dirty="0">
                <a:latin typeface="+mn-ea"/>
              </a:rPr>
              <a:t>5, 2)</a:t>
            </a:r>
            <a:endParaRPr lang="ko-KR" altLang="en-US" sz="2000" dirty="0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61973" y="2742673"/>
            <a:ext cx="1056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(</a:t>
            </a:r>
            <a:r>
              <a:rPr lang="en-US" altLang="ko-KR" sz="2000" dirty="0">
                <a:latin typeface="+mn-ea"/>
              </a:rPr>
              <a:t>2, </a:t>
            </a:r>
            <a:r>
              <a:rPr lang="en-US" altLang="ko-KR" sz="2000" dirty="0" smtClean="0">
                <a:latin typeface="+mn-ea"/>
              </a:rPr>
              <a:t>2, </a:t>
            </a:r>
            <a:r>
              <a:rPr lang="en-US" altLang="ko-KR" sz="2000" dirty="0">
                <a:latin typeface="+mn-ea"/>
              </a:rPr>
              <a:t>2)</a:t>
            </a:r>
            <a:endParaRPr lang="ko-KR" altLang="en-US" sz="2000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80978" y="2742673"/>
            <a:ext cx="1056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(2, 4, </a:t>
            </a:r>
            <a:r>
              <a:rPr lang="en-US" altLang="ko-KR" sz="2000" dirty="0">
                <a:latin typeface="+mn-ea"/>
              </a:rPr>
              <a:t>2)</a:t>
            </a:r>
            <a:endParaRPr lang="ko-KR" altLang="en-US" sz="2000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61973" y="3614570"/>
            <a:ext cx="2431361" cy="94667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Concatenate</a:t>
            </a:r>
          </a:p>
          <a:p>
            <a:pPr algn="ctr"/>
            <a:r>
              <a:rPr lang="en-US" altLang="ko-KR" sz="2000" dirty="0" smtClean="0"/>
              <a:t>(axis=1)</a:t>
            </a:r>
            <a:endParaRPr lang="ko-KR" altLang="en-US" sz="2000" dirty="0"/>
          </a:p>
        </p:txBody>
      </p:sp>
      <p:cxnSp>
        <p:nvCxnSpPr>
          <p:cNvPr id="19" name="직선 화살표 연결선 18"/>
          <p:cNvCxnSpPr>
            <a:stCxn id="16" idx="2"/>
          </p:cNvCxnSpPr>
          <p:nvPr/>
        </p:nvCxnSpPr>
        <p:spPr>
          <a:xfrm>
            <a:off x="5290323" y="3142783"/>
            <a:ext cx="0" cy="471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6709328" y="3142783"/>
            <a:ext cx="0" cy="471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5977653" y="4561242"/>
            <a:ext cx="0" cy="471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449303" y="5030761"/>
            <a:ext cx="1056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(2, 6, </a:t>
            </a:r>
            <a:r>
              <a:rPr lang="en-US" altLang="ko-KR" sz="2000" dirty="0">
                <a:latin typeface="+mn-ea"/>
              </a:rPr>
              <a:t>2)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670364" y="2742673"/>
            <a:ext cx="1056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(</a:t>
            </a:r>
            <a:r>
              <a:rPr lang="en-US" altLang="ko-KR" sz="2000" dirty="0">
                <a:latin typeface="+mn-ea"/>
              </a:rPr>
              <a:t>2, 5, </a:t>
            </a:r>
            <a:r>
              <a:rPr lang="en-US" altLang="ko-KR" sz="2000" dirty="0" smtClean="0">
                <a:latin typeface="+mn-ea"/>
              </a:rPr>
              <a:t>3)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089369" y="2742673"/>
            <a:ext cx="1056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(2, </a:t>
            </a:r>
            <a:r>
              <a:rPr lang="en-US" altLang="ko-KR" sz="2000" dirty="0">
                <a:latin typeface="+mn-ea"/>
              </a:rPr>
              <a:t>5, 2)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670364" y="3614570"/>
            <a:ext cx="2431361" cy="94667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Concatenate</a:t>
            </a:r>
          </a:p>
          <a:p>
            <a:pPr algn="ctr"/>
            <a:r>
              <a:rPr lang="en-US" altLang="ko-KR" sz="2000" dirty="0" smtClean="0"/>
              <a:t>(axis=2)</a:t>
            </a:r>
          </a:p>
          <a:p>
            <a:pPr algn="ctr"/>
            <a:r>
              <a:rPr lang="en-US" altLang="ko-KR" sz="2000" dirty="0" smtClean="0"/>
              <a:t>(axis=-1)</a:t>
            </a:r>
            <a:endParaRPr lang="ko-KR" altLang="en-US" sz="2000" dirty="0"/>
          </a:p>
        </p:txBody>
      </p:sp>
      <p:cxnSp>
        <p:nvCxnSpPr>
          <p:cNvPr id="26" name="직선 화살표 연결선 25"/>
          <p:cNvCxnSpPr>
            <a:stCxn id="23" idx="2"/>
          </p:cNvCxnSpPr>
          <p:nvPr/>
        </p:nvCxnSpPr>
        <p:spPr>
          <a:xfrm>
            <a:off x="9198714" y="3142783"/>
            <a:ext cx="0" cy="471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10617719" y="3142783"/>
            <a:ext cx="0" cy="471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9886044" y="4561242"/>
            <a:ext cx="0" cy="471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9357694" y="5030761"/>
            <a:ext cx="1056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(2, </a:t>
            </a:r>
            <a:r>
              <a:rPr lang="en-US" altLang="ko-KR" sz="2000" dirty="0">
                <a:latin typeface="+mn-ea"/>
              </a:rPr>
              <a:t>5, </a:t>
            </a:r>
            <a:r>
              <a:rPr lang="en-US" altLang="ko-KR" sz="2000" dirty="0" smtClean="0">
                <a:latin typeface="+mn-ea"/>
              </a:rPr>
              <a:t>5)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778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937091" y="1753477"/>
            <a:ext cx="2345840" cy="433391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아래쪽 화살표 5"/>
          <p:cNvSpPr/>
          <p:nvPr/>
        </p:nvSpPr>
        <p:spPr>
          <a:xfrm>
            <a:off x="5771145" y="2253051"/>
            <a:ext cx="677731" cy="374971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6" name="직사각형 35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200" dirty="0" smtClean="0">
                <a:solidFill>
                  <a:schemeClr val="tx1"/>
                </a:solidFill>
              </a:rPr>
              <a:t>Sequential()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 err="1" smtClean="0">
                <a:solidFill>
                  <a:schemeClr val="bg1"/>
                </a:solidFill>
              </a:rPr>
              <a:t>Keras</a:t>
            </a:r>
            <a:r>
              <a:rPr lang="en-US" altLang="ko-KR" sz="3600" dirty="0" smtClean="0">
                <a:solidFill>
                  <a:schemeClr val="bg1"/>
                </a:solidFill>
              </a:rPr>
              <a:t> Models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11101" y="2314113"/>
            <a:ext cx="1952513" cy="36797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Layer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011102" y="2880051"/>
            <a:ext cx="1952513" cy="36797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Layer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011102" y="3445989"/>
            <a:ext cx="1952513" cy="36797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Layer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9011100" y="4011927"/>
            <a:ext cx="1952513" cy="36797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Layer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011101" y="4577865"/>
            <a:ext cx="1952513" cy="36797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Layer 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9011101" y="5143803"/>
            <a:ext cx="1952513" cy="36797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Layer </a:t>
            </a:r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937091" y="1279032"/>
            <a:ext cx="2345840" cy="47444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Seq</a:t>
            </a:r>
            <a:r>
              <a:rPr lang="en-US" altLang="ko-KR" dirty="0" smtClean="0"/>
              <a:t>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26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85185E-6 L -0.31706 0.0090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59" y="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7.40741E-7 L -0.31615 0.0081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07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33333E-6 L -0.31706 0.0134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59" y="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44444E-6 L -0.31797 0.00787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98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96296E-6 L -0.31706 0.00047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5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85185E-6 L -0.31615 -0.00347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07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6" name="직사각형 35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200" dirty="0" smtClean="0">
                <a:solidFill>
                  <a:schemeClr val="tx1"/>
                </a:solidFill>
              </a:rPr>
              <a:t>Model()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 err="1" smtClean="0">
                <a:solidFill>
                  <a:schemeClr val="bg1"/>
                </a:solidFill>
              </a:rPr>
              <a:t>Keras</a:t>
            </a:r>
            <a:r>
              <a:rPr lang="en-US" altLang="ko-KR" sz="3600" dirty="0" smtClean="0">
                <a:solidFill>
                  <a:schemeClr val="bg1"/>
                </a:solidFill>
              </a:rPr>
              <a:t> Models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56051" y="3351169"/>
            <a:ext cx="1952513" cy="36797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Layer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012263" y="2664898"/>
            <a:ext cx="1952513" cy="36797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Layer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503669" y="2304840"/>
            <a:ext cx="1952513" cy="36797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Layer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503668" y="3030657"/>
            <a:ext cx="1952513" cy="36797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Layer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012262" y="4166236"/>
            <a:ext cx="1952513" cy="36797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Layer 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9183223" y="3351170"/>
            <a:ext cx="1952513" cy="36797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Layer </a:t>
            </a:r>
            <a:r>
              <a:rPr lang="en-US" altLang="ko-KR" dirty="0" smtClean="0"/>
              <a:t>6</a:t>
            </a:r>
            <a:endParaRPr lang="ko-KR" altLang="en-US" dirty="0"/>
          </a:p>
        </p:txBody>
      </p:sp>
      <p:cxnSp>
        <p:nvCxnSpPr>
          <p:cNvPr id="3" name="직선 화살표 연결선 2"/>
          <p:cNvCxnSpPr>
            <a:stCxn id="6" idx="3"/>
            <a:endCxn id="8" idx="1"/>
          </p:cNvCxnSpPr>
          <p:nvPr/>
        </p:nvCxnSpPr>
        <p:spPr>
          <a:xfrm flipV="1">
            <a:off x="3508564" y="2848887"/>
            <a:ext cx="503699" cy="686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stCxn id="6" idx="3"/>
            <a:endCxn id="11" idx="1"/>
          </p:cNvCxnSpPr>
          <p:nvPr/>
        </p:nvCxnSpPr>
        <p:spPr>
          <a:xfrm>
            <a:off x="3508564" y="3535158"/>
            <a:ext cx="503698" cy="815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8" idx="3"/>
            <a:endCxn id="9" idx="1"/>
          </p:cNvCxnSpPr>
          <p:nvPr/>
        </p:nvCxnSpPr>
        <p:spPr>
          <a:xfrm flipV="1">
            <a:off x="5964776" y="2488829"/>
            <a:ext cx="538893" cy="360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3"/>
            <a:endCxn id="10" idx="1"/>
          </p:cNvCxnSpPr>
          <p:nvPr/>
        </p:nvCxnSpPr>
        <p:spPr>
          <a:xfrm>
            <a:off x="5964776" y="2848887"/>
            <a:ext cx="538892" cy="365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1" idx="3"/>
            <a:endCxn id="12" idx="1"/>
          </p:cNvCxnSpPr>
          <p:nvPr/>
        </p:nvCxnSpPr>
        <p:spPr>
          <a:xfrm flipV="1">
            <a:off x="5964775" y="3535159"/>
            <a:ext cx="3218448" cy="815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9" idx="3"/>
            <a:endCxn id="12" idx="1"/>
          </p:cNvCxnSpPr>
          <p:nvPr/>
        </p:nvCxnSpPr>
        <p:spPr>
          <a:xfrm>
            <a:off x="8456182" y="2488829"/>
            <a:ext cx="727041" cy="1046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0" idx="3"/>
            <a:endCxn id="12" idx="1"/>
          </p:cNvCxnSpPr>
          <p:nvPr/>
        </p:nvCxnSpPr>
        <p:spPr>
          <a:xfrm>
            <a:off x="8456181" y="3214646"/>
            <a:ext cx="727042" cy="320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366221" y="1968649"/>
            <a:ext cx="9987579" cy="28400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366221" y="1467322"/>
            <a:ext cx="2549563" cy="50132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Model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1788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6" name="직사각형 35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200" dirty="0" smtClean="0">
                <a:solidFill>
                  <a:schemeClr val="tx1"/>
                </a:solidFill>
              </a:rPr>
              <a:t>Losses &amp; Optimizers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Model Compile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2900" y="1715440"/>
            <a:ext cx="11501269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 err="1">
                <a:latin typeface="Arial-BoldItalicMT"/>
              </a:rPr>
              <a:t>BinaryCrossentropy</a:t>
            </a:r>
            <a:r>
              <a:rPr lang="en-US" altLang="ko-KR" sz="2000" b="1" i="1" dirty="0">
                <a:latin typeface="Arial-BoldItalicMT"/>
              </a:rPr>
              <a:t>() </a:t>
            </a:r>
            <a:r>
              <a:rPr lang="en-US" altLang="ko-KR" sz="2000" dirty="0">
                <a:latin typeface="ArialMT"/>
              </a:rPr>
              <a:t>:: </a:t>
            </a:r>
            <a:r>
              <a:rPr lang="ko-KR" altLang="en-US" sz="2000" dirty="0">
                <a:latin typeface="MalgunGothic"/>
              </a:rPr>
              <a:t>데이터를 </a:t>
            </a:r>
            <a:r>
              <a:rPr lang="en-US" altLang="ko-KR" sz="2000" dirty="0">
                <a:latin typeface="ArialMT"/>
              </a:rPr>
              <a:t>True/False</a:t>
            </a:r>
            <a:r>
              <a:rPr lang="ko-KR" altLang="en-US" sz="2000" dirty="0">
                <a:latin typeface="MalgunGothic"/>
              </a:rPr>
              <a:t>로 </a:t>
            </a:r>
            <a:r>
              <a:rPr lang="ko-KR" altLang="en-US" sz="2000" dirty="0" err="1">
                <a:latin typeface="MalgunGothic"/>
              </a:rPr>
              <a:t>나눌때</a:t>
            </a:r>
            <a:r>
              <a:rPr lang="ko-KR" altLang="en-US" sz="2000" dirty="0">
                <a:latin typeface="MalgunGothic"/>
              </a:rPr>
              <a:t> 사용되는 </a:t>
            </a:r>
            <a:r>
              <a:rPr lang="ko-KR" altLang="en-US" sz="2000" dirty="0" err="1">
                <a:latin typeface="MalgunGothic"/>
              </a:rPr>
              <a:t>손실함수</a:t>
            </a:r>
            <a:r>
              <a:rPr lang="en-US" altLang="ko-KR" sz="2000" dirty="0">
                <a:latin typeface="ArialMT"/>
              </a:rPr>
              <a:t>, </a:t>
            </a:r>
            <a:r>
              <a:rPr lang="en-US" altLang="ko-KR" sz="2000" dirty="0" smtClean="0">
                <a:latin typeface="ArialMT"/>
              </a:rPr>
              <a:t>'</a:t>
            </a:r>
            <a:r>
              <a:rPr lang="en-US" altLang="ko-KR" sz="2000" dirty="0" err="1" smtClean="0">
                <a:latin typeface="ArialMT"/>
              </a:rPr>
              <a:t>binary_crossentropy</a:t>
            </a:r>
            <a:r>
              <a:rPr lang="en-US" altLang="ko-KR" sz="2000" dirty="0" smtClean="0">
                <a:latin typeface="ArialMT"/>
              </a:rPr>
              <a:t>‘</a:t>
            </a:r>
          </a:p>
          <a:p>
            <a:pPr>
              <a:lnSpc>
                <a:spcPct val="150000"/>
              </a:lnSpc>
            </a:pPr>
            <a:r>
              <a:rPr lang="en-US" altLang="ko-KR" sz="2000" b="1" i="1" dirty="0" err="1" smtClean="0">
                <a:latin typeface="Arial-BoldItalicMT"/>
              </a:rPr>
              <a:t>CategoricalCrossentropy</a:t>
            </a:r>
            <a:r>
              <a:rPr lang="en-US" altLang="ko-KR" sz="2000" b="1" i="1" dirty="0">
                <a:latin typeface="Arial-BoldItalicMT"/>
              </a:rPr>
              <a:t>() </a:t>
            </a:r>
            <a:r>
              <a:rPr lang="en-US" altLang="ko-KR" sz="2000" dirty="0">
                <a:latin typeface="ArialMT"/>
              </a:rPr>
              <a:t>:: </a:t>
            </a:r>
            <a:r>
              <a:rPr lang="ko-KR" altLang="en-US" sz="2000" dirty="0">
                <a:latin typeface="MalgunGothic"/>
              </a:rPr>
              <a:t>데이터를 카테고리로 </a:t>
            </a:r>
            <a:r>
              <a:rPr lang="ko-KR" altLang="en-US" sz="2000" dirty="0" err="1">
                <a:latin typeface="MalgunGothic"/>
              </a:rPr>
              <a:t>나눌때</a:t>
            </a:r>
            <a:r>
              <a:rPr lang="ko-KR" altLang="en-US" sz="2000" dirty="0">
                <a:latin typeface="MalgunGothic"/>
              </a:rPr>
              <a:t> 사용되는 </a:t>
            </a:r>
            <a:r>
              <a:rPr lang="ko-KR" altLang="en-US" sz="2000" dirty="0" err="1">
                <a:latin typeface="MalgunGothic"/>
              </a:rPr>
              <a:t>손실함수</a:t>
            </a:r>
            <a:r>
              <a:rPr lang="en-US" altLang="ko-KR" sz="2000" dirty="0" smtClean="0">
                <a:latin typeface="ArialMT"/>
              </a:rPr>
              <a:t>,</a:t>
            </a:r>
            <a:br>
              <a:rPr lang="en-US" altLang="ko-KR" sz="2000" dirty="0" smtClean="0">
                <a:latin typeface="ArialMT"/>
              </a:rPr>
            </a:br>
            <a:r>
              <a:rPr lang="en-US" altLang="ko-KR" sz="2000" dirty="0" smtClean="0">
                <a:latin typeface="ArialMT"/>
              </a:rPr>
              <a:t>'</a:t>
            </a:r>
            <a:r>
              <a:rPr lang="en-US" altLang="ko-KR" sz="2000" dirty="0" err="1" smtClean="0">
                <a:latin typeface="ArialMT"/>
              </a:rPr>
              <a:t>categorical_crossentropy</a:t>
            </a:r>
            <a:r>
              <a:rPr lang="en-US" altLang="ko-KR" sz="2000" dirty="0" smtClean="0">
                <a:latin typeface="ArialMT"/>
              </a:rPr>
              <a:t>‘</a:t>
            </a:r>
          </a:p>
          <a:p>
            <a:pPr>
              <a:lnSpc>
                <a:spcPct val="150000"/>
              </a:lnSpc>
            </a:pPr>
            <a:r>
              <a:rPr lang="en-US" altLang="ko-KR" sz="2000" b="1" i="1" dirty="0" err="1" smtClean="0">
                <a:latin typeface="Arial-BoldItalicMT"/>
              </a:rPr>
              <a:t>CosineSimilarity</a:t>
            </a:r>
            <a:r>
              <a:rPr lang="en-US" altLang="ko-KR" sz="2000" b="1" i="1" dirty="0">
                <a:latin typeface="Arial-BoldItalicMT"/>
              </a:rPr>
              <a:t>() </a:t>
            </a:r>
            <a:r>
              <a:rPr lang="en-US" altLang="ko-KR" sz="2000" dirty="0">
                <a:latin typeface="ArialMT"/>
              </a:rPr>
              <a:t>:: </a:t>
            </a:r>
            <a:r>
              <a:rPr lang="ko-KR" altLang="en-US" sz="2000" dirty="0">
                <a:latin typeface="MalgunGothic"/>
              </a:rPr>
              <a:t>데이터간의 코사인 </a:t>
            </a:r>
            <a:r>
              <a:rPr lang="ko-KR" altLang="en-US" sz="2000" dirty="0" err="1">
                <a:latin typeface="MalgunGothic"/>
              </a:rPr>
              <a:t>유사도를</a:t>
            </a:r>
            <a:r>
              <a:rPr lang="ko-KR" altLang="en-US" sz="2000" dirty="0">
                <a:latin typeface="MalgunGothic"/>
              </a:rPr>
              <a:t> </a:t>
            </a:r>
            <a:r>
              <a:rPr lang="en-US" altLang="ko-KR" sz="2000" dirty="0">
                <a:latin typeface="ArialMT"/>
              </a:rPr>
              <a:t>Loss</a:t>
            </a:r>
            <a:r>
              <a:rPr lang="ko-KR" altLang="en-US" sz="2000" dirty="0">
                <a:latin typeface="MalgunGothic"/>
              </a:rPr>
              <a:t>로 사용하는 </a:t>
            </a:r>
            <a:r>
              <a:rPr lang="ko-KR" altLang="en-US" sz="2000" dirty="0" err="1">
                <a:latin typeface="MalgunGothic"/>
              </a:rPr>
              <a:t>손실함수</a:t>
            </a:r>
            <a:r>
              <a:rPr lang="en-US" altLang="ko-KR" sz="2000" dirty="0">
                <a:latin typeface="ArialMT"/>
              </a:rPr>
              <a:t>, </a:t>
            </a:r>
            <a:r>
              <a:rPr lang="en-US" altLang="ko-KR" sz="2000" dirty="0" smtClean="0">
                <a:latin typeface="ArialMT"/>
              </a:rPr>
              <a:t>'</a:t>
            </a:r>
            <a:r>
              <a:rPr lang="en-US" altLang="ko-KR" sz="2000" dirty="0" err="1" smtClean="0">
                <a:latin typeface="ArialMT"/>
              </a:rPr>
              <a:t>cosine_similarity</a:t>
            </a:r>
            <a:r>
              <a:rPr lang="en-US" altLang="ko-KR" sz="2000" dirty="0" smtClean="0">
                <a:latin typeface="ArialMT"/>
              </a:rPr>
              <a:t>‘</a:t>
            </a:r>
          </a:p>
          <a:p>
            <a:pPr>
              <a:lnSpc>
                <a:spcPct val="150000"/>
              </a:lnSpc>
            </a:pPr>
            <a:r>
              <a:rPr lang="en-US" altLang="ko-KR" sz="2000" b="1" i="1" dirty="0" err="1" smtClean="0">
                <a:latin typeface="Arial-BoldItalicMT"/>
              </a:rPr>
              <a:t>MeanSquaredError</a:t>
            </a:r>
            <a:r>
              <a:rPr lang="en-US" altLang="ko-KR" sz="2000" b="1" i="1" dirty="0">
                <a:latin typeface="Arial-BoldItalicMT"/>
              </a:rPr>
              <a:t>() </a:t>
            </a:r>
            <a:r>
              <a:rPr lang="en-US" altLang="ko-KR" sz="2000" dirty="0">
                <a:latin typeface="ArialMT"/>
              </a:rPr>
              <a:t>:: square(</a:t>
            </a:r>
            <a:r>
              <a:rPr lang="en-US" altLang="ko-KR" sz="2000" dirty="0" err="1">
                <a:latin typeface="ArialMT"/>
              </a:rPr>
              <a:t>y_true</a:t>
            </a:r>
            <a:r>
              <a:rPr lang="en-US" altLang="ko-KR" sz="2000" dirty="0">
                <a:latin typeface="ArialMT"/>
              </a:rPr>
              <a:t> - </a:t>
            </a:r>
            <a:r>
              <a:rPr lang="en-US" altLang="ko-KR" sz="2000" dirty="0" err="1">
                <a:latin typeface="ArialMT"/>
              </a:rPr>
              <a:t>y_pred</a:t>
            </a:r>
            <a:r>
              <a:rPr lang="en-US" altLang="ko-KR" sz="2000" dirty="0">
                <a:latin typeface="ArialMT"/>
              </a:rPr>
              <a:t>)</a:t>
            </a:r>
            <a:r>
              <a:rPr lang="ko-KR" altLang="en-US" sz="2000" dirty="0">
                <a:latin typeface="MalgunGothic"/>
              </a:rPr>
              <a:t>를 </a:t>
            </a:r>
            <a:r>
              <a:rPr lang="en-US" altLang="ko-KR" sz="2000" dirty="0">
                <a:latin typeface="ArialMT"/>
              </a:rPr>
              <a:t>Loss</a:t>
            </a:r>
            <a:r>
              <a:rPr lang="ko-KR" altLang="en-US" sz="2000" dirty="0">
                <a:latin typeface="MalgunGothic"/>
              </a:rPr>
              <a:t>로 사용하는 </a:t>
            </a:r>
            <a:r>
              <a:rPr lang="ko-KR" altLang="en-US" sz="2000" dirty="0" err="1">
                <a:latin typeface="MalgunGothic"/>
              </a:rPr>
              <a:t>손실함수</a:t>
            </a:r>
            <a:r>
              <a:rPr lang="en-US" altLang="ko-KR" sz="2000" dirty="0">
                <a:latin typeface="ArialMT"/>
              </a:rPr>
              <a:t>, '</a:t>
            </a:r>
            <a:r>
              <a:rPr lang="en-US" altLang="ko-KR" sz="2000" dirty="0" err="1">
                <a:latin typeface="ArialMT"/>
              </a:rPr>
              <a:t>mean_squared_error</a:t>
            </a:r>
            <a:r>
              <a:rPr lang="en-US" altLang="ko-KR" sz="2000" dirty="0">
                <a:latin typeface="ArialMT"/>
              </a:rPr>
              <a:t>', '</a:t>
            </a:r>
            <a:r>
              <a:rPr lang="en-US" altLang="ko-KR" sz="2000" dirty="0" err="1">
                <a:latin typeface="ArialMT"/>
              </a:rPr>
              <a:t>mse</a:t>
            </a:r>
            <a:r>
              <a:rPr lang="en-US" altLang="ko-KR" sz="2000" dirty="0">
                <a:latin typeface="ArialMT"/>
              </a:rPr>
              <a:t>'</a:t>
            </a:r>
            <a:endParaRPr lang="ko-KR" altLang="en-US" sz="2000" dirty="0"/>
          </a:p>
        </p:txBody>
      </p:sp>
      <p:sp>
        <p:nvSpPr>
          <p:cNvPr id="3" name="직사각형 2"/>
          <p:cNvSpPr/>
          <p:nvPr/>
        </p:nvSpPr>
        <p:spPr>
          <a:xfrm>
            <a:off x="342900" y="5242060"/>
            <a:ext cx="3438861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i="1" dirty="0">
                <a:latin typeface="Arial-BoldItalicMT"/>
              </a:rPr>
              <a:t>SGD()</a:t>
            </a:r>
            <a:r>
              <a:rPr lang="en-US" altLang="ko-KR" sz="2400" dirty="0">
                <a:latin typeface="ArialMT"/>
              </a:rPr>
              <a:t>, 'SGD'</a:t>
            </a:r>
          </a:p>
          <a:p>
            <a:r>
              <a:rPr lang="en-US" altLang="ko-KR" sz="2400" b="1" i="1" dirty="0">
                <a:latin typeface="Arial-BoldItalicMT"/>
              </a:rPr>
              <a:t>Adam()</a:t>
            </a:r>
            <a:r>
              <a:rPr lang="en-US" altLang="ko-KR" sz="2400" dirty="0">
                <a:latin typeface="ArialMT"/>
              </a:rPr>
              <a:t>, 'Adam'</a:t>
            </a:r>
          </a:p>
          <a:p>
            <a:r>
              <a:rPr lang="en-US" altLang="ko-KR" sz="2400" b="1" i="1" dirty="0" err="1">
                <a:latin typeface="Arial-BoldItalicMT"/>
              </a:rPr>
              <a:t>RMSprop</a:t>
            </a:r>
            <a:r>
              <a:rPr lang="en-US" altLang="ko-KR" sz="2400" b="1" i="1" dirty="0">
                <a:latin typeface="Arial-BoldItalicMT"/>
              </a:rPr>
              <a:t>()</a:t>
            </a:r>
            <a:r>
              <a:rPr lang="en-US" altLang="ko-KR" sz="2400" dirty="0">
                <a:latin typeface="ArialMT"/>
              </a:rPr>
              <a:t>, '</a:t>
            </a:r>
            <a:r>
              <a:rPr lang="en-US" altLang="ko-KR" sz="2400" dirty="0" err="1">
                <a:latin typeface="ArialMT"/>
              </a:rPr>
              <a:t>RMSprop</a:t>
            </a:r>
            <a:r>
              <a:rPr lang="en-US" altLang="ko-KR" sz="2400" dirty="0">
                <a:latin typeface="ArialMT"/>
              </a:rPr>
              <a:t>'</a:t>
            </a:r>
            <a:endParaRPr lang="ko-KR" altLang="en-US" sz="2400" dirty="0"/>
          </a:p>
        </p:txBody>
      </p:sp>
      <p:sp>
        <p:nvSpPr>
          <p:cNvPr id="8" name="직사각형 7"/>
          <p:cNvSpPr/>
          <p:nvPr/>
        </p:nvSpPr>
        <p:spPr>
          <a:xfrm>
            <a:off x="342900" y="4779482"/>
            <a:ext cx="2013025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i="1" dirty="0" smtClean="0">
                <a:latin typeface="Arial-BoldItalicMT"/>
              </a:rPr>
              <a:t>Optimizers</a:t>
            </a:r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342900" y="1249393"/>
            <a:ext cx="1518173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i="1" dirty="0" smtClean="0">
                <a:latin typeface="Arial-BoldItalicMT"/>
              </a:rPr>
              <a:t>Losses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4657725" y="5241147"/>
            <a:ext cx="6666156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model.compile</a:t>
            </a:r>
            <a:r>
              <a:rPr lang="en-US" altLang="ko-KR" sz="2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(loss</a:t>
            </a:r>
            <a:r>
              <a:rPr lang="en-US" altLang="ko-KR" sz="2400" dirty="0" smtClean="0">
                <a:solidFill>
                  <a:srgbClr val="7216AC"/>
                </a:solidFill>
                <a:latin typeface="T3Font_0"/>
                <a:ea typeface="굴림체" panose="020B0609000101010101" pitchFamily="49" charset="-127"/>
              </a:rPr>
              <a:t>=</a:t>
            </a:r>
            <a:r>
              <a:rPr lang="en-US" altLang="ko-KR" sz="2400" dirty="0" smtClean="0">
                <a:solidFill>
                  <a:srgbClr val="BB212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‘</a:t>
            </a:r>
            <a:r>
              <a:rPr lang="en-US" altLang="ko-KR" sz="2400" dirty="0" err="1" smtClean="0">
                <a:solidFill>
                  <a:srgbClr val="BB212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loss_name</a:t>
            </a:r>
            <a:r>
              <a:rPr lang="en-US" altLang="ko-KR" sz="2400" dirty="0" smtClean="0">
                <a:solidFill>
                  <a:srgbClr val="BB212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’</a:t>
            </a:r>
            <a:r>
              <a:rPr lang="en-US" altLang="ko-KR" sz="24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		  		  optimizer</a:t>
            </a:r>
            <a:r>
              <a:rPr lang="en-US" altLang="ko-KR" sz="2400" dirty="0" smtClean="0">
                <a:solidFill>
                  <a:srgbClr val="7216AC"/>
                </a:solidFill>
                <a:latin typeface="T3Font_0"/>
                <a:ea typeface="굴림체" panose="020B0609000101010101" pitchFamily="49" charset="-127"/>
              </a:rPr>
              <a:t>=</a:t>
            </a:r>
            <a:r>
              <a:rPr lang="en-US" altLang="ko-KR" sz="2400" dirty="0" smtClean="0">
                <a:solidFill>
                  <a:srgbClr val="BB212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‘</a:t>
            </a:r>
            <a:r>
              <a:rPr lang="en-US" altLang="ko-KR" sz="2400" dirty="0" err="1" smtClean="0">
                <a:solidFill>
                  <a:srgbClr val="BB212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Optim_name</a:t>
            </a:r>
            <a:r>
              <a:rPr lang="en-US" altLang="ko-KR" sz="2400" dirty="0" smtClean="0">
                <a:solidFill>
                  <a:srgbClr val="BB212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lang="en-US" altLang="ko-KR" sz="24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ko-KR" altLang="en-US" sz="2400" dirty="0"/>
          </a:p>
        </p:txBody>
      </p:sp>
      <p:sp>
        <p:nvSpPr>
          <p:cNvPr id="11" name="직사각형 10"/>
          <p:cNvSpPr/>
          <p:nvPr/>
        </p:nvSpPr>
        <p:spPr>
          <a:xfrm>
            <a:off x="4657725" y="4779482"/>
            <a:ext cx="2732779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i="1" dirty="0" smtClean="0">
                <a:latin typeface="Arial-BoldItalicMT"/>
              </a:rPr>
              <a:t>Model compile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166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spc="300" dirty="0" err="1" smtClean="0">
                <a:solidFill>
                  <a:schemeClr val="tx1"/>
                </a:solidFill>
              </a:rPr>
              <a:t>Keras</a:t>
            </a:r>
            <a:r>
              <a:rPr lang="en-US" altLang="ko-KR" sz="3600" spc="300" dirty="0" smtClean="0">
                <a:solidFill>
                  <a:schemeClr val="tx1"/>
                </a:solidFill>
              </a:rPr>
              <a:t> Layers &amp; Models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5176" y="925157"/>
            <a:ext cx="3922549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dirty="0" err="1" smtClean="0"/>
              <a:t>Keras</a:t>
            </a:r>
            <a:r>
              <a:rPr lang="en-US" altLang="ko-KR" sz="2800" dirty="0" smtClean="0"/>
              <a:t> Layers</a:t>
            </a:r>
          </a:p>
          <a:p>
            <a:pPr marL="971550" lvl="1" indent="-514350">
              <a:buAutoNum type="arabicPeriod"/>
            </a:pPr>
            <a:r>
              <a:rPr lang="en-US" altLang="ko-KR" sz="2400" dirty="0" smtClean="0"/>
              <a:t>Input(), </a:t>
            </a:r>
            <a:r>
              <a:rPr lang="en-US" altLang="ko-KR" sz="2400" dirty="0" err="1" smtClean="0"/>
              <a:t>InputLayer</a:t>
            </a:r>
            <a:r>
              <a:rPr lang="en-US" altLang="ko-KR" sz="2400" dirty="0" smtClean="0"/>
              <a:t>()</a:t>
            </a:r>
          </a:p>
          <a:p>
            <a:pPr marL="971550" lvl="1" indent="-514350">
              <a:buAutoNum type="arabicPeriod"/>
            </a:pPr>
            <a:r>
              <a:rPr lang="en-US" altLang="ko-KR" sz="2400" dirty="0" smtClean="0"/>
              <a:t>Dense()</a:t>
            </a:r>
          </a:p>
          <a:p>
            <a:pPr marL="971550" lvl="1" indent="-514350">
              <a:buAutoNum type="arabicPeriod"/>
            </a:pPr>
            <a:r>
              <a:rPr lang="en-US" altLang="ko-KR" sz="2400" dirty="0" err="1" smtClean="0"/>
              <a:t>SimpleRNN</a:t>
            </a:r>
            <a:r>
              <a:rPr lang="en-US" altLang="ko-KR" sz="2400" dirty="0" smtClean="0"/>
              <a:t>()</a:t>
            </a:r>
          </a:p>
          <a:p>
            <a:pPr marL="971550" lvl="1" indent="-514350">
              <a:buAutoNum type="arabicPeriod"/>
            </a:pPr>
            <a:r>
              <a:rPr lang="en-US" altLang="ko-KR" sz="2400" dirty="0" smtClean="0"/>
              <a:t>LSTM()</a:t>
            </a:r>
          </a:p>
          <a:p>
            <a:pPr marL="971550" lvl="1" indent="-514350">
              <a:buAutoNum type="arabicPeriod"/>
            </a:pPr>
            <a:r>
              <a:rPr lang="en-US" altLang="ko-KR" sz="2400" dirty="0" err="1" smtClean="0"/>
              <a:t>Bidiriectional</a:t>
            </a:r>
            <a:r>
              <a:rPr lang="en-US" altLang="ko-KR" sz="2400" dirty="0" smtClean="0"/>
              <a:t>()</a:t>
            </a:r>
          </a:p>
          <a:p>
            <a:pPr marL="971550" lvl="1" indent="-514350">
              <a:buAutoNum type="arabicPeriod"/>
            </a:pPr>
            <a:r>
              <a:rPr lang="en-US" altLang="ko-KR" sz="2400" dirty="0" smtClean="0"/>
              <a:t>Activation()</a:t>
            </a:r>
          </a:p>
          <a:p>
            <a:pPr marL="971550" lvl="1" indent="-514350">
              <a:buAutoNum type="arabicPeriod"/>
            </a:pPr>
            <a:r>
              <a:rPr lang="en-US" altLang="ko-KR" sz="2400" dirty="0" smtClean="0"/>
              <a:t>Embedding()</a:t>
            </a:r>
          </a:p>
          <a:p>
            <a:pPr marL="971550" lvl="1" indent="-514350">
              <a:buAutoNum type="arabicPeriod"/>
            </a:pPr>
            <a:r>
              <a:rPr lang="en-US" altLang="ko-KR" sz="2400" dirty="0" smtClean="0"/>
              <a:t>Dot()</a:t>
            </a:r>
          </a:p>
          <a:p>
            <a:pPr marL="971550" lvl="1" indent="-514350">
              <a:buAutoNum type="arabicPeriod"/>
            </a:pPr>
            <a:r>
              <a:rPr lang="en-US" altLang="ko-KR" sz="2400" dirty="0" smtClean="0"/>
              <a:t>Dropout()</a:t>
            </a:r>
          </a:p>
          <a:p>
            <a:pPr marL="971550" lvl="1" indent="-514350">
              <a:buAutoNum type="arabicPeriod"/>
            </a:pPr>
            <a:r>
              <a:rPr lang="en-US" altLang="ko-KR" sz="2400" dirty="0" smtClean="0"/>
              <a:t>Conv2D()</a:t>
            </a:r>
          </a:p>
          <a:p>
            <a:pPr marL="971550" lvl="1" indent="-514350">
              <a:buAutoNum type="arabicPeriod"/>
            </a:pPr>
            <a:r>
              <a:rPr lang="en-US" altLang="ko-KR" sz="2400" dirty="0" smtClean="0"/>
              <a:t>AveragePooling2D()</a:t>
            </a:r>
          </a:p>
          <a:p>
            <a:pPr marL="971550" lvl="1" indent="-514350">
              <a:buFont typeface="+mj-lt"/>
              <a:buAutoNum type="arabicPeriod" startAt="12"/>
            </a:pPr>
            <a:r>
              <a:rPr lang="en-US" altLang="ko-KR" sz="2400" dirty="0"/>
              <a:t>MaxPooling2D()</a:t>
            </a:r>
          </a:p>
          <a:p>
            <a:pPr marL="971550" lvl="1" indent="-514350">
              <a:buFont typeface="+mj-lt"/>
              <a:buAutoNum type="arabicPeriod" startAt="12"/>
            </a:pPr>
            <a:r>
              <a:rPr lang="en-US" altLang="ko-KR" sz="2400" dirty="0"/>
              <a:t>Flatten()</a:t>
            </a:r>
          </a:p>
          <a:p>
            <a:pPr marL="971550" lvl="1" indent="-514350">
              <a:buFont typeface="+mj-lt"/>
              <a:buAutoNum type="arabicPeriod" startAt="12"/>
            </a:pPr>
            <a:r>
              <a:rPr lang="en-US" altLang="ko-KR" sz="2400" dirty="0"/>
              <a:t>Concatenate</a:t>
            </a:r>
            <a:r>
              <a:rPr lang="en-US" altLang="ko-KR" sz="2400" dirty="0" smtClean="0"/>
              <a:t>()</a:t>
            </a:r>
            <a:endParaRPr lang="en-US" altLang="ko-KR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794106" y="946455"/>
            <a:ext cx="315663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ko-KR" sz="2800" dirty="0" err="1" smtClean="0"/>
              <a:t>Keras</a:t>
            </a:r>
            <a:r>
              <a:rPr lang="en-US" altLang="ko-KR" sz="2800" dirty="0" smtClean="0"/>
              <a:t> Models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800" dirty="0" smtClean="0"/>
              <a:t>Sequential()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800" dirty="0" smtClean="0"/>
              <a:t>Model()</a:t>
            </a:r>
          </a:p>
          <a:p>
            <a:pPr marL="0" lvl="1" indent="457200">
              <a:buFont typeface="+mj-lt"/>
              <a:buAutoNum type="arabicPeriod"/>
            </a:pPr>
            <a:endParaRPr lang="en-US" altLang="ko-KR" sz="2800" dirty="0" smtClean="0"/>
          </a:p>
          <a:p>
            <a:pPr marL="0" lvl="1" indent="457200">
              <a:buFont typeface="+mj-lt"/>
              <a:buAutoNum type="arabicPeriod"/>
            </a:pPr>
            <a:r>
              <a:rPr lang="en-US" altLang="ko-KR" sz="2800" dirty="0" smtClean="0"/>
              <a:t>Model Compile</a:t>
            </a:r>
          </a:p>
          <a:p>
            <a:pPr marL="457200" lvl="2" indent="457200">
              <a:buFont typeface="+mj-lt"/>
              <a:buAutoNum type="arabicPeriod"/>
            </a:pPr>
            <a:r>
              <a:rPr lang="en-US" altLang="ko-KR" sz="2800" dirty="0" smtClean="0"/>
              <a:t>Losses</a:t>
            </a:r>
          </a:p>
          <a:p>
            <a:pPr marL="457200" lvl="2" indent="457200">
              <a:buFont typeface="+mj-lt"/>
              <a:buAutoNum type="arabicPeriod"/>
            </a:pPr>
            <a:r>
              <a:rPr lang="en-US" altLang="ko-KR" sz="2800" dirty="0" smtClean="0"/>
              <a:t>Optimizer</a:t>
            </a:r>
          </a:p>
        </p:txBody>
      </p:sp>
    </p:spTree>
    <p:extLst>
      <p:ext uri="{BB962C8B-B14F-4D97-AF65-F5344CB8AC3E}">
        <p14:creationId xmlns:p14="http://schemas.microsoft.com/office/powerpoint/2010/main" val="33372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20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758191"/>
              </p:ext>
            </p:extLst>
          </p:nvPr>
        </p:nvGraphicFramePr>
        <p:xfrm>
          <a:off x="201170" y="1277173"/>
          <a:ext cx="5733287" cy="2907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4983">
                  <a:extLst>
                    <a:ext uri="{9D8B030D-6E8A-4147-A177-3AD203B41FA5}">
                      <a16:colId xmlns:a16="http://schemas.microsoft.com/office/drawing/2014/main" val="2150862819"/>
                    </a:ext>
                  </a:extLst>
                </a:gridCol>
                <a:gridCol w="1623866">
                  <a:extLst>
                    <a:ext uri="{9D8B030D-6E8A-4147-A177-3AD203B41FA5}">
                      <a16:colId xmlns:a16="http://schemas.microsoft.com/office/drawing/2014/main" val="2670059890"/>
                    </a:ext>
                  </a:extLst>
                </a:gridCol>
                <a:gridCol w="3094438">
                  <a:extLst>
                    <a:ext uri="{9D8B030D-6E8A-4147-A177-3AD203B41FA5}">
                      <a16:colId xmlns:a16="http://schemas.microsoft.com/office/drawing/2014/main" val="1453232062"/>
                    </a:ext>
                  </a:extLst>
                </a:gridCol>
              </a:tblGrid>
              <a:tr h="40532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오  전</a:t>
                      </a:r>
                      <a:endParaRPr lang="ko-KR" altLang="en-US" sz="13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306849"/>
                  </a:ext>
                </a:extLst>
              </a:tr>
              <a:tr h="834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(09:00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09:50)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RNN </a:t>
                      </a:r>
                      <a:r>
                        <a:rPr lang="ko-KR" altLang="en-US" sz="1600" dirty="0" smtClean="0"/>
                        <a:t>및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err="1" smtClean="0"/>
                        <a:t>시계열</a:t>
                      </a:r>
                      <a:r>
                        <a:rPr lang="ko-KR" altLang="en-US" sz="1600" dirty="0" smtClean="0"/>
                        <a:t> 데이터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소개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RNN, </a:t>
                      </a:r>
                      <a:r>
                        <a:rPr lang="ko-KR" altLang="en-US" sz="1600" dirty="0" err="1" smtClean="0"/>
                        <a:t>시계열</a:t>
                      </a:r>
                      <a:r>
                        <a:rPr lang="ko-KR" altLang="en-US" sz="1600" dirty="0" smtClean="0"/>
                        <a:t> 데이터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+ </a:t>
                      </a:r>
                      <a:r>
                        <a:rPr lang="ko-KR" altLang="en-US" sz="1600" dirty="0" smtClean="0"/>
                        <a:t>데이터 다운로드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375365"/>
                  </a:ext>
                </a:extLst>
              </a:tr>
              <a:tr h="834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(10:00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10:50)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AI </a:t>
                      </a:r>
                      <a:r>
                        <a:rPr lang="ko-KR" altLang="en-US" sz="1600" dirty="0" smtClean="0"/>
                        <a:t>개발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기초 모듈 실습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Pandas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002210"/>
                  </a:ext>
                </a:extLst>
              </a:tr>
              <a:tr h="834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(11:00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11:50)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시계열</a:t>
                      </a:r>
                      <a:r>
                        <a:rPr lang="ko-KR" altLang="en-US" sz="1600" dirty="0" smtClean="0"/>
                        <a:t> 수치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데이터 예측 실습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기온 예측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76892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354714"/>
              </p:ext>
            </p:extLst>
          </p:nvPr>
        </p:nvGraphicFramePr>
        <p:xfrm>
          <a:off x="6199631" y="1273278"/>
          <a:ext cx="5797296" cy="49119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2417">
                  <a:extLst>
                    <a:ext uri="{9D8B030D-6E8A-4147-A177-3AD203B41FA5}">
                      <a16:colId xmlns:a16="http://schemas.microsoft.com/office/drawing/2014/main" val="2150862819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670059890"/>
                    </a:ext>
                  </a:extLst>
                </a:gridCol>
                <a:gridCol w="3072383">
                  <a:extLst>
                    <a:ext uri="{9D8B030D-6E8A-4147-A177-3AD203B41FA5}">
                      <a16:colId xmlns:a16="http://schemas.microsoft.com/office/drawing/2014/main" val="1453232062"/>
                    </a:ext>
                  </a:extLst>
                </a:gridCol>
              </a:tblGrid>
              <a:tr h="40921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오  후</a:t>
                      </a:r>
                      <a:endParaRPr lang="ko-KR" altLang="en-US" sz="13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09561506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4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(13:00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13:50)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시계열</a:t>
                      </a:r>
                      <a:r>
                        <a:rPr lang="ko-KR" altLang="en-US" sz="1600" dirty="0" smtClean="0"/>
                        <a:t> 수치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데이터 예측 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장마일수</a:t>
                      </a:r>
                      <a:r>
                        <a:rPr lang="ko-KR" altLang="en-US" sz="1600" dirty="0" smtClean="0"/>
                        <a:t> 예측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68375365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5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(14:00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14:50)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시계열</a:t>
                      </a:r>
                      <a:r>
                        <a:rPr lang="ko-KR" altLang="en-US" sz="1600" dirty="0" smtClean="0"/>
                        <a:t> 수치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데이터 예측 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강수일수</a:t>
                      </a:r>
                      <a:r>
                        <a:rPr lang="ko-KR" altLang="en-US" sz="1600" dirty="0" smtClean="0"/>
                        <a:t> 예측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38002210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6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(15:00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15:50)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시계열</a:t>
                      </a:r>
                      <a:r>
                        <a:rPr lang="ko-KR" altLang="en-US" sz="1600" dirty="0" smtClean="0"/>
                        <a:t> 수치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데이터 예측 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/>
                        <a:t>강수일수</a:t>
                      </a:r>
                      <a:r>
                        <a:rPr lang="ko-KR" altLang="en-US" sz="1600" dirty="0" smtClean="0"/>
                        <a:t> 예측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97768921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7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(16:00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16:50)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시계열</a:t>
                      </a:r>
                      <a:r>
                        <a:rPr lang="ko-KR" altLang="en-US" sz="1600" dirty="0" smtClean="0"/>
                        <a:t> 수치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데이터 예측 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/>
                        <a:t>강수일수</a:t>
                      </a:r>
                      <a:r>
                        <a:rPr lang="ko-KR" altLang="en-US" sz="1600" dirty="0" smtClean="0"/>
                        <a:t> 예측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42899892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8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(17:00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17:50)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시계열</a:t>
                      </a:r>
                      <a:r>
                        <a:rPr lang="ko-KR" altLang="en-US" sz="1600" dirty="0" smtClean="0"/>
                        <a:t> 수치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데이터 예측 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/>
                        <a:t>강수일수</a:t>
                      </a:r>
                      <a:r>
                        <a:rPr lang="ko-KR" altLang="en-US" sz="1600" dirty="0" smtClean="0"/>
                        <a:t> 예측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05761228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11" name="직사각형 10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>
                <a:solidFill>
                  <a:schemeClr val="tx1"/>
                </a:solidFill>
              </a:rPr>
              <a:t>08</a:t>
            </a:r>
            <a:r>
              <a:rPr lang="ko-KR" altLang="en-US" sz="3600" dirty="0">
                <a:solidFill>
                  <a:schemeClr val="tx1"/>
                </a:solidFill>
              </a:rPr>
              <a:t>월 </a:t>
            </a:r>
            <a:r>
              <a:rPr lang="en-US" altLang="ko-KR" sz="3600" dirty="0" smtClean="0">
                <a:solidFill>
                  <a:schemeClr val="tx1"/>
                </a:solidFill>
              </a:rPr>
              <a:t>04</a:t>
            </a:r>
            <a:r>
              <a:rPr lang="ko-KR" altLang="en-US" sz="3600" dirty="0" smtClean="0">
                <a:solidFill>
                  <a:schemeClr val="tx1"/>
                </a:solidFill>
              </a:rPr>
              <a:t>일 </a:t>
            </a:r>
            <a:r>
              <a:rPr lang="ko-KR" altLang="en-US" sz="3600" dirty="0">
                <a:solidFill>
                  <a:schemeClr val="tx1"/>
                </a:solidFill>
              </a:rPr>
              <a:t>화</a:t>
            </a:r>
            <a:r>
              <a:rPr lang="ko-KR" altLang="en-US" sz="3600" dirty="0" smtClean="0">
                <a:solidFill>
                  <a:schemeClr val="tx1"/>
                </a:solidFill>
              </a:rPr>
              <a:t>요일 </a:t>
            </a:r>
            <a:r>
              <a:rPr lang="ko-KR" altLang="en-US" sz="3600" dirty="0">
                <a:solidFill>
                  <a:schemeClr val="tx1"/>
                </a:solidFill>
              </a:rPr>
              <a:t>강의 내용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36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23" name="직사각형 22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200" b="1" dirty="0" err="1" smtClean="0">
                <a:solidFill>
                  <a:schemeClr val="tx1"/>
                </a:solidFill>
              </a:rPr>
              <a:t>Keras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 Layers &amp; Models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28681" y="2334522"/>
            <a:ext cx="593463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>
                <a:solidFill>
                  <a:srgbClr val="FF0000"/>
                </a:solidFill>
              </a:rPr>
              <a:t>Q</a:t>
            </a:r>
            <a:r>
              <a:rPr lang="en-US" altLang="ko-KR" sz="16600" dirty="0"/>
              <a:t> </a:t>
            </a:r>
            <a:r>
              <a:rPr lang="en-US" altLang="ko-KR" sz="11500" dirty="0">
                <a:solidFill>
                  <a:schemeClr val="bg2">
                    <a:lumMod val="50000"/>
                  </a:schemeClr>
                </a:solidFill>
              </a:rPr>
              <a:t>&amp;</a:t>
            </a:r>
            <a:r>
              <a:rPr lang="en-US" altLang="ko-KR" sz="16600" dirty="0"/>
              <a:t> </a:t>
            </a:r>
            <a:r>
              <a:rPr lang="en-US" altLang="ko-KR" sz="16600" dirty="0">
                <a:solidFill>
                  <a:srgbClr val="00B0F0"/>
                </a:solidFill>
              </a:rPr>
              <a:t>A</a:t>
            </a:r>
            <a:endParaRPr lang="ko-KR" altLang="en-US" sz="16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89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23" name="직사각형 22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200" b="1" dirty="0">
                <a:solidFill>
                  <a:schemeClr val="tx1"/>
                </a:solidFill>
              </a:rPr>
              <a:t>모델을 학습 시키는 기법들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모델 학습 기법</a:t>
            </a:r>
            <a:r>
              <a:rPr lang="en-US" altLang="ko-KR" sz="2400" b="1" dirty="0">
                <a:solidFill>
                  <a:schemeClr val="bg1"/>
                </a:solidFill>
              </a:rPr>
              <a:t/>
            </a:r>
            <a:br>
              <a:rPr lang="en-US" altLang="ko-KR" sz="2400" b="1" dirty="0">
                <a:solidFill>
                  <a:schemeClr val="bg1"/>
                </a:solidFill>
              </a:rPr>
            </a:br>
            <a:r>
              <a:rPr lang="en-US" altLang="ko-KR" sz="2400" b="1" dirty="0">
                <a:solidFill>
                  <a:schemeClr val="bg1"/>
                </a:solidFill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</a:rPr>
              <a:t>지도</a:t>
            </a:r>
            <a:r>
              <a:rPr lang="en-US" altLang="ko-KR" sz="2400" b="1" dirty="0">
                <a:solidFill>
                  <a:schemeClr val="bg1"/>
                </a:solidFill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</a:rPr>
              <a:t>비지도</a:t>
            </a:r>
            <a:r>
              <a:rPr lang="en-US" altLang="ko-KR" sz="2400" b="1" dirty="0">
                <a:solidFill>
                  <a:schemeClr val="bg1"/>
                </a:solidFill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</a:rPr>
              <a:t>강화</a:t>
            </a:r>
            <a:r>
              <a:rPr lang="en-US" altLang="ko-KR" sz="2400" b="1" dirty="0">
                <a:solidFill>
                  <a:schemeClr val="bg1"/>
                </a:solidFill>
              </a:rPr>
              <a:t>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" y="1823156"/>
            <a:ext cx="4273396" cy="374095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8900000" scaled="1"/>
            <a:tileRect/>
          </a:gra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" y="2736603"/>
            <a:ext cx="4342856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 </a:t>
            </a:r>
            <a:r>
              <a:rPr lang="ko-KR" altLang="en-US" sz="2000" dirty="0"/>
              <a:t>훈련 데이터로부터 하나의 </a:t>
            </a:r>
            <a:r>
              <a:rPr lang="ko-KR" altLang="en-US" sz="2400" b="1" dirty="0"/>
              <a:t>함수</a:t>
            </a:r>
            <a:r>
              <a:rPr lang="ko-KR" altLang="en-US" sz="2000" dirty="0"/>
              <a:t>를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  </a:t>
            </a:r>
            <a:r>
              <a:rPr lang="ko-KR" altLang="en-US" sz="2400" b="1" dirty="0" err="1"/>
              <a:t>유추</a:t>
            </a:r>
            <a:r>
              <a:rPr lang="ko-KR" altLang="en-US" sz="2000" dirty="0" err="1"/>
              <a:t>해내기</a:t>
            </a:r>
            <a:r>
              <a:rPr lang="ko-KR" altLang="en-US" sz="2000" dirty="0"/>
              <a:t> 위한 학습 방법</a:t>
            </a:r>
            <a:endParaRPr lang="en-US" altLang="ko-KR" sz="2000" dirty="0"/>
          </a:p>
          <a:p>
            <a:endParaRPr lang="en-US" altLang="ko-KR" sz="1500" dirty="0"/>
          </a:p>
          <a:p>
            <a:r>
              <a:rPr lang="en-US" altLang="ko-KR" sz="2000" dirty="0"/>
              <a:t>- </a:t>
            </a:r>
            <a:r>
              <a:rPr lang="ko-KR" altLang="en-US" sz="2400" b="1" dirty="0"/>
              <a:t>회귀분석</a:t>
            </a:r>
            <a:endParaRPr lang="en-US" altLang="ko-KR" sz="2000" b="1" dirty="0"/>
          </a:p>
          <a:p>
            <a:r>
              <a:rPr lang="en-US" altLang="ko-KR" sz="2000" dirty="0"/>
              <a:t>  : </a:t>
            </a:r>
            <a:r>
              <a:rPr lang="ko-KR" altLang="en-US" sz="2000" dirty="0"/>
              <a:t>연속적인 값을 출력하는 함수</a:t>
            </a:r>
            <a:endParaRPr lang="en-US" altLang="ko-KR" sz="2000" dirty="0"/>
          </a:p>
          <a:p>
            <a:endParaRPr lang="en-US" altLang="ko-KR" sz="500" dirty="0"/>
          </a:p>
          <a:p>
            <a:r>
              <a:rPr lang="en-US" altLang="ko-KR" sz="2000" dirty="0"/>
              <a:t>- </a:t>
            </a:r>
            <a:r>
              <a:rPr lang="ko-KR" altLang="en-US" sz="2400" b="1" dirty="0"/>
              <a:t>분류</a:t>
            </a:r>
            <a:endParaRPr lang="en-US" altLang="ko-KR" sz="2000" b="1" dirty="0"/>
          </a:p>
          <a:p>
            <a:r>
              <a:rPr lang="en-US" altLang="ko-KR" sz="2000" dirty="0"/>
              <a:t>  : </a:t>
            </a:r>
            <a:r>
              <a:rPr lang="ko-KR" altLang="en-US" sz="2000" dirty="0"/>
              <a:t>어떤 종류인지 출력하는 함수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6517" y="1670756"/>
            <a:ext cx="2900363" cy="9159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8900000" scaled="1"/>
            <a:tileRect/>
          </a:gradFill>
          <a:ln w="38100"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지도 학습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dirty="0"/>
              <a:t>(Supervised Learning)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994033" y="1852047"/>
            <a:ext cx="4273395" cy="372960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18900000" scaled="1"/>
            <a:tileRect/>
          </a:gra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994035" y="2765496"/>
            <a:ext cx="4253087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 </a:t>
            </a:r>
            <a:r>
              <a:rPr lang="ko-KR" altLang="en-US" sz="2000" dirty="0"/>
              <a:t>데이터가 어떻게 </a:t>
            </a:r>
            <a:r>
              <a:rPr lang="ko-KR" altLang="en-US" sz="2400" b="1" dirty="0" err="1"/>
              <a:t>구성</a:t>
            </a:r>
            <a:r>
              <a:rPr lang="ko-KR" altLang="en-US" sz="2000" dirty="0" err="1"/>
              <a:t>되었는지를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  </a:t>
            </a:r>
            <a:r>
              <a:rPr lang="ko-KR" altLang="en-US" sz="2000" dirty="0"/>
              <a:t>알아내기 위한 학습 방법 </a:t>
            </a:r>
            <a:endParaRPr lang="en-US" altLang="ko-KR" sz="2000" dirty="0"/>
          </a:p>
          <a:p>
            <a:endParaRPr lang="en-US" altLang="ko-KR" sz="1500" dirty="0"/>
          </a:p>
          <a:p>
            <a:r>
              <a:rPr lang="en-US" altLang="ko-KR" sz="2000" dirty="0"/>
              <a:t>- </a:t>
            </a:r>
            <a:r>
              <a:rPr lang="ko-KR" altLang="en-US" sz="2400" b="1" dirty="0" err="1"/>
              <a:t>클러스터닝</a:t>
            </a:r>
            <a:endParaRPr lang="en-US" altLang="ko-KR" sz="2000" b="1" dirty="0"/>
          </a:p>
          <a:p>
            <a:r>
              <a:rPr lang="en-US" altLang="ko-KR" sz="2000" dirty="0"/>
              <a:t>  : </a:t>
            </a:r>
            <a:r>
              <a:rPr lang="ko-KR" altLang="en-US" sz="2000" dirty="0"/>
              <a:t>비슷한 데이터를 군집화</a:t>
            </a:r>
            <a:endParaRPr lang="en-US" altLang="ko-KR" sz="2000" dirty="0"/>
          </a:p>
          <a:p>
            <a:endParaRPr lang="en-US" altLang="ko-KR" sz="500" dirty="0"/>
          </a:p>
          <a:p>
            <a:r>
              <a:rPr lang="en-US" altLang="ko-KR" sz="2000" dirty="0"/>
              <a:t>- </a:t>
            </a:r>
            <a:r>
              <a:rPr lang="ko-KR" altLang="en-US" sz="2400" b="1" dirty="0" err="1"/>
              <a:t>차원축소</a:t>
            </a:r>
            <a:endParaRPr lang="en-US" altLang="ko-KR" sz="2000" b="1" dirty="0"/>
          </a:p>
          <a:p>
            <a:r>
              <a:rPr lang="en-US" altLang="ko-KR" sz="2000" dirty="0"/>
              <a:t>  : </a:t>
            </a:r>
            <a:r>
              <a:rPr lang="ko-KR" altLang="en-US" sz="2000" dirty="0"/>
              <a:t>고차원의 벡터를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   </a:t>
            </a:r>
            <a:r>
              <a:rPr lang="ko-KR" altLang="en-US" sz="2000" dirty="0" err="1"/>
              <a:t>저차원의</a:t>
            </a:r>
            <a:r>
              <a:rPr lang="ko-KR" altLang="en-US" sz="2000" dirty="0"/>
              <a:t> 벡터로 변경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680549" y="1699647"/>
            <a:ext cx="2900363" cy="91598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18900000" scaled="1"/>
            <a:tileRect/>
          </a:gradFill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비지도 학습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dirty="0"/>
              <a:t>(Unsupervised Learning)</a:t>
            </a:r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7918605" y="1840697"/>
            <a:ext cx="4273396" cy="3723415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918607" y="2747955"/>
            <a:ext cx="419217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 </a:t>
            </a:r>
            <a:r>
              <a:rPr lang="ko-KR" altLang="en-US" sz="2000" dirty="0"/>
              <a:t>어떤 환경에서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  </a:t>
            </a:r>
            <a:r>
              <a:rPr lang="ko-KR" altLang="en-US" sz="2400" b="1" dirty="0"/>
              <a:t>현재 상태</a:t>
            </a:r>
            <a:r>
              <a:rPr lang="ko-KR" altLang="en-US" sz="2000" dirty="0"/>
              <a:t>를 인식해</a:t>
            </a:r>
            <a:r>
              <a:rPr lang="en-US" altLang="ko-KR" sz="2000" dirty="0"/>
              <a:t>,</a:t>
            </a:r>
            <a:br>
              <a:rPr lang="en-US" altLang="ko-KR" sz="2000" dirty="0"/>
            </a:br>
            <a:r>
              <a:rPr lang="en-US" altLang="ko-KR" sz="2000" dirty="0"/>
              <a:t>  </a:t>
            </a:r>
            <a:r>
              <a:rPr lang="ko-KR" altLang="en-US" sz="2000" dirty="0"/>
              <a:t>가능한 선택 중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  </a:t>
            </a:r>
            <a:r>
              <a:rPr lang="ko-KR" altLang="en-US" sz="2400" b="1" dirty="0"/>
              <a:t>보상</a:t>
            </a:r>
            <a:r>
              <a:rPr lang="ko-KR" altLang="en-US" sz="2000" dirty="0"/>
              <a:t>이 가장 </a:t>
            </a:r>
            <a:r>
              <a:rPr lang="ko-KR" altLang="en-US" sz="2400" b="1" dirty="0"/>
              <a:t>최대화 </a:t>
            </a:r>
            <a:r>
              <a:rPr lang="ko-KR" altLang="en-US" sz="2000" dirty="0"/>
              <a:t>되는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  </a:t>
            </a:r>
            <a:r>
              <a:rPr lang="ko-KR" altLang="en-US" sz="2000" dirty="0"/>
              <a:t>선택을 하는 학습 방법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- ‘</a:t>
            </a:r>
            <a:r>
              <a:rPr lang="ko-KR" altLang="en-US" sz="2000" dirty="0"/>
              <a:t>환경</a:t>
            </a:r>
            <a:r>
              <a:rPr lang="en-US" altLang="ko-KR" sz="2000" dirty="0"/>
              <a:t>’</a:t>
            </a:r>
            <a:r>
              <a:rPr lang="ko-KR" altLang="en-US" sz="2000" dirty="0"/>
              <a:t>은 주로 </a:t>
            </a:r>
            <a:r>
              <a:rPr lang="ko-KR" altLang="en-US" sz="2000" dirty="0" err="1"/>
              <a:t>마르코프</a:t>
            </a:r>
            <a:r>
              <a:rPr lang="ko-KR" altLang="en-US" sz="2000" dirty="0"/>
              <a:t> 결정 과정</a:t>
            </a:r>
            <a:endParaRPr lang="en-US" altLang="ko-KR" sz="2000" dirty="0"/>
          </a:p>
          <a:p>
            <a:r>
              <a:rPr lang="en-US" altLang="ko-KR" sz="2000" dirty="0"/>
              <a:t>  (Markov </a:t>
            </a:r>
            <a:r>
              <a:rPr lang="en-US" altLang="ko-KR" dirty="0"/>
              <a:t>Decision Process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8605121" y="1688296"/>
            <a:ext cx="2900363" cy="91598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강화 학습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dirty="0"/>
              <a:t>(Reinforcement Learning)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246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6" name="직사각형 35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200" dirty="0" smtClean="0">
                <a:solidFill>
                  <a:schemeClr val="tx1"/>
                </a:solidFill>
              </a:rPr>
              <a:t>Input(), </a:t>
            </a:r>
            <a:r>
              <a:rPr lang="en-US" altLang="ko-KR" sz="3200" dirty="0" err="1" smtClean="0">
                <a:solidFill>
                  <a:schemeClr val="tx1"/>
                </a:solidFill>
              </a:rPr>
              <a:t>InputLayer</a:t>
            </a:r>
            <a:r>
              <a:rPr lang="en-US" altLang="ko-KR" sz="3200" dirty="0" smtClean="0">
                <a:solidFill>
                  <a:schemeClr val="tx1"/>
                </a:solidFill>
              </a:rPr>
              <a:t>()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 err="1" smtClean="0">
                <a:solidFill>
                  <a:schemeClr val="bg1"/>
                </a:solidFill>
              </a:rPr>
              <a:t>Keras</a:t>
            </a:r>
            <a:r>
              <a:rPr lang="en-US" altLang="ko-KR" sz="3600" dirty="0" smtClean="0">
                <a:solidFill>
                  <a:schemeClr val="bg1"/>
                </a:solidFill>
              </a:rPr>
              <a:t> Layer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2142" y="1267627"/>
            <a:ext cx="9564893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 err="1">
                <a:latin typeface="Arial-BoldMT"/>
              </a:rPr>
              <a:t>tf.keras.layers.Input</a:t>
            </a:r>
            <a:r>
              <a:rPr lang="en-US" altLang="ko-KR" sz="2400" b="1" dirty="0">
                <a:latin typeface="Arial-BoldMT"/>
              </a:rPr>
              <a:t> </a:t>
            </a:r>
            <a:r>
              <a:rPr lang="en-US" altLang="ko-KR" sz="2400" dirty="0">
                <a:latin typeface="ArialMT"/>
              </a:rPr>
              <a:t>( </a:t>
            </a:r>
            <a:r>
              <a:rPr lang="en-US" altLang="ko-KR" sz="2400" b="1" dirty="0">
                <a:latin typeface="Arial-BoldMT"/>
              </a:rPr>
              <a:t>shape=None</a:t>
            </a:r>
            <a:r>
              <a:rPr lang="en-US" altLang="ko-KR" sz="2400" dirty="0">
                <a:latin typeface="ArialMT"/>
              </a:rPr>
              <a:t>, </a:t>
            </a:r>
            <a:r>
              <a:rPr lang="en-US" altLang="ko-KR" sz="2400" b="1" dirty="0" err="1">
                <a:latin typeface="Arial-BoldMT"/>
              </a:rPr>
              <a:t>batch_size</a:t>
            </a:r>
            <a:r>
              <a:rPr lang="en-US" altLang="ko-KR" sz="2400" b="1" dirty="0">
                <a:latin typeface="Arial-BoldMT"/>
              </a:rPr>
              <a:t>=None</a:t>
            </a:r>
            <a:r>
              <a:rPr lang="en-US" altLang="ko-KR" sz="2400" dirty="0">
                <a:latin typeface="ArialMT"/>
              </a:rPr>
              <a:t>, </a:t>
            </a:r>
            <a:r>
              <a:rPr lang="en-US" altLang="ko-KR" sz="2400" dirty="0" err="1">
                <a:latin typeface="ArialMT"/>
              </a:rPr>
              <a:t>dtype</a:t>
            </a:r>
            <a:r>
              <a:rPr lang="en-US" altLang="ko-KR" sz="2400" dirty="0">
                <a:latin typeface="ArialMT"/>
              </a:rPr>
              <a:t>=None, </a:t>
            </a:r>
            <a:r>
              <a:rPr lang="en-US" altLang="ko-KR" sz="2400" dirty="0" err="1">
                <a:latin typeface="ArialMT"/>
              </a:rPr>
              <a:t>input_tensor</a:t>
            </a:r>
            <a:r>
              <a:rPr lang="en-US" altLang="ko-KR" sz="2400" dirty="0">
                <a:latin typeface="ArialMT"/>
              </a:rPr>
              <a:t>=None, </a:t>
            </a:r>
            <a:r>
              <a:rPr lang="en-US" altLang="ko-KR" sz="2400" dirty="0" smtClean="0">
                <a:latin typeface="ArialMT"/>
              </a:rPr>
              <a:t>sparse=False, name=None</a:t>
            </a:r>
            <a:r>
              <a:rPr lang="en-US" altLang="ko-KR" sz="2400" dirty="0">
                <a:latin typeface="ArialMT"/>
              </a:rPr>
              <a:t>, ragged=False, **</a:t>
            </a:r>
            <a:r>
              <a:rPr lang="en-US" altLang="ko-KR" sz="2400" dirty="0" err="1">
                <a:latin typeface="ArialMT"/>
              </a:rPr>
              <a:t>kwargs</a:t>
            </a:r>
            <a:r>
              <a:rPr lang="en-US" altLang="ko-KR" sz="2400" dirty="0">
                <a:latin typeface="ArialMT"/>
              </a:rPr>
              <a:t> )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332141" y="2645371"/>
            <a:ext cx="9564894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 err="1">
                <a:latin typeface="Arial-BoldMT"/>
              </a:rPr>
              <a:t>tf.keras.layers.InputLayer</a:t>
            </a:r>
            <a:r>
              <a:rPr lang="en-US" altLang="ko-KR" sz="2400" b="1" dirty="0">
                <a:latin typeface="Arial-BoldMT"/>
              </a:rPr>
              <a:t> </a:t>
            </a:r>
            <a:r>
              <a:rPr lang="en-US" altLang="ko-KR" sz="2400" dirty="0">
                <a:latin typeface="ArialMT"/>
              </a:rPr>
              <a:t>( </a:t>
            </a:r>
            <a:r>
              <a:rPr lang="en-US" altLang="ko-KR" sz="2400" b="1" dirty="0" err="1">
                <a:latin typeface="Arial-BoldMT"/>
              </a:rPr>
              <a:t>input_shape</a:t>
            </a:r>
            <a:r>
              <a:rPr lang="en-US" altLang="ko-KR" sz="2400" b="1" dirty="0">
                <a:latin typeface="Arial-BoldMT"/>
              </a:rPr>
              <a:t>=None</a:t>
            </a:r>
            <a:r>
              <a:rPr lang="en-US" altLang="ko-KR" sz="2400" dirty="0">
                <a:latin typeface="ArialMT"/>
              </a:rPr>
              <a:t>, </a:t>
            </a:r>
            <a:r>
              <a:rPr lang="en-US" altLang="ko-KR" sz="2400" b="1" dirty="0" err="1">
                <a:latin typeface="Arial-BoldMT"/>
              </a:rPr>
              <a:t>batch_size</a:t>
            </a:r>
            <a:r>
              <a:rPr lang="en-US" altLang="ko-KR" sz="2400" b="1" dirty="0">
                <a:latin typeface="Arial-BoldMT"/>
              </a:rPr>
              <a:t>=None</a:t>
            </a:r>
            <a:r>
              <a:rPr lang="en-US" altLang="ko-KR" sz="2400" dirty="0">
                <a:latin typeface="ArialMT"/>
              </a:rPr>
              <a:t>, </a:t>
            </a:r>
            <a:r>
              <a:rPr lang="en-US" altLang="ko-KR" sz="2400" dirty="0" err="1">
                <a:latin typeface="ArialMT"/>
              </a:rPr>
              <a:t>dtype</a:t>
            </a:r>
            <a:r>
              <a:rPr lang="en-US" altLang="ko-KR" sz="2400" dirty="0">
                <a:latin typeface="ArialMT"/>
              </a:rPr>
              <a:t>=None, </a:t>
            </a:r>
            <a:r>
              <a:rPr lang="en-US" altLang="ko-KR" sz="2400" dirty="0" err="1">
                <a:latin typeface="ArialMT"/>
              </a:rPr>
              <a:t>input_tensor</a:t>
            </a:r>
            <a:r>
              <a:rPr lang="en-US" altLang="ko-KR" sz="2400" dirty="0">
                <a:latin typeface="ArialMT"/>
              </a:rPr>
              <a:t>=None</a:t>
            </a:r>
            <a:r>
              <a:rPr lang="en-US" altLang="ko-KR" sz="2400" dirty="0" smtClean="0">
                <a:latin typeface="ArialMT"/>
              </a:rPr>
              <a:t>, sparse=False</a:t>
            </a:r>
            <a:r>
              <a:rPr lang="en-US" altLang="ko-KR" sz="2400" dirty="0">
                <a:latin typeface="ArialMT"/>
              </a:rPr>
              <a:t>, name=None, ragged=False, **</a:t>
            </a:r>
            <a:r>
              <a:rPr lang="en-US" altLang="ko-KR" sz="2400" dirty="0" err="1">
                <a:latin typeface="ArialMT"/>
              </a:rPr>
              <a:t>kwargs</a:t>
            </a:r>
            <a:r>
              <a:rPr lang="en-US" altLang="ko-KR" sz="2400" dirty="0">
                <a:latin typeface="ArialMT"/>
              </a:rPr>
              <a:t> )</a:t>
            </a:r>
            <a:endParaRPr lang="ko-KR" altLang="en-US" sz="2400" dirty="0"/>
          </a:p>
        </p:txBody>
      </p:sp>
      <p:grpSp>
        <p:nvGrpSpPr>
          <p:cNvPr id="6" name="그룹 5"/>
          <p:cNvGrpSpPr/>
          <p:nvPr/>
        </p:nvGrpSpPr>
        <p:grpSpPr>
          <a:xfrm>
            <a:off x="3714525" y="4023115"/>
            <a:ext cx="4896075" cy="2698362"/>
            <a:chOff x="342899" y="3346564"/>
            <a:chExt cx="6196405" cy="3374913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2"/>
            <a:srcRect t="11116" r="66300" b="13093"/>
            <a:stretch/>
          </p:blipFill>
          <p:spPr>
            <a:xfrm>
              <a:off x="1844801" y="3346564"/>
              <a:ext cx="3192600" cy="2998395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2"/>
            <a:srcRect l="18711" t="90714" r="15883" b="-231"/>
            <a:stretch/>
          </p:blipFill>
          <p:spPr>
            <a:xfrm>
              <a:off x="342899" y="6344959"/>
              <a:ext cx="6196405" cy="376518"/>
            </a:xfrm>
            <a:prstGeom prst="rect">
              <a:avLst/>
            </a:prstGeom>
          </p:spPr>
        </p:pic>
      </p:grpSp>
      <p:sp>
        <p:nvSpPr>
          <p:cNvPr id="8" name="직사각형 7"/>
          <p:cNvSpPr/>
          <p:nvPr/>
        </p:nvSpPr>
        <p:spPr>
          <a:xfrm>
            <a:off x="4963759" y="4146699"/>
            <a:ext cx="451821" cy="2096324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58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6" name="직사각형 35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200" dirty="0" smtClean="0">
                <a:solidFill>
                  <a:schemeClr val="tx1"/>
                </a:solidFill>
              </a:rPr>
              <a:t>Dense()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 err="1" smtClean="0">
                <a:solidFill>
                  <a:schemeClr val="bg1"/>
                </a:solidFill>
              </a:rPr>
              <a:t>Keras</a:t>
            </a:r>
            <a:r>
              <a:rPr lang="en-US" altLang="ko-KR" sz="3600" dirty="0" smtClean="0">
                <a:solidFill>
                  <a:schemeClr val="bg1"/>
                </a:solidFill>
              </a:rPr>
              <a:t> Layer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714525" y="4023115"/>
            <a:ext cx="4896075" cy="2698362"/>
            <a:chOff x="342899" y="3346564"/>
            <a:chExt cx="6196405" cy="3374913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/>
            <a:srcRect t="11116" r="66300" b="13093"/>
            <a:stretch/>
          </p:blipFill>
          <p:spPr>
            <a:xfrm>
              <a:off x="1844801" y="3346564"/>
              <a:ext cx="3192600" cy="2998395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/>
            <a:srcRect l="18711" t="90714" r="15883" b="-231"/>
            <a:stretch/>
          </p:blipFill>
          <p:spPr>
            <a:xfrm>
              <a:off x="342899" y="6344959"/>
              <a:ext cx="6196405" cy="376518"/>
            </a:xfrm>
            <a:prstGeom prst="rect">
              <a:avLst/>
            </a:prstGeom>
          </p:spPr>
        </p:pic>
      </p:grpSp>
      <p:sp>
        <p:nvSpPr>
          <p:cNvPr id="10" name="직사각형 9"/>
          <p:cNvSpPr/>
          <p:nvPr/>
        </p:nvSpPr>
        <p:spPr>
          <a:xfrm>
            <a:off x="5781340" y="3974578"/>
            <a:ext cx="451821" cy="2446322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32142" y="1273336"/>
            <a:ext cx="10285655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 err="1" smtClean="0">
                <a:latin typeface="Arial-BoldMT"/>
              </a:rPr>
              <a:t>tf.keras.layers.Dense</a:t>
            </a:r>
            <a:r>
              <a:rPr lang="en-US" altLang="ko-KR" sz="2400" b="1" dirty="0" smtClean="0">
                <a:latin typeface="Arial-BoldMT"/>
              </a:rPr>
              <a:t> </a:t>
            </a:r>
            <a:r>
              <a:rPr lang="en-US" altLang="ko-KR" sz="2400" dirty="0">
                <a:latin typeface="ArialMT"/>
              </a:rPr>
              <a:t>( </a:t>
            </a:r>
            <a:r>
              <a:rPr lang="en-US" altLang="ko-KR" sz="2400" b="1" dirty="0">
                <a:latin typeface="Arial-BoldMT"/>
              </a:rPr>
              <a:t>units</a:t>
            </a:r>
            <a:r>
              <a:rPr lang="en-US" altLang="ko-KR" sz="2400" dirty="0">
                <a:latin typeface="ArialMT"/>
              </a:rPr>
              <a:t>, </a:t>
            </a:r>
            <a:r>
              <a:rPr lang="en-US" altLang="ko-KR" sz="2400" b="1" dirty="0">
                <a:latin typeface="Arial-BoldMT"/>
              </a:rPr>
              <a:t>activation=None</a:t>
            </a:r>
            <a:r>
              <a:rPr lang="en-US" altLang="ko-KR" sz="2400" dirty="0">
                <a:latin typeface="ArialMT"/>
              </a:rPr>
              <a:t>, </a:t>
            </a:r>
            <a:r>
              <a:rPr lang="en-US" altLang="ko-KR" sz="2400" dirty="0" err="1">
                <a:latin typeface="ArialMT"/>
              </a:rPr>
              <a:t>use_bias</a:t>
            </a:r>
            <a:r>
              <a:rPr lang="en-US" altLang="ko-KR" sz="2400" dirty="0">
                <a:latin typeface="ArialMT"/>
              </a:rPr>
              <a:t>=True, </a:t>
            </a:r>
            <a:r>
              <a:rPr lang="en-US" altLang="ko-KR" sz="2400" dirty="0" err="1">
                <a:latin typeface="ArialMT"/>
              </a:rPr>
              <a:t>kernel_initializer</a:t>
            </a:r>
            <a:r>
              <a:rPr lang="en-US" altLang="ko-KR" sz="2400" dirty="0">
                <a:latin typeface="ArialMT"/>
              </a:rPr>
              <a:t>='</a:t>
            </a:r>
            <a:r>
              <a:rPr lang="en-US" altLang="ko-KR" sz="2400" dirty="0" err="1">
                <a:latin typeface="ArialMT"/>
              </a:rPr>
              <a:t>glorot_uniform</a:t>
            </a:r>
            <a:r>
              <a:rPr lang="en-US" altLang="ko-KR" sz="2400" dirty="0">
                <a:latin typeface="ArialMT"/>
              </a:rPr>
              <a:t>',</a:t>
            </a:r>
          </a:p>
          <a:p>
            <a:r>
              <a:rPr lang="pt-BR" altLang="ko-KR" sz="2400" dirty="0">
                <a:latin typeface="ArialMT"/>
              </a:rPr>
              <a:t>bias_initializer='zeros', kernel_regularizer=None, bias_regularizer=None, activity_regularizer=None,</a:t>
            </a:r>
          </a:p>
          <a:p>
            <a:r>
              <a:rPr lang="en-US" altLang="ko-KR" sz="2400" dirty="0" err="1">
                <a:latin typeface="ArialMT"/>
              </a:rPr>
              <a:t>kernel_constraint</a:t>
            </a:r>
            <a:r>
              <a:rPr lang="en-US" altLang="ko-KR" sz="2400" dirty="0">
                <a:latin typeface="ArialMT"/>
              </a:rPr>
              <a:t>=None, </a:t>
            </a:r>
            <a:r>
              <a:rPr lang="en-US" altLang="ko-KR" sz="2400" dirty="0" err="1">
                <a:latin typeface="ArialMT"/>
              </a:rPr>
              <a:t>bias_constraint</a:t>
            </a:r>
            <a:r>
              <a:rPr lang="en-US" altLang="ko-KR" sz="2400" dirty="0">
                <a:latin typeface="ArialMT"/>
              </a:rPr>
              <a:t>=None, **</a:t>
            </a:r>
            <a:r>
              <a:rPr lang="en-US" altLang="ko-KR" sz="2400" dirty="0" err="1">
                <a:latin typeface="ArialMT"/>
              </a:rPr>
              <a:t>kwargs</a:t>
            </a:r>
            <a:r>
              <a:rPr lang="en-US" altLang="ko-KR" sz="2400" dirty="0">
                <a:latin typeface="ArialMT"/>
              </a:rPr>
              <a:t> 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3405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6" name="직사각형 35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200" dirty="0" err="1" smtClean="0">
                <a:solidFill>
                  <a:schemeClr val="tx1"/>
                </a:solidFill>
              </a:rPr>
              <a:t>SimpleRNN</a:t>
            </a:r>
            <a:r>
              <a:rPr lang="en-US" altLang="ko-KR" sz="3200" dirty="0" smtClean="0">
                <a:solidFill>
                  <a:schemeClr val="tx1"/>
                </a:solidFill>
              </a:rPr>
              <a:t>()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 err="1" smtClean="0">
                <a:solidFill>
                  <a:schemeClr val="bg1"/>
                </a:solidFill>
              </a:rPr>
              <a:t>Keras</a:t>
            </a:r>
            <a:r>
              <a:rPr lang="en-US" altLang="ko-KR" sz="3600" dirty="0" smtClean="0">
                <a:solidFill>
                  <a:schemeClr val="bg1"/>
                </a:solidFill>
              </a:rPr>
              <a:t> Layer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2820" y="1267671"/>
            <a:ext cx="11683476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 err="1">
                <a:latin typeface="Arial-BoldMT"/>
              </a:rPr>
              <a:t>tf.keras.layers.SimpleRNN</a:t>
            </a:r>
            <a:r>
              <a:rPr lang="en-US" altLang="ko-KR" sz="2400" b="1" dirty="0">
                <a:latin typeface="Arial-BoldMT"/>
              </a:rPr>
              <a:t> </a:t>
            </a:r>
            <a:r>
              <a:rPr lang="en-US" altLang="ko-KR" sz="2400" dirty="0">
                <a:latin typeface="ArialMT"/>
              </a:rPr>
              <a:t>( </a:t>
            </a:r>
            <a:r>
              <a:rPr lang="en-US" altLang="ko-KR" sz="2400" b="1" dirty="0">
                <a:latin typeface="Arial-BoldMT"/>
              </a:rPr>
              <a:t>units</a:t>
            </a:r>
            <a:r>
              <a:rPr lang="en-US" altLang="ko-KR" sz="2400" dirty="0">
                <a:latin typeface="ArialMT"/>
              </a:rPr>
              <a:t>, activation='</a:t>
            </a:r>
            <a:r>
              <a:rPr lang="en-US" altLang="ko-KR" sz="2400" dirty="0" err="1">
                <a:latin typeface="ArialMT"/>
              </a:rPr>
              <a:t>tanh</a:t>
            </a:r>
            <a:r>
              <a:rPr lang="en-US" altLang="ko-KR" sz="2400" dirty="0">
                <a:latin typeface="ArialMT"/>
              </a:rPr>
              <a:t>', </a:t>
            </a:r>
            <a:r>
              <a:rPr lang="en-US" altLang="ko-KR" sz="2400" dirty="0" err="1">
                <a:latin typeface="ArialMT"/>
              </a:rPr>
              <a:t>use_bias</a:t>
            </a:r>
            <a:r>
              <a:rPr lang="en-US" altLang="ko-KR" sz="2400" dirty="0">
                <a:latin typeface="ArialMT"/>
              </a:rPr>
              <a:t>=True, </a:t>
            </a:r>
            <a:r>
              <a:rPr lang="en-US" altLang="ko-KR" sz="2400" dirty="0" err="1">
                <a:latin typeface="ArialMT"/>
              </a:rPr>
              <a:t>kernel_initializer</a:t>
            </a:r>
            <a:r>
              <a:rPr lang="en-US" altLang="ko-KR" sz="2400" dirty="0">
                <a:latin typeface="ArialMT"/>
              </a:rPr>
              <a:t>='</a:t>
            </a:r>
            <a:r>
              <a:rPr lang="en-US" altLang="ko-KR" sz="2400" dirty="0" err="1">
                <a:latin typeface="ArialMT"/>
              </a:rPr>
              <a:t>glorot_uniform</a:t>
            </a:r>
            <a:r>
              <a:rPr lang="en-US" altLang="ko-KR" sz="2400" dirty="0" smtClean="0">
                <a:latin typeface="ArialMT"/>
              </a:rPr>
              <a:t>', </a:t>
            </a:r>
            <a:r>
              <a:rPr lang="pt-BR" altLang="ko-KR" sz="2400" dirty="0" smtClean="0">
                <a:latin typeface="ArialMT"/>
              </a:rPr>
              <a:t>recurrent_initializer</a:t>
            </a:r>
            <a:r>
              <a:rPr lang="pt-BR" altLang="ko-KR" sz="2400" dirty="0">
                <a:latin typeface="ArialMT"/>
              </a:rPr>
              <a:t>='orthogonal', bias_initializer='zeros', kernel_regularizer=None</a:t>
            </a:r>
            <a:r>
              <a:rPr lang="pt-BR" altLang="ko-KR" sz="2400" dirty="0" smtClean="0">
                <a:latin typeface="ArialMT"/>
              </a:rPr>
              <a:t>, </a:t>
            </a:r>
            <a:r>
              <a:rPr lang="en-US" altLang="ko-KR" sz="2400" dirty="0" err="1" smtClean="0">
                <a:latin typeface="ArialMT"/>
              </a:rPr>
              <a:t>recurrent_regularizer</a:t>
            </a:r>
            <a:r>
              <a:rPr lang="en-US" altLang="ko-KR" sz="2400" dirty="0" smtClean="0">
                <a:latin typeface="ArialMT"/>
              </a:rPr>
              <a:t>=None</a:t>
            </a:r>
            <a:r>
              <a:rPr lang="en-US" altLang="ko-KR" sz="2400" dirty="0">
                <a:latin typeface="ArialMT"/>
              </a:rPr>
              <a:t>, </a:t>
            </a:r>
            <a:r>
              <a:rPr lang="en-US" altLang="ko-KR" sz="2400" dirty="0" err="1">
                <a:latin typeface="ArialMT"/>
              </a:rPr>
              <a:t>bias_regularizer</a:t>
            </a:r>
            <a:r>
              <a:rPr lang="en-US" altLang="ko-KR" sz="2400" dirty="0">
                <a:latin typeface="ArialMT"/>
              </a:rPr>
              <a:t>=None, </a:t>
            </a:r>
            <a:r>
              <a:rPr lang="en-US" altLang="ko-KR" sz="2400" dirty="0" err="1">
                <a:latin typeface="ArialMT"/>
              </a:rPr>
              <a:t>activity_regularizer</a:t>
            </a:r>
            <a:r>
              <a:rPr lang="en-US" altLang="ko-KR" sz="2400" dirty="0">
                <a:latin typeface="ArialMT"/>
              </a:rPr>
              <a:t>=None, </a:t>
            </a:r>
            <a:r>
              <a:rPr lang="en-US" altLang="ko-KR" sz="2400" dirty="0" err="1">
                <a:latin typeface="ArialMT"/>
              </a:rPr>
              <a:t>kernel_constraint</a:t>
            </a:r>
            <a:r>
              <a:rPr lang="en-US" altLang="ko-KR" sz="2400" dirty="0">
                <a:latin typeface="ArialMT"/>
              </a:rPr>
              <a:t>=None,</a:t>
            </a:r>
          </a:p>
          <a:p>
            <a:r>
              <a:rPr lang="en-US" altLang="ko-KR" sz="2400" dirty="0" err="1">
                <a:latin typeface="ArialMT"/>
              </a:rPr>
              <a:t>recurrent_constraint</a:t>
            </a:r>
            <a:r>
              <a:rPr lang="en-US" altLang="ko-KR" sz="2400" dirty="0">
                <a:latin typeface="ArialMT"/>
              </a:rPr>
              <a:t>=None, </a:t>
            </a:r>
            <a:r>
              <a:rPr lang="en-US" altLang="ko-KR" sz="2400" dirty="0" err="1">
                <a:latin typeface="ArialMT"/>
              </a:rPr>
              <a:t>bias_constraint</a:t>
            </a:r>
            <a:r>
              <a:rPr lang="en-US" altLang="ko-KR" sz="2400" dirty="0">
                <a:latin typeface="ArialMT"/>
              </a:rPr>
              <a:t>=None, dropout=0.0, </a:t>
            </a:r>
            <a:r>
              <a:rPr lang="en-US" altLang="ko-KR" sz="2400" dirty="0" smtClean="0">
                <a:latin typeface="ArialMT"/>
              </a:rPr>
              <a:t> </a:t>
            </a:r>
            <a:r>
              <a:rPr lang="en-US" altLang="ko-KR" sz="2400" dirty="0" err="1" smtClean="0">
                <a:latin typeface="ArialMT"/>
              </a:rPr>
              <a:t>recurrent_dropout</a:t>
            </a:r>
            <a:r>
              <a:rPr lang="en-US" altLang="ko-KR" sz="2400" dirty="0" smtClean="0">
                <a:latin typeface="ArialMT"/>
              </a:rPr>
              <a:t>=0.0, </a:t>
            </a:r>
            <a:r>
              <a:rPr lang="en-US" altLang="ko-KR" sz="2400" b="1" dirty="0" err="1" smtClean="0">
                <a:latin typeface="Arial-BoldMT"/>
              </a:rPr>
              <a:t>return_sequences</a:t>
            </a:r>
            <a:r>
              <a:rPr lang="en-US" altLang="ko-KR" sz="2400" b="1" dirty="0" smtClean="0">
                <a:latin typeface="Arial-BoldMT"/>
              </a:rPr>
              <a:t>=False</a:t>
            </a:r>
            <a:r>
              <a:rPr lang="en-US" altLang="ko-KR" sz="2400" dirty="0">
                <a:latin typeface="ArialMT"/>
              </a:rPr>
              <a:t>, </a:t>
            </a:r>
            <a:r>
              <a:rPr lang="en-US" altLang="ko-KR" sz="2400" b="1" dirty="0" err="1">
                <a:latin typeface="Arial-BoldMT"/>
              </a:rPr>
              <a:t>return_state</a:t>
            </a:r>
            <a:r>
              <a:rPr lang="en-US" altLang="ko-KR" sz="2400" b="1" dirty="0">
                <a:latin typeface="Arial-BoldMT"/>
              </a:rPr>
              <a:t>=False</a:t>
            </a:r>
            <a:r>
              <a:rPr lang="en-US" altLang="ko-KR" sz="2400" dirty="0">
                <a:latin typeface="ArialMT"/>
              </a:rPr>
              <a:t>, </a:t>
            </a:r>
            <a:r>
              <a:rPr lang="en-US" altLang="ko-KR" sz="2400" dirty="0" err="1">
                <a:latin typeface="ArialMT"/>
              </a:rPr>
              <a:t>go_backwards</a:t>
            </a:r>
            <a:r>
              <a:rPr lang="en-US" altLang="ko-KR" sz="2400" dirty="0">
                <a:latin typeface="ArialMT"/>
              </a:rPr>
              <a:t>=False, </a:t>
            </a:r>
            <a:r>
              <a:rPr lang="en-US" altLang="ko-KR" sz="2400" b="1" dirty="0" err="1">
                <a:latin typeface="Arial-BoldMT"/>
              </a:rPr>
              <a:t>stateful</a:t>
            </a:r>
            <a:r>
              <a:rPr lang="en-US" altLang="ko-KR" sz="2400" b="1" dirty="0">
                <a:latin typeface="Arial-BoldMT"/>
              </a:rPr>
              <a:t>=False</a:t>
            </a:r>
            <a:r>
              <a:rPr lang="en-US" altLang="ko-KR" sz="2400" dirty="0">
                <a:latin typeface="ArialMT"/>
              </a:rPr>
              <a:t>, unroll=False</a:t>
            </a:r>
            <a:r>
              <a:rPr lang="en-US" altLang="ko-KR" sz="2400" dirty="0" smtClean="0">
                <a:latin typeface="ArialMT"/>
              </a:rPr>
              <a:t>, **</a:t>
            </a:r>
            <a:r>
              <a:rPr lang="en-US" altLang="ko-KR" sz="2400" dirty="0" err="1">
                <a:latin typeface="ArialMT"/>
              </a:rPr>
              <a:t>kwargs</a:t>
            </a:r>
            <a:r>
              <a:rPr lang="en-US" altLang="ko-KR" sz="2400" dirty="0">
                <a:latin typeface="ArialMT"/>
              </a:rPr>
              <a:t> )</a:t>
            </a:r>
            <a:endParaRPr lang="ko-KR" altLang="en-US" sz="2400" dirty="0"/>
          </a:p>
        </p:txBody>
      </p:sp>
      <p:pic>
        <p:nvPicPr>
          <p:cNvPr id="9" name="Picture 2" descr="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4282671"/>
            <a:ext cx="7966486" cy="227264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844502" y="4388914"/>
            <a:ext cx="4857973" cy="37435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098249" y="4312293"/>
            <a:ext cx="561194" cy="507628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972549" y="4748856"/>
            <a:ext cx="27359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>
                <a:solidFill>
                  <a:srgbClr val="7030A0"/>
                </a:solidFill>
                <a:latin typeface="Arial-BoldMT"/>
              </a:rPr>
              <a:t>return_sequences</a:t>
            </a:r>
            <a:endParaRPr lang="ko-KR" altLang="en-US" sz="2400" dirty="0">
              <a:solidFill>
                <a:srgbClr val="7030A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72549" y="5527721"/>
            <a:ext cx="19379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>
                <a:solidFill>
                  <a:srgbClr val="7030A0"/>
                </a:solidFill>
                <a:latin typeface="Arial-BoldMT"/>
              </a:rPr>
              <a:t>return_state</a:t>
            </a:r>
            <a:endParaRPr lang="ko-KR" altLang="en-US" sz="2400" b="1" dirty="0">
              <a:solidFill>
                <a:srgbClr val="7030A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972549" y="4081460"/>
            <a:ext cx="23254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7030A0"/>
                </a:solidFill>
                <a:latin typeface="Arial-BoldMT"/>
              </a:rPr>
              <a:t>n</a:t>
            </a:r>
            <a:r>
              <a:rPr lang="en-US" altLang="ko-KR" sz="2400" b="1" dirty="0" smtClean="0">
                <a:solidFill>
                  <a:srgbClr val="7030A0"/>
                </a:solidFill>
                <a:latin typeface="Arial-BoldMT"/>
              </a:rPr>
              <a:t>ormal output</a:t>
            </a:r>
            <a:endParaRPr lang="ko-KR" altLang="en-US" sz="2400" dirty="0">
              <a:solidFill>
                <a:srgbClr val="7030A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50030" y="5155319"/>
            <a:ext cx="561194" cy="50320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꺾인 연결선 4"/>
          <p:cNvCxnSpPr>
            <a:stCxn id="11" idx="0"/>
            <a:endCxn id="15" idx="1"/>
          </p:cNvCxnSpPr>
          <p:nvPr/>
        </p:nvCxnSpPr>
        <p:spPr>
          <a:xfrm rot="5400000" flipH="1" flipV="1">
            <a:off x="8175697" y="3515442"/>
            <a:ext cx="12700" cy="1593703"/>
          </a:xfrm>
          <a:prstGeom prst="bentConnector4">
            <a:avLst>
              <a:gd name="adj1" fmla="val 1757654"/>
              <a:gd name="adj2" fmla="val 6892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10" idx="2"/>
            <a:endCxn id="13" idx="1"/>
          </p:cNvCxnSpPr>
          <p:nvPr/>
        </p:nvCxnSpPr>
        <p:spPr>
          <a:xfrm rot="16200000" flipH="1">
            <a:off x="7014807" y="3021947"/>
            <a:ext cx="216424" cy="3699060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6" idx="3"/>
            <a:endCxn id="14" idx="1"/>
          </p:cNvCxnSpPr>
          <p:nvPr/>
        </p:nvCxnSpPr>
        <p:spPr>
          <a:xfrm>
            <a:off x="8211224" y="5406922"/>
            <a:ext cx="761325" cy="351632"/>
          </a:xfrm>
          <a:prstGeom prst="bent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01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6" name="직사각형 35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200" dirty="0" smtClean="0">
                <a:solidFill>
                  <a:schemeClr val="tx1"/>
                </a:solidFill>
              </a:rPr>
              <a:t>LSTM()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 err="1" smtClean="0">
                <a:solidFill>
                  <a:schemeClr val="bg1"/>
                </a:solidFill>
              </a:rPr>
              <a:t>Keras</a:t>
            </a:r>
            <a:r>
              <a:rPr lang="en-US" altLang="ko-KR" sz="3600" dirty="0" smtClean="0">
                <a:solidFill>
                  <a:schemeClr val="bg1"/>
                </a:solidFill>
              </a:rPr>
              <a:t> Layer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2141" y="1274270"/>
            <a:ext cx="11522785" cy="30469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 err="1">
                <a:latin typeface="Arial-BoldMT"/>
              </a:rPr>
              <a:t>tf.keras.layers.LSTM</a:t>
            </a:r>
            <a:r>
              <a:rPr lang="en-US" altLang="ko-KR" sz="2400" b="1" dirty="0">
                <a:latin typeface="Arial-BoldMT"/>
              </a:rPr>
              <a:t> </a:t>
            </a:r>
            <a:r>
              <a:rPr lang="en-US" altLang="ko-KR" sz="2400" dirty="0">
                <a:latin typeface="ArialMT"/>
              </a:rPr>
              <a:t>( </a:t>
            </a:r>
            <a:r>
              <a:rPr lang="en-US" altLang="ko-KR" sz="2400" b="1" dirty="0">
                <a:latin typeface="Arial-BoldMT"/>
              </a:rPr>
              <a:t>units</a:t>
            </a:r>
            <a:r>
              <a:rPr lang="en-US" altLang="ko-KR" sz="2400" dirty="0">
                <a:latin typeface="ArialMT"/>
              </a:rPr>
              <a:t>, </a:t>
            </a:r>
            <a:r>
              <a:rPr lang="en-US" altLang="ko-KR" sz="2400" spc="-150" dirty="0">
                <a:latin typeface="ArialMT"/>
              </a:rPr>
              <a:t>activation='</a:t>
            </a:r>
            <a:r>
              <a:rPr lang="en-US" altLang="ko-KR" sz="2400" spc="-150" dirty="0" err="1">
                <a:latin typeface="ArialMT"/>
              </a:rPr>
              <a:t>tanh</a:t>
            </a:r>
            <a:r>
              <a:rPr lang="en-US" altLang="ko-KR" sz="2400" spc="-150" dirty="0">
                <a:latin typeface="ArialMT"/>
              </a:rPr>
              <a:t>', </a:t>
            </a:r>
            <a:r>
              <a:rPr lang="en-US" altLang="ko-KR" sz="2400" spc="-150" dirty="0" err="1">
                <a:latin typeface="ArialMT"/>
              </a:rPr>
              <a:t>recurrent_activation</a:t>
            </a:r>
            <a:r>
              <a:rPr lang="en-US" altLang="ko-KR" sz="2400" spc="-150" dirty="0">
                <a:latin typeface="ArialMT"/>
              </a:rPr>
              <a:t>='sigmoid', </a:t>
            </a:r>
            <a:r>
              <a:rPr lang="en-US" altLang="ko-KR" sz="2400" spc="-150" dirty="0" err="1">
                <a:latin typeface="ArialMT"/>
              </a:rPr>
              <a:t>use_bias</a:t>
            </a:r>
            <a:r>
              <a:rPr lang="en-US" altLang="ko-KR" sz="2400" spc="-150" dirty="0">
                <a:latin typeface="ArialMT"/>
              </a:rPr>
              <a:t>=True</a:t>
            </a:r>
            <a:r>
              <a:rPr lang="en-US" altLang="ko-KR" sz="2400" spc="-150" dirty="0" smtClean="0">
                <a:latin typeface="ArialMT"/>
              </a:rPr>
              <a:t>, </a:t>
            </a:r>
            <a:r>
              <a:rPr lang="en-US" altLang="ko-KR" sz="2400" spc="-150" dirty="0" err="1" smtClean="0">
                <a:latin typeface="ArialMT"/>
              </a:rPr>
              <a:t>kernel_initializer</a:t>
            </a:r>
            <a:r>
              <a:rPr lang="en-US" altLang="ko-KR" sz="2400" spc="-150" dirty="0">
                <a:latin typeface="ArialMT"/>
              </a:rPr>
              <a:t>='</a:t>
            </a:r>
            <a:r>
              <a:rPr lang="en-US" altLang="ko-KR" sz="2400" spc="-150" dirty="0" err="1">
                <a:latin typeface="ArialMT"/>
              </a:rPr>
              <a:t>glorot_uniform</a:t>
            </a:r>
            <a:r>
              <a:rPr lang="en-US" altLang="ko-KR" sz="2400" spc="-150" dirty="0">
                <a:latin typeface="ArialMT"/>
              </a:rPr>
              <a:t>', </a:t>
            </a:r>
            <a:r>
              <a:rPr lang="en-US" altLang="ko-KR" sz="2400" spc="-150" dirty="0" err="1">
                <a:latin typeface="ArialMT"/>
              </a:rPr>
              <a:t>recurrent_initializer</a:t>
            </a:r>
            <a:r>
              <a:rPr lang="en-US" altLang="ko-KR" sz="2400" spc="-150" dirty="0">
                <a:latin typeface="ArialMT"/>
              </a:rPr>
              <a:t>='orthogonal', </a:t>
            </a:r>
            <a:r>
              <a:rPr lang="en-US" altLang="ko-KR" sz="2400" spc="-150" dirty="0" err="1">
                <a:latin typeface="ArialMT"/>
              </a:rPr>
              <a:t>bias_initializer</a:t>
            </a:r>
            <a:r>
              <a:rPr lang="en-US" altLang="ko-KR" sz="2400" spc="-150" dirty="0">
                <a:latin typeface="ArialMT"/>
              </a:rPr>
              <a:t>='zeros</a:t>
            </a:r>
            <a:r>
              <a:rPr lang="en-US" altLang="ko-KR" sz="2400" spc="-150" dirty="0" smtClean="0">
                <a:latin typeface="ArialMT"/>
              </a:rPr>
              <a:t>', </a:t>
            </a:r>
            <a:r>
              <a:rPr lang="en-US" altLang="ko-KR" sz="2400" spc="-150" dirty="0" err="1" smtClean="0">
                <a:latin typeface="ArialMT"/>
              </a:rPr>
              <a:t>unit_forget_bias</a:t>
            </a:r>
            <a:r>
              <a:rPr lang="en-US" altLang="ko-KR" sz="2400" spc="-150" dirty="0" smtClean="0">
                <a:latin typeface="ArialMT"/>
              </a:rPr>
              <a:t>=True</a:t>
            </a:r>
            <a:r>
              <a:rPr lang="en-US" altLang="ko-KR" sz="2400" spc="-150" dirty="0">
                <a:latin typeface="ArialMT"/>
              </a:rPr>
              <a:t>, </a:t>
            </a:r>
            <a:r>
              <a:rPr lang="en-US" altLang="ko-KR" sz="2400" spc="-150" dirty="0" err="1">
                <a:latin typeface="ArialMT"/>
              </a:rPr>
              <a:t>kernel_regularizer</a:t>
            </a:r>
            <a:r>
              <a:rPr lang="en-US" altLang="ko-KR" sz="2400" spc="-150" dirty="0">
                <a:latin typeface="ArialMT"/>
              </a:rPr>
              <a:t>=None, </a:t>
            </a:r>
            <a:r>
              <a:rPr lang="en-US" altLang="ko-KR" sz="2400" spc="-150" dirty="0" err="1">
                <a:latin typeface="ArialMT"/>
              </a:rPr>
              <a:t>recurrent_regularizer</a:t>
            </a:r>
            <a:r>
              <a:rPr lang="en-US" altLang="ko-KR" sz="2400" spc="-150" dirty="0">
                <a:latin typeface="ArialMT"/>
              </a:rPr>
              <a:t>=None, </a:t>
            </a:r>
            <a:r>
              <a:rPr lang="en-US" altLang="ko-KR" sz="2400" spc="-150" dirty="0" err="1">
                <a:latin typeface="ArialMT"/>
              </a:rPr>
              <a:t>bias_regularizer</a:t>
            </a:r>
            <a:r>
              <a:rPr lang="en-US" altLang="ko-KR" sz="2400" spc="-150" dirty="0">
                <a:latin typeface="ArialMT"/>
              </a:rPr>
              <a:t>=None</a:t>
            </a:r>
            <a:r>
              <a:rPr lang="en-US" altLang="ko-KR" sz="2400" spc="-150" dirty="0" smtClean="0">
                <a:latin typeface="ArialMT"/>
              </a:rPr>
              <a:t>, </a:t>
            </a:r>
            <a:r>
              <a:rPr lang="en-US" altLang="ko-KR" sz="2400" spc="-150" dirty="0" err="1" smtClean="0">
                <a:latin typeface="ArialMT"/>
              </a:rPr>
              <a:t>activity_regularizer</a:t>
            </a:r>
            <a:r>
              <a:rPr lang="en-US" altLang="ko-KR" sz="2400" spc="-150" dirty="0" smtClean="0">
                <a:latin typeface="ArialMT"/>
              </a:rPr>
              <a:t>=None</a:t>
            </a:r>
            <a:r>
              <a:rPr lang="en-US" altLang="ko-KR" sz="2400" spc="-150" dirty="0">
                <a:latin typeface="ArialMT"/>
              </a:rPr>
              <a:t>, </a:t>
            </a:r>
            <a:r>
              <a:rPr lang="en-US" altLang="ko-KR" sz="2400" spc="-150" dirty="0" err="1">
                <a:latin typeface="ArialMT"/>
              </a:rPr>
              <a:t>kernel_constraint</a:t>
            </a:r>
            <a:r>
              <a:rPr lang="en-US" altLang="ko-KR" sz="2400" spc="-150" dirty="0">
                <a:latin typeface="ArialMT"/>
              </a:rPr>
              <a:t>=None, </a:t>
            </a:r>
            <a:r>
              <a:rPr lang="en-US" altLang="ko-KR" sz="2400" spc="-150" dirty="0" err="1">
                <a:latin typeface="ArialMT"/>
              </a:rPr>
              <a:t>recurrent_constraint</a:t>
            </a:r>
            <a:r>
              <a:rPr lang="en-US" altLang="ko-KR" sz="2400" spc="-150" dirty="0">
                <a:latin typeface="ArialMT"/>
              </a:rPr>
              <a:t>=None, </a:t>
            </a:r>
            <a:r>
              <a:rPr lang="en-US" altLang="ko-KR" sz="2400" spc="-150" dirty="0" err="1">
                <a:latin typeface="ArialMT"/>
              </a:rPr>
              <a:t>bias_constraint</a:t>
            </a:r>
            <a:r>
              <a:rPr lang="en-US" altLang="ko-KR" sz="2400" spc="-150" dirty="0">
                <a:latin typeface="ArialMT"/>
              </a:rPr>
              <a:t>=None</a:t>
            </a:r>
            <a:r>
              <a:rPr lang="en-US" altLang="ko-KR" sz="2400" spc="-150" dirty="0" smtClean="0">
                <a:latin typeface="ArialMT"/>
              </a:rPr>
              <a:t>, dropout=0.0</a:t>
            </a:r>
            <a:r>
              <a:rPr lang="en-US" altLang="ko-KR" sz="2400" spc="-150" dirty="0">
                <a:latin typeface="ArialMT"/>
              </a:rPr>
              <a:t>, </a:t>
            </a:r>
            <a:r>
              <a:rPr lang="en-US" altLang="ko-KR" sz="2400" spc="-150" dirty="0" err="1">
                <a:latin typeface="ArialMT"/>
              </a:rPr>
              <a:t>recurrent_dropout</a:t>
            </a:r>
            <a:r>
              <a:rPr lang="en-US" altLang="ko-KR" sz="2400" spc="-150" dirty="0">
                <a:latin typeface="ArialMT"/>
              </a:rPr>
              <a:t>=0.0, implementation=2, </a:t>
            </a:r>
            <a:r>
              <a:rPr lang="en-US" altLang="ko-KR" sz="2400" b="1" dirty="0" err="1">
                <a:latin typeface="Arial-BoldMT"/>
              </a:rPr>
              <a:t>return_sequences</a:t>
            </a:r>
            <a:r>
              <a:rPr lang="en-US" altLang="ko-KR" sz="2400" b="1" dirty="0">
                <a:latin typeface="Arial-BoldMT"/>
              </a:rPr>
              <a:t>=False</a:t>
            </a:r>
            <a:r>
              <a:rPr lang="en-US" altLang="ko-KR" sz="2400" dirty="0">
                <a:latin typeface="ArialMT"/>
              </a:rPr>
              <a:t>, </a:t>
            </a:r>
            <a:r>
              <a:rPr lang="en-US" altLang="ko-KR" sz="2400" b="1" dirty="0" err="1">
                <a:latin typeface="Arial-BoldMT"/>
              </a:rPr>
              <a:t>return_state</a:t>
            </a:r>
            <a:r>
              <a:rPr lang="en-US" altLang="ko-KR" sz="2400" b="1" dirty="0">
                <a:latin typeface="Arial-BoldMT"/>
              </a:rPr>
              <a:t>=False</a:t>
            </a:r>
            <a:r>
              <a:rPr lang="en-US" altLang="ko-KR" sz="2400" dirty="0" smtClean="0">
                <a:latin typeface="ArialMT"/>
              </a:rPr>
              <a:t>, </a:t>
            </a:r>
            <a:r>
              <a:rPr lang="en-US" altLang="ko-KR" sz="2400" dirty="0" err="1" smtClean="0">
                <a:latin typeface="ArialMT"/>
              </a:rPr>
              <a:t>go_backwards</a:t>
            </a:r>
            <a:r>
              <a:rPr lang="en-US" altLang="ko-KR" sz="2400" dirty="0" smtClean="0">
                <a:latin typeface="ArialMT"/>
              </a:rPr>
              <a:t>=False</a:t>
            </a:r>
            <a:r>
              <a:rPr lang="en-US" altLang="ko-KR" sz="2400" dirty="0">
                <a:latin typeface="ArialMT"/>
              </a:rPr>
              <a:t>, </a:t>
            </a:r>
            <a:r>
              <a:rPr lang="en-US" altLang="ko-KR" sz="2400" b="1" dirty="0" err="1">
                <a:latin typeface="Arial-BoldMT"/>
              </a:rPr>
              <a:t>stateful</a:t>
            </a:r>
            <a:r>
              <a:rPr lang="en-US" altLang="ko-KR" sz="2400" b="1" dirty="0">
                <a:latin typeface="Arial-BoldMT"/>
              </a:rPr>
              <a:t>=False</a:t>
            </a:r>
            <a:r>
              <a:rPr lang="en-US" altLang="ko-KR" sz="2400" dirty="0">
                <a:latin typeface="ArialMT"/>
              </a:rPr>
              <a:t>, </a:t>
            </a:r>
            <a:r>
              <a:rPr lang="en-US" altLang="ko-KR" sz="2400" dirty="0" err="1">
                <a:latin typeface="ArialMT"/>
              </a:rPr>
              <a:t>time_major</a:t>
            </a:r>
            <a:r>
              <a:rPr lang="en-US" altLang="ko-KR" sz="2400" dirty="0">
                <a:latin typeface="ArialMT"/>
              </a:rPr>
              <a:t>=False, unroll=False, **</a:t>
            </a:r>
            <a:r>
              <a:rPr lang="en-US" altLang="ko-KR" sz="2400" dirty="0" err="1">
                <a:latin typeface="ArialMT"/>
              </a:rPr>
              <a:t>kwargs</a:t>
            </a:r>
            <a:r>
              <a:rPr lang="en-US" altLang="ko-KR" sz="2400" dirty="0">
                <a:latin typeface="ArialMT"/>
              </a:rPr>
              <a:t> )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22769" r="34512" b="9718"/>
          <a:stretch/>
        </p:blipFill>
        <p:spPr>
          <a:xfrm>
            <a:off x="2350879" y="4421392"/>
            <a:ext cx="7485307" cy="23000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350879" y="4421392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RNN</a:t>
            </a:r>
            <a:endParaRPr lang="ko-KR" alt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093532" y="4421392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LSTM</a:t>
            </a:r>
            <a:endParaRPr lang="ko-KR" altLang="en-US" sz="2400" b="1" dirty="0"/>
          </a:p>
        </p:txBody>
      </p:sp>
      <p:cxnSp>
        <p:nvCxnSpPr>
          <p:cNvPr id="8" name="직선 연결선 7"/>
          <p:cNvCxnSpPr>
            <a:stCxn id="4" idx="0"/>
            <a:endCxn id="4" idx="2"/>
          </p:cNvCxnSpPr>
          <p:nvPr/>
        </p:nvCxnSpPr>
        <p:spPr>
          <a:xfrm>
            <a:off x="6093533" y="4421392"/>
            <a:ext cx="0" cy="2300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31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6" name="직사각형 35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200" dirty="0" smtClean="0">
                <a:solidFill>
                  <a:schemeClr val="tx1"/>
                </a:solidFill>
              </a:rPr>
              <a:t>Bidirectional()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 err="1" smtClean="0">
                <a:solidFill>
                  <a:schemeClr val="bg1"/>
                </a:solidFill>
              </a:rPr>
              <a:t>Keras</a:t>
            </a:r>
            <a:r>
              <a:rPr lang="en-US" altLang="ko-KR" sz="3600" dirty="0" smtClean="0">
                <a:solidFill>
                  <a:schemeClr val="bg1"/>
                </a:solidFill>
              </a:rPr>
              <a:t> Layer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2142" y="1268977"/>
            <a:ext cx="8581016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 err="1">
                <a:latin typeface="Arial-BoldMT"/>
              </a:rPr>
              <a:t>tf.keras.layers.Bidirectional</a:t>
            </a:r>
            <a:r>
              <a:rPr lang="en-US" altLang="ko-KR" sz="2400" dirty="0">
                <a:latin typeface="ArialMT"/>
              </a:rPr>
              <a:t>( </a:t>
            </a:r>
            <a:r>
              <a:rPr lang="en-US" altLang="ko-KR" sz="2400" b="1" dirty="0">
                <a:latin typeface="Arial-BoldMT"/>
              </a:rPr>
              <a:t>layer</a:t>
            </a:r>
            <a:r>
              <a:rPr lang="en-US" altLang="ko-KR" sz="2400" dirty="0">
                <a:latin typeface="ArialMT"/>
              </a:rPr>
              <a:t>, </a:t>
            </a:r>
            <a:r>
              <a:rPr lang="en-US" altLang="ko-KR" sz="2400" dirty="0" err="1">
                <a:latin typeface="ArialMT"/>
              </a:rPr>
              <a:t>merge_mode</a:t>
            </a:r>
            <a:r>
              <a:rPr lang="en-US" altLang="ko-KR" sz="2400" dirty="0">
                <a:latin typeface="ArialMT"/>
              </a:rPr>
              <a:t>='</a:t>
            </a:r>
            <a:r>
              <a:rPr lang="en-US" altLang="ko-KR" sz="2400" dirty="0" err="1">
                <a:latin typeface="ArialMT"/>
              </a:rPr>
              <a:t>concat</a:t>
            </a:r>
            <a:r>
              <a:rPr lang="en-US" altLang="ko-KR" sz="2400" dirty="0">
                <a:latin typeface="ArialMT"/>
              </a:rPr>
              <a:t>', weights=None, </a:t>
            </a:r>
            <a:r>
              <a:rPr lang="en-US" altLang="ko-KR" sz="2400" dirty="0" err="1">
                <a:latin typeface="ArialMT"/>
              </a:rPr>
              <a:t>backward_layer</a:t>
            </a:r>
            <a:r>
              <a:rPr lang="en-US" altLang="ko-KR" sz="2400" dirty="0">
                <a:latin typeface="ArialMT"/>
              </a:rPr>
              <a:t>=None</a:t>
            </a:r>
            <a:r>
              <a:rPr lang="en-US" altLang="ko-KR" sz="2400" dirty="0" smtClean="0">
                <a:latin typeface="ArialMT"/>
              </a:rPr>
              <a:t>, **</a:t>
            </a:r>
            <a:r>
              <a:rPr lang="en-US" altLang="ko-KR" sz="2400" dirty="0" err="1">
                <a:latin typeface="ArialMT"/>
              </a:rPr>
              <a:t>kwargs</a:t>
            </a:r>
            <a:r>
              <a:rPr lang="en-US" altLang="ko-KR" sz="2400" dirty="0">
                <a:latin typeface="ArialMT"/>
              </a:rPr>
              <a:t> )</a:t>
            </a:r>
            <a:endParaRPr lang="ko-KR" altLang="en-US" sz="2400" dirty="0"/>
          </a:p>
        </p:txBody>
      </p:sp>
      <p:pic>
        <p:nvPicPr>
          <p:cNvPr id="4100" name="Picture 4" descr="Sentiment Analysis- Bidirectional LST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78" b="-2768"/>
          <a:stretch/>
        </p:blipFill>
        <p:spPr bwMode="auto">
          <a:xfrm>
            <a:off x="790275" y="2703178"/>
            <a:ext cx="8001000" cy="384079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46529" y="3036983"/>
            <a:ext cx="9080352" cy="368449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70155" y="4355906"/>
            <a:ext cx="8433099" cy="2229048"/>
          </a:xfrm>
          <a:prstGeom prst="rect">
            <a:avLst/>
          </a:prstGeom>
          <a:noFill/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650507" y="3320510"/>
            <a:ext cx="24915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150" dirty="0" smtClean="0">
                <a:solidFill>
                  <a:srgbClr val="7030A0"/>
                </a:solidFill>
                <a:latin typeface="Arial-BoldMT"/>
              </a:rPr>
              <a:t>Bidirectional RNN</a:t>
            </a:r>
            <a:endParaRPr lang="ko-KR" altLang="en-US" sz="2400" spc="-150" dirty="0">
              <a:solidFill>
                <a:srgbClr val="7030A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993687" y="5551788"/>
            <a:ext cx="20224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7030A0"/>
                </a:solidFill>
                <a:latin typeface="Arial-BoldMT"/>
              </a:rPr>
              <a:t>n</a:t>
            </a:r>
            <a:r>
              <a:rPr lang="en-US" altLang="ko-KR" sz="2400" b="1" dirty="0" smtClean="0">
                <a:solidFill>
                  <a:srgbClr val="7030A0"/>
                </a:solidFill>
                <a:latin typeface="Arial-BoldMT"/>
              </a:rPr>
              <a:t>ormal RNN</a:t>
            </a:r>
            <a:endParaRPr lang="ko-KR" altLang="en-US" sz="2400" dirty="0">
              <a:solidFill>
                <a:srgbClr val="7030A0"/>
              </a:solidFill>
            </a:endParaRPr>
          </a:p>
        </p:txBody>
      </p:sp>
      <p:cxnSp>
        <p:nvCxnSpPr>
          <p:cNvPr id="13" name="꺾인 연결선 12"/>
          <p:cNvCxnSpPr>
            <a:stCxn id="10" idx="3"/>
            <a:endCxn id="12" idx="1"/>
          </p:cNvCxnSpPr>
          <p:nvPr/>
        </p:nvCxnSpPr>
        <p:spPr>
          <a:xfrm>
            <a:off x="9003254" y="5470430"/>
            <a:ext cx="990433" cy="31219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3" idx="3"/>
            <a:endCxn id="11" idx="1"/>
          </p:cNvCxnSpPr>
          <p:nvPr/>
        </p:nvCxnSpPr>
        <p:spPr>
          <a:xfrm flipV="1">
            <a:off x="9326881" y="3551343"/>
            <a:ext cx="323626" cy="1327887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53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6" name="직사각형 35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200" dirty="0" smtClean="0">
                <a:solidFill>
                  <a:schemeClr val="tx1"/>
                </a:solidFill>
              </a:rPr>
              <a:t>Activation()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 err="1" smtClean="0">
                <a:solidFill>
                  <a:schemeClr val="bg1"/>
                </a:solidFill>
              </a:rPr>
              <a:t>Keras</a:t>
            </a:r>
            <a:r>
              <a:rPr lang="en-US" altLang="ko-KR" sz="3600" dirty="0" smtClean="0">
                <a:solidFill>
                  <a:schemeClr val="bg1"/>
                </a:solidFill>
              </a:rPr>
              <a:t> Layer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2900" y="1264927"/>
            <a:ext cx="7234609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2400" b="1" dirty="0" err="1">
                <a:latin typeface="Arial-BoldMT"/>
              </a:rPr>
              <a:t>tf.keras.layers.Activation</a:t>
            </a:r>
            <a:r>
              <a:rPr lang="en-US" altLang="ko-KR" sz="2400" b="1" dirty="0">
                <a:latin typeface="Arial-BoldMT"/>
              </a:rPr>
              <a:t> </a:t>
            </a:r>
            <a:r>
              <a:rPr lang="en-US" altLang="ko-KR" sz="2400" dirty="0">
                <a:latin typeface="ArialMT"/>
              </a:rPr>
              <a:t>( </a:t>
            </a:r>
            <a:r>
              <a:rPr lang="en-US" altLang="ko-KR" sz="2400" b="1" dirty="0">
                <a:latin typeface="Arial-BoldMT"/>
              </a:rPr>
              <a:t>activation</a:t>
            </a:r>
            <a:r>
              <a:rPr lang="en-US" altLang="ko-KR" sz="2400" dirty="0">
                <a:latin typeface="ArialMT"/>
              </a:rPr>
              <a:t>, **</a:t>
            </a:r>
            <a:r>
              <a:rPr lang="en-US" altLang="ko-KR" sz="2400" dirty="0" err="1">
                <a:latin typeface="ArialMT"/>
              </a:rPr>
              <a:t>kwargs</a:t>
            </a:r>
            <a:r>
              <a:rPr lang="en-US" altLang="ko-KR" sz="2400" dirty="0">
                <a:latin typeface="ArialMT"/>
              </a:rPr>
              <a:t> )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1451609" y="2366682"/>
            <a:ext cx="1108708" cy="37221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Dense</a:t>
            </a:r>
          </a:p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WX+b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8" name="직사각형 7"/>
          <p:cNvSpPr/>
          <p:nvPr/>
        </p:nvSpPr>
        <p:spPr>
          <a:xfrm>
            <a:off x="2560316" y="2366682"/>
            <a:ext cx="1440854" cy="37221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Activation</a:t>
            </a:r>
          </a:p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dirty="0" smtClean="0"/>
              <a:t>(sigmoid,</a:t>
            </a:r>
          </a:p>
          <a:p>
            <a:pPr algn="ctr"/>
            <a:r>
              <a:rPr lang="en-US" altLang="ko-KR" sz="2000" dirty="0" err="1" smtClean="0"/>
              <a:t>tanh</a:t>
            </a:r>
            <a:r>
              <a:rPr lang="en-US" altLang="ko-KR" sz="2000" dirty="0" smtClean="0"/>
              <a:t>,</a:t>
            </a:r>
          </a:p>
          <a:p>
            <a:pPr algn="ctr"/>
            <a:r>
              <a:rPr lang="en-US" altLang="ko-KR" sz="2000" dirty="0" err="1" smtClean="0"/>
              <a:t>ReLU</a:t>
            </a:r>
            <a:r>
              <a:rPr lang="en-US" altLang="ko-KR" sz="2000" dirty="0" smtClean="0"/>
              <a:t>,</a:t>
            </a:r>
          </a:p>
          <a:p>
            <a:pPr algn="ctr"/>
            <a:r>
              <a:rPr lang="en-US" altLang="ko-KR" sz="2000" dirty="0" smtClean="0"/>
              <a:t>Leaky </a:t>
            </a:r>
            <a:r>
              <a:rPr lang="en-US" altLang="ko-KR" sz="2000" dirty="0" err="1" smtClean="0"/>
              <a:t>ReLU</a:t>
            </a:r>
            <a:r>
              <a:rPr lang="en-US" altLang="ko-KR" sz="2000" dirty="0" smtClean="0"/>
              <a:t>,</a:t>
            </a:r>
          </a:p>
          <a:p>
            <a:pPr algn="ctr"/>
            <a:r>
              <a:rPr lang="en-US" altLang="ko-KR" sz="2000" dirty="0" err="1" smtClean="0"/>
              <a:t>Softmax</a:t>
            </a:r>
            <a:r>
              <a:rPr lang="en-US" altLang="ko-KR" sz="2000" dirty="0" smtClean="0"/>
              <a:t>,</a:t>
            </a:r>
          </a:p>
          <a:p>
            <a:pPr algn="ctr"/>
            <a:r>
              <a:rPr lang="en-US" altLang="ko-KR" sz="2000" dirty="0" smtClean="0"/>
              <a:t>…)</a:t>
            </a:r>
            <a:endParaRPr lang="ko-KR" altLang="en-US" sz="2000" dirty="0"/>
          </a:p>
        </p:txBody>
      </p:sp>
      <p:sp>
        <p:nvSpPr>
          <p:cNvPr id="16" name="직사각형 15"/>
          <p:cNvSpPr/>
          <p:nvPr/>
        </p:nvSpPr>
        <p:spPr>
          <a:xfrm>
            <a:off x="342900" y="2366682"/>
            <a:ext cx="1108708" cy="37221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Input</a:t>
            </a:r>
          </a:p>
          <a:p>
            <a:pPr algn="ctr"/>
            <a:endParaRPr lang="en-US" altLang="ko-KR" sz="2000" b="1" dirty="0"/>
          </a:p>
          <a:p>
            <a:pPr algn="ctr"/>
            <a:r>
              <a:rPr lang="en-US" altLang="ko-KR" sz="2000" b="1" dirty="0" smtClean="0"/>
              <a:t>X</a:t>
            </a:r>
          </a:p>
        </p:txBody>
      </p:sp>
      <p:pic>
        <p:nvPicPr>
          <p:cNvPr id="5122" name="Picture 2" descr="https://t1.daumcdn.net/cfile/tistory/9912E7505B8EBBB906"/>
          <p:cNvPicPr preferRelativeResize="0"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6" t="16283" r="3819" b="7251"/>
          <a:stretch/>
        </p:blipFill>
        <p:spPr bwMode="auto">
          <a:xfrm>
            <a:off x="4658396" y="2271743"/>
            <a:ext cx="3164400" cy="187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t1.daumcdn.net/cfile/tistory/99A69F485B8EBBD001"/>
          <p:cNvPicPr preferRelativeResize="0"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0"/>
          <a:stretch/>
        </p:blipFill>
        <p:spPr bwMode="auto">
          <a:xfrm>
            <a:off x="7822796" y="2271743"/>
            <a:ext cx="3164400" cy="187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t1.daumcdn.net/cfile/tistory/997FB14B5B8EBC1B11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396" y="4649321"/>
            <a:ext cx="3164400" cy="187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s://t1.daumcdn.net/cfile/tistory/99E255425B8EBC4602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401" y="4649321"/>
            <a:ext cx="3164400" cy="187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732283" y="1871831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sigmoid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096031" y="189714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tanh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884986" y="4279989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ReLU</a:t>
            </a:r>
            <a:endParaRPr lang="ko-KR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675084" y="4279989"/>
            <a:ext cx="153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Learky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ReLU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1229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6" name="직사각형 35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200" dirty="0" smtClean="0">
                <a:solidFill>
                  <a:schemeClr val="tx1"/>
                </a:solidFill>
              </a:rPr>
              <a:t>Embedding()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 err="1" smtClean="0">
                <a:solidFill>
                  <a:schemeClr val="bg1"/>
                </a:solidFill>
              </a:rPr>
              <a:t>Keras</a:t>
            </a:r>
            <a:r>
              <a:rPr lang="en-US" altLang="ko-KR" sz="3600" dirty="0" smtClean="0">
                <a:solidFill>
                  <a:schemeClr val="bg1"/>
                </a:solidFill>
              </a:rPr>
              <a:t> Layer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2142" y="1271677"/>
            <a:ext cx="9457317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 err="1">
                <a:latin typeface="Arial-BoldMT"/>
              </a:rPr>
              <a:t>tf.keras.layers.Embedding</a:t>
            </a:r>
            <a:r>
              <a:rPr lang="en-US" altLang="ko-KR" sz="2400" dirty="0">
                <a:latin typeface="ArialMT"/>
              </a:rPr>
              <a:t>( </a:t>
            </a:r>
            <a:r>
              <a:rPr lang="en-US" altLang="ko-KR" sz="2400" b="1" dirty="0" err="1">
                <a:latin typeface="Arial-BoldMT"/>
              </a:rPr>
              <a:t>input_dim</a:t>
            </a:r>
            <a:r>
              <a:rPr lang="en-US" altLang="ko-KR" sz="2400" dirty="0">
                <a:latin typeface="ArialMT"/>
              </a:rPr>
              <a:t>, </a:t>
            </a:r>
            <a:r>
              <a:rPr lang="en-US" altLang="ko-KR" sz="2400" b="1" dirty="0" err="1">
                <a:latin typeface="Arial-BoldMT"/>
              </a:rPr>
              <a:t>output_dim</a:t>
            </a:r>
            <a:r>
              <a:rPr lang="en-US" altLang="ko-KR" sz="2400" dirty="0">
                <a:latin typeface="ArialMT"/>
              </a:rPr>
              <a:t>, </a:t>
            </a:r>
            <a:r>
              <a:rPr lang="en-US" altLang="ko-KR" sz="2400" dirty="0" err="1">
                <a:latin typeface="ArialMT"/>
              </a:rPr>
              <a:t>embeddings_initializer</a:t>
            </a:r>
            <a:r>
              <a:rPr lang="en-US" altLang="ko-KR" sz="2400" dirty="0">
                <a:latin typeface="ArialMT"/>
              </a:rPr>
              <a:t>='uniform</a:t>
            </a:r>
            <a:r>
              <a:rPr lang="en-US" altLang="ko-KR" sz="2400" dirty="0" smtClean="0">
                <a:latin typeface="ArialMT"/>
              </a:rPr>
              <a:t>', </a:t>
            </a:r>
            <a:r>
              <a:rPr lang="en-US" altLang="ko-KR" sz="2400" dirty="0" err="1" smtClean="0">
                <a:latin typeface="ArialMT"/>
              </a:rPr>
              <a:t>embeddings_regularizer</a:t>
            </a:r>
            <a:r>
              <a:rPr lang="en-US" altLang="ko-KR" sz="2400" dirty="0" smtClean="0">
                <a:latin typeface="ArialMT"/>
              </a:rPr>
              <a:t>=None</a:t>
            </a:r>
            <a:r>
              <a:rPr lang="en-US" altLang="ko-KR" sz="2400" dirty="0">
                <a:latin typeface="ArialMT"/>
              </a:rPr>
              <a:t>, </a:t>
            </a:r>
            <a:r>
              <a:rPr lang="en-US" altLang="ko-KR" sz="2400" dirty="0" err="1">
                <a:latin typeface="ArialMT"/>
              </a:rPr>
              <a:t>activity_regularizer</a:t>
            </a:r>
            <a:r>
              <a:rPr lang="en-US" altLang="ko-KR" sz="2400" dirty="0">
                <a:latin typeface="ArialMT"/>
              </a:rPr>
              <a:t>=None, </a:t>
            </a:r>
            <a:r>
              <a:rPr lang="en-US" altLang="ko-KR" sz="2400" dirty="0" err="1">
                <a:latin typeface="ArialMT"/>
              </a:rPr>
              <a:t>embeddings_constraint</a:t>
            </a:r>
            <a:r>
              <a:rPr lang="en-US" altLang="ko-KR" sz="2400" dirty="0">
                <a:latin typeface="ArialMT"/>
              </a:rPr>
              <a:t>=None,</a:t>
            </a:r>
          </a:p>
          <a:p>
            <a:r>
              <a:rPr lang="en-US" altLang="ko-KR" sz="2400" b="1" dirty="0" err="1">
                <a:latin typeface="Arial-BoldMT"/>
              </a:rPr>
              <a:t>mask_zero</a:t>
            </a:r>
            <a:r>
              <a:rPr lang="en-US" altLang="ko-KR" sz="2400" b="1" dirty="0">
                <a:latin typeface="Arial-BoldMT"/>
              </a:rPr>
              <a:t>=False</a:t>
            </a:r>
            <a:r>
              <a:rPr lang="en-US" altLang="ko-KR" sz="2400" dirty="0">
                <a:latin typeface="ArialMT"/>
              </a:rPr>
              <a:t>, </a:t>
            </a:r>
            <a:r>
              <a:rPr lang="en-US" altLang="ko-KR" sz="2400" dirty="0" err="1">
                <a:latin typeface="ArialMT"/>
              </a:rPr>
              <a:t>input_length</a:t>
            </a:r>
            <a:r>
              <a:rPr lang="en-US" altLang="ko-KR" sz="2400" dirty="0">
                <a:latin typeface="ArialMT"/>
              </a:rPr>
              <a:t>=None, **</a:t>
            </a:r>
            <a:r>
              <a:rPr lang="en-US" altLang="ko-KR" sz="2400" dirty="0" err="1">
                <a:latin typeface="ArialMT"/>
              </a:rPr>
              <a:t>kwargs</a:t>
            </a:r>
            <a:r>
              <a:rPr lang="en-US" altLang="ko-KR" sz="2400" dirty="0">
                <a:latin typeface="ArialMT"/>
              </a:rPr>
              <a:t> )</a:t>
            </a:r>
            <a:endParaRPr lang="ko-KR" altLang="en-US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482170"/>
              </p:ext>
            </p:extLst>
          </p:nvPr>
        </p:nvGraphicFramePr>
        <p:xfrm>
          <a:off x="2037975" y="3800643"/>
          <a:ext cx="8128002" cy="24841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9922">
                  <a:extLst>
                    <a:ext uri="{9D8B030D-6E8A-4147-A177-3AD203B41FA5}">
                      <a16:colId xmlns:a16="http://schemas.microsoft.com/office/drawing/2014/main" val="1940069487"/>
                    </a:ext>
                  </a:extLst>
                </a:gridCol>
                <a:gridCol w="1499616">
                  <a:extLst>
                    <a:ext uri="{9D8B030D-6E8A-4147-A177-3AD203B41FA5}">
                      <a16:colId xmlns:a16="http://schemas.microsoft.com/office/drawing/2014/main" val="3310222246"/>
                    </a:ext>
                  </a:extLst>
                </a:gridCol>
                <a:gridCol w="1499616">
                  <a:extLst>
                    <a:ext uri="{9D8B030D-6E8A-4147-A177-3AD203B41FA5}">
                      <a16:colId xmlns:a16="http://schemas.microsoft.com/office/drawing/2014/main" val="2582141718"/>
                    </a:ext>
                  </a:extLst>
                </a:gridCol>
                <a:gridCol w="1499616">
                  <a:extLst>
                    <a:ext uri="{9D8B030D-6E8A-4147-A177-3AD203B41FA5}">
                      <a16:colId xmlns:a16="http://schemas.microsoft.com/office/drawing/2014/main" val="4153297446"/>
                    </a:ext>
                  </a:extLst>
                </a:gridCol>
                <a:gridCol w="1499616">
                  <a:extLst>
                    <a:ext uri="{9D8B030D-6E8A-4147-A177-3AD203B41FA5}">
                      <a16:colId xmlns:a16="http://schemas.microsoft.com/office/drawing/2014/main" val="998602819"/>
                    </a:ext>
                  </a:extLst>
                </a:gridCol>
                <a:gridCol w="1499616">
                  <a:extLst>
                    <a:ext uri="{9D8B030D-6E8A-4147-A177-3AD203B41FA5}">
                      <a16:colId xmlns:a16="http://schemas.microsoft.com/office/drawing/2014/main" val="2399980063"/>
                    </a:ext>
                  </a:extLst>
                </a:gridCol>
              </a:tblGrid>
              <a:tr h="496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0</a:t>
                      </a:r>
                      <a:endParaRPr lang="ko-KR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0.59391741</a:t>
                      </a:r>
                      <a:endParaRPr lang="ko-KR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0" dirty="0" smtClean="0"/>
                        <a:t>0.55785267</a:t>
                      </a:r>
                      <a:endParaRPr lang="ko-KR" altLang="en-US" i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0.62948893</a:t>
                      </a:r>
                      <a:endParaRPr lang="ko-KR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-1.1553166</a:t>
                      </a:r>
                      <a:endParaRPr lang="ko-KR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-0.27027377</a:t>
                      </a:r>
                      <a:endParaRPr lang="ko-KR" altLang="en-US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5217554"/>
                  </a:ext>
                </a:extLst>
              </a:tr>
              <a:tr h="496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1</a:t>
                      </a:r>
                      <a:endParaRPr lang="ko-KR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0.08501303</a:t>
                      </a:r>
                      <a:endParaRPr lang="ko-KR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-0.98028736</a:t>
                      </a:r>
                      <a:endParaRPr lang="ko-KR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-0.01244328</a:t>
                      </a:r>
                      <a:endParaRPr lang="ko-KR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-0.99978611</a:t>
                      </a:r>
                      <a:endParaRPr lang="ko-KR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-0.28719628</a:t>
                      </a:r>
                      <a:endParaRPr lang="ko-KR" altLang="en-US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518692"/>
                  </a:ext>
                </a:extLst>
              </a:tr>
              <a:tr h="496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2</a:t>
                      </a:r>
                      <a:endParaRPr lang="ko-KR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-1.28851139</a:t>
                      </a:r>
                      <a:endParaRPr lang="ko-KR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-0.72701216</a:t>
                      </a:r>
                      <a:endParaRPr lang="ko-KR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0.79241336</a:t>
                      </a:r>
                      <a:endParaRPr lang="ko-KR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1.44626132</a:t>
                      </a:r>
                      <a:endParaRPr lang="ko-KR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0.35622192</a:t>
                      </a:r>
                      <a:endParaRPr lang="ko-KR" altLang="en-US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053388"/>
                  </a:ext>
                </a:extLst>
              </a:tr>
              <a:tr h="496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3</a:t>
                      </a:r>
                      <a:endParaRPr lang="ko-KR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-0.47049087</a:t>
                      </a:r>
                      <a:endParaRPr lang="ko-KR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-0.425125</a:t>
                      </a:r>
                      <a:endParaRPr lang="ko-KR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-0.06562635</a:t>
                      </a:r>
                      <a:endParaRPr lang="ko-KR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0.68757479</a:t>
                      </a:r>
                      <a:endParaRPr lang="ko-KR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-0.14992496</a:t>
                      </a:r>
                      <a:endParaRPr lang="ko-KR" altLang="en-US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8160054"/>
                  </a:ext>
                </a:extLst>
              </a:tr>
              <a:tr h="496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4</a:t>
                      </a:r>
                      <a:endParaRPr lang="ko-KR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0.32097515</a:t>
                      </a:r>
                      <a:endParaRPr lang="ko-KR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0.80311162</a:t>
                      </a:r>
                      <a:endParaRPr lang="ko-KR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0.27193228</a:t>
                      </a:r>
                      <a:endParaRPr lang="ko-KR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0.34337116</a:t>
                      </a:r>
                      <a:endParaRPr lang="ko-KR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0.60510331</a:t>
                      </a:r>
                      <a:endParaRPr lang="ko-KR" altLang="en-US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867567"/>
                  </a:ext>
                </a:extLst>
              </a:tr>
            </a:tbl>
          </a:graphicData>
        </a:graphic>
      </p:graphicFrame>
      <p:cxnSp>
        <p:nvCxnSpPr>
          <p:cNvPr id="9" name="직선 연결선 8"/>
          <p:cNvCxnSpPr/>
          <p:nvPr/>
        </p:nvCxnSpPr>
        <p:spPr>
          <a:xfrm>
            <a:off x="1527586" y="3800643"/>
            <a:ext cx="6347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602890" y="6284813"/>
            <a:ext cx="6347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rot="5400000">
            <a:off x="2346963" y="3727130"/>
            <a:ext cx="6347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rot="5400000">
            <a:off x="9848627" y="3729104"/>
            <a:ext cx="6347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1764254" y="3800643"/>
            <a:ext cx="0" cy="248417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653555" y="3603812"/>
            <a:ext cx="751242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9727" y="4858062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i</a:t>
            </a:r>
            <a:r>
              <a:rPr lang="en-US" altLang="ko-KR" b="1" dirty="0" err="1" smtClean="0"/>
              <a:t>nput_dim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685048" y="3225113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output_dim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0796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13500000" scaled="1"/>
          <a:tileRect/>
        </a:gradFill>
        <a:ln>
          <a:noFill/>
        </a:ln>
        <a:scene3d>
          <a:camera prst="orthographicFront"/>
          <a:lightRig rig="threePt" dir="t"/>
        </a:scene3d>
        <a:sp3d>
          <a:bevelT/>
        </a:sp3d>
      </a:spPr>
      <a:bodyPr rtlCol="0" anchor="ctr"/>
      <a:lstStyle>
        <a:defPPr algn="ctr">
          <a:defRPr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665</TotalTime>
  <Words>1110</Words>
  <Application>Microsoft Office PowerPoint</Application>
  <PresentationFormat>와이드스크린</PresentationFormat>
  <Paragraphs>299</Paragraphs>
  <Slides>22</Slides>
  <Notes>2</Notes>
  <HiddenSlides>1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Arial-BoldItalicMT</vt:lpstr>
      <vt:lpstr>Arial-BoldMT</vt:lpstr>
      <vt:lpstr>ArialMT</vt:lpstr>
      <vt:lpstr>MalgunGothic</vt:lpstr>
      <vt:lpstr>T3Font_0</vt:lpstr>
      <vt:lpstr>굴림체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희태</dc:creator>
  <cp:lastModifiedBy>조 희태</cp:lastModifiedBy>
  <cp:revision>294</cp:revision>
  <dcterms:created xsi:type="dcterms:W3CDTF">2020-07-05T07:46:08Z</dcterms:created>
  <dcterms:modified xsi:type="dcterms:W3CDTF">2020-08-03T20:53:15Z</dcterms:modified>
</cp:coreProperties>
</file>