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91" r:id="rId5"/>
    <p:sldId id="297" r:id="rId6"/>
    <p:sldId id="292" r:id="rId7"/>
    <p:sldId id="301" r:id="rId8"/>
    <p:sldId id="304" r:id="rId9"/>
    <p:sldId id="305" r:id="rId10"/>
    <p:sldId id="293" r:id="rId11"/>
    <p:sldId id="295" r:id="rId12"/>
    <p:sldId id="296" r:id="rId13"/>
    <p:sldId id="299" r:id="rId14"/>
    <p:sldId id="302" r:id="rId15"/>
    <p:sldId id="298" r:id="rId16"/>
    <p:sldId id="300" r:id="rId17"/>
    <p:sldId id="303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04. </a:t>
            </a:r>
            <a:r>
              <a:rPr lang="ko-KR" altLang="en-US" sz="2400" dirty="0"/>
              <a:t>화</a:t>
            </a:r>
            <a:r>
              <a:rPr lang="ko-KR" altLang="en-US" sz="2400" dirty="0" smtClean="0"/>
              <a:t>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248165"/>
            <a:ext cx="865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시계열</a:t>
            </a:r>
            <a:r>
              <a:rPr lang="ko-KR" altLang="en-US" sz="2400" b="1" dirty="0" smtClean="0"/>
              <a:t> 데이터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일정 시간 간격으로 배치된 데이터들의 수열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		    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시간에 영향을 받는 혹은 받은 데이터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11462"/>
              </p:ext>
            </p:extLst>
          </p:nvPr>
        </p:nvGraphicFramePr>
        <p:xfrm>
          <a:off x="3553908" y="2907907"/>
          <a:ext cx="6502400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896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312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5698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651664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40802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3775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4974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7291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086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47066"/>
              </p:ext>
            </p:extLst>
          </p:nvPr>
        </p:nvGraphicFramePr>
        <p:xfrm>
          <a:off x="3553908" y="2266260"/>
          <a:ext cx="65024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120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320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4366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9843320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(9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~11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겨울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910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17125"/>
              </p:ext>
            </p:extLst>
          </p:nvPr>
        </p:nvGraphicFramePr>
        <p:xfrm>
          <a:off x="2199240" y="2906340"/>
          <a:ext cx="1354667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91934467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14034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5836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12476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518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6396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11952"/>
              </p:ext>
            </p:extLst>
          </p:nvPr>
        </p:nvGraphicFramePr>
        <p:xfrm>
          <a:off x="2199241" y="2267827"/>
          <a:ext cx="1354667" cy="63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06262848"/>
                    </a:ext>
                  </a:extLst>
                </a:gridCol>
              </a:tblGrid>
              <a:tr h="636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시계열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데이터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계절별 </a:t>
                      </a:r>
                      <a:r>
                        <a:rPr lang="ko-KR" altLang="en-US" sz="1100" dirty="0" err="1" smtClean="0"/>
                        <a:t>강수일수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6238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42900" y="5614905"/>
            <a:ext cx="6258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고정된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특정한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시간 범위에서 측정된 값들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178537"/>
            <a:ext cx="1113510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강수일수</a:t>
            </a:r>
            <a:r>
              <a:rPr lang="ko-KR" altLang="en-US" sz="2400" dirty="0" smtClean="0"/>
              <a:t> 데이터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=&gt; </a:t>
            </a: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정형 데이터</a:t>
            </a:r>
            <a:endParaRPr lang="en-US" altLang="ko-KR" sz="24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정형 데이터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구조화된 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행과 열로 구성된 테이블로 표현 가능한 데이터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48435"/>
              </p:ext>
            </p:extLst>
          </p:nvPr>
        </p:nvGraphicFramePr>
        <p:xfrm>
          <a:off x="3553908" y="3155334"/>
          <a:ext cx="6502400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8968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312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56987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651664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40802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03775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49743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72911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086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3424"/>
              </p:ext>
            </p:extLst>
          </p:nvPr>
        </p:nvGraphicFramePr>
        <p:xfrm>
          <a:off x="3553908" y="2513687"/>
          <a:ext cx="65024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3120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9320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64366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9843320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~5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~8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(9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~11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겨울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~2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9102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27044"/>
              </p:ext>
            </p:extLst>
          </p:nvPr>
        </p:nvGraphicFramePr>
        <p:xfrm>
          <a:off x="2199240" y="3153767"/>
          <a:ext cx="1354667" cy="243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91934467"/>
                    </a:ext>
                  </a:extLst>
                </a:gridCol>
              </a:tblGrid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14034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5836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12476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5180"/>
                  </a:ext>
                </a:extLst>
              </a:tr>
              <a:tr h="486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6396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69463"/>
              </p:ext>
            </p:extLst>
          </p:nvPr>
        </p:nvGraphicFramePr>
        <p:xfrm>
          <a:off x="2199241" y="2515254"/>
          <a:ext cx="1354667" cy="63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06262848"/>
                    </a:ext>
                  </a:extLst>
                </a:gridCol>
              </a:tblGrid>
              <a:tr h="636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시계열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데이터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계절별 </a:t>
                      </a:r>
                      <a:r>
                        <a:rPr lang="ko-KR" altLang="en-US" sz="1100" dirty="0" err="1" smtClean="0"/>
                        <a:t>강수일수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6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839" y="1248165"/>
            <a:ext cx="10415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</a:t>
            </a:r>
            <a:r>
              <a:rPr lang="ko-KR" altLang="en-US" sz="2800" b="1" dirty="0" smtClean="0"/>
              <a:t>비정형 데이터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ex) </a:t>
            </a:r>
            <a:r>
              <a:rPr lang="ko-KR" altLang="en-US" sz="2400" dirty="0" smtClean="0"/>
              <a:t>자연어 데이터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텍스트 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음성 데이터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839" y="2612413"/>
            <a:ext cx="5242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시계열</a:t>
            </a:r>
            <a:r>
              <a:rPr lang="en-US" altLang="ko-KR" sz="2400" dirty="0" smtClean="0"/>
              <a:t>: </a:t>
            </a:r>
            <a:r>
              <a:rPr lang="ko-KR" altLang="en-US" sz="2800" b="1" dirty="0" smtClean="0"/>
              <a:t>순서</a:t>
            </a:r>
            <a:r>
              <a:rPr lang="ko-KR" altLang="en-US" sz="2400" dirty="0" smtClean="0"/>
              <a:t>라는 시간도 고려사항</a:t>
            </a: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6839" y="4068995"/>
            <a:ext cx="119351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자연어 데이터에서 단어의 순서가 바뀌면 의미가 바뀌게 되므로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자연어 데이터는 </a:t>
            </a:r>
            <a:r>
              <a:rPr lang="ko-KR" altLang="en-US" sz="2400" dirty="0" err="1" smtClean="0"/>
              <a:t>시계열</a:t>
            </a:r>
            <a:r>
              <a:rPr lang="ko-KR" altLang="en-US" sz="2400" dirty="0" smtClean="0"/>
              <a:t> 데이터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8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991873" y="2205318"/>
            <a:ext cx="8844541" cy="4118440"/>
            <a:chOff x="1441525" y="2409713"/>
            <a:chExt cx="8844541" cy="4118440"/>
          </a:xfrm>
        </p:grpSpPr>
        <p:sp>
          <p:nvSpPr>
            <p:cNvPr id="81" name="타원 80"/>
            <p:cNvSpPr/>
            <p:nvPr/>
          </p:nvSpPr>
          <p:spPr>
            <a:xfrm>
              <a:off x="1441525" y="240971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441525" y="334562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x</a:t>
              </a:r>
              <a:endParaRPr lang="ko-KR" altLang="en-US" baseline="-25000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41525" y="4410635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441525" y="529276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h</a:t>
              </a:r>
              <a:endParaRPr lang="ko-KR" altLang="en-US" baseline="-250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3130475" y="3345627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130475" y="441063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4657725" y="365760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615617" y="3657599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tanh</a:t>
              </a:r>
              <a:endParaRPr lang="ko-KR" altLang="en-US" sz="14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615617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2417" y="5292762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n</a:t>
              </a:r>
              <a:endParaRPr lang="ko-KR" altLang="en-US" baseline="-25000" dirty="0"/>
            </a:p>
          </p:txBody>
        </p:sp>
        <p:cxnSp>
          <p:nvCxnSpPr>
            <p:cNvPr id="95" name="직선 화살표 연결선 94"/>
            <p:cNvCxnSpPr>
              <a:stCxn id="81" idx="6"/>
              <a:endCxn id="88" idx="2"/>
            </p:cNvCxnSpPr>
            <p:nvPr/>
          </p:nvCxnSpPr>
          <p:spPr>
            <a:xfrm>
              <a:off x="2226833" y="2786231"/>
              <a:ext cx="903642" cy="935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3" idx="6"/>
              <a:endCxn id="88" idx="2"/>
            </p:cNvCxnSpPr>
            <p:nvPr/>
          </p:nvCxnSpPr>
          <p:spPr>
            <a:xfrm flipV="1">
              <a:off x="2226833" y="3722145"/>
              <a:ext cx="9036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5" idx="6"/>
              <a:endCxn id="90" idx="2"/>
            </p:cNvCxnSpPr>
            <p:nvPr/>
          </p:nvCxnSpPr>
          <p:spPr>
            <a:xfrm flipV="1">
              <a:off x="2226833" y="4787151"/>
              <a:ext cx="90364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87" idx="6"/>
              <a:endCxn id="90" idx="2"/>
            </p:cNvCxnSpPr>
            <p:nvPr/>
          </p:nvCxnSpPr>
          <p:spPr>
            <a:xfrm flipV="1">
              <a:off x="2226833" y="4787151"/>
              <a:ext cx="903642" cy="882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8" idx="6"/>
              <a:endCxn id="91" idx="2"/>
            </p:cNvCxnSpPr>
            <p:nvPr/>
          </p:nvCxnSpPr>
          <p:spPr>
            <a:xfrm>
              <a:off x="3915783" y="3722145"/>
              <a:ext cx="741942" cy="31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0" idx="6"/>
              <a:endCxn id="91" idx="2"/>
            </p:cNvCxnSpPr>
            <p:nvPr/>
          </p:nvCxnSpPr>
          <p:spPr>
            <a:xfrm flipV="1">
              <a:off x="3915783" y="4034118"/>
              <a:ext cx="741942" cy="753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4" idx="0"/>
              <a:endCxn id="91" idx="2"/>
            </p:cNvCxnSpPr>
            <p:nvPr/>
          </p:nvCxnSpPr>
          <p:spPr>
            <a:xfrm flipV="1">
              <a:off x="4265071" y="4034118"/>
              <a:ext cx="392654" cy="1258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1" idx="6"/>
              <a:endCxn id="92" idx="2"/>
            </p:cNvCxnSpPr>
            <p:nvPr/>
          </p:nvCxnSpPr>
          <p:spPr>
            <a:xfrm flipV="1">
              <a:off x="5443033" y="4034117"/>
              <a:ext cx="11725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2" idx="6"/>
            </p:cNvCxnSpPr>
            <p:nvPr/>
          </p:nvCxnSpPr>
          <p:spPr>
            <a:xfrm>
              <a:off x="7400925" y="4034117"/>
              <a:ext cx="23885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92" idx="4"/>
              <a:endCxn id="93" idx="0"/>
            </p:cNvCxnSpPr>
            <p:nvPr/>
          </p:nvCxnSpPr>
          <p:spPr>
            <a:xfrm>
              <a:off x="7008271" y="4410634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5481021" y="478715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7400925" y="577511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8315688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cxnSp>
          <p:nvCxnSpPr>
            <p:cNvPr id="108" name="직선 화살표 연결선 107"/>
            <p:cNvCxnSpPr>
              <a:stCxn id="105" idx="6"/>
              <a:endCxn id="93" idx="2"/>
            </p:cNvCxnSpPr>
            <p:nvPr/>
          </p:nvCxnSpPr>
          <p:spPr>
            <a:xfrm>
              <a:off x="6266329" y="5163668"/>
              <a:ext cx="3492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93" idx="6"/>
              <a:endCxn id="107" idx="2"/>
            </p:cNvCxnSpPr>
            <p:nvPr/>
          </p:nvCxnSpPr>
          <p:spPr>
            <a:xfrm>
              <a:off x="7400925" y="5163669"/>
              <a:ext cx="914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6" idx="0"/>
              <a:endCxn id="107" idx="2"/>
            </p:cNvCxnSpPr>
            <p:nvPr/>
          </p:nvCxnSpPr>
          <p:spPr>
            <a:xfrm flipV="1">
              <a:off x="7793579" y="5163669"/>
              <a:ext cx="522109" cy="611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07" idx="6"/>
            </p:cNvCxnSpPr>
            <p:nvPr/>
          </p:nvCxnSpPr>
          <p:spPr>
            <a:xfrm flipV="1">
              <a:off x="9100996" y="5163668"/>
              <a:ext cx="68846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9915452" y="384945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5452" y="4923430"/>
              <a:ext cx="352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16" name="직사각형 115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  <p:sp>
        <p:nvSpPr>
          <p:cNvPr id="117" name="직사각형 116"/>
          <p:cNvSpPr/>
          <p:nvPr/>
        </p:nvSpPr>
        <p:spPr>
          <a:xfrm>
            <a:off x="496434" y="361681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71215" y="3757101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1771215" y="4037692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4540" y="1235224"/>
            <a:ext cx="10151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LSTM (Long Short Term Memory) : RNN</a:t>
            </a:r>
            <a:r>
              <a:rPr lang="ko-KR" altLang="en-US" sz="2400" dirty="0" smtClean="0"/>
              <a:t>의 기울기 소실의 대책으로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				   </a:t>
            </a:r>
            <a:r>
              <a:rPr lang="ko-KR" altLang="en-US" sz="2400" dirty="0"/>
              <a:t>기억 </a:t>
            </a:r>
            <a:r>
              <a:rPr lang="ko-KR" altLang="en-US" sz="2400" dirty="0" smtClean="0"/>
              <a:t>셀</a:t>
            </a:r>
            <a:r>
              <a:rPr lang="en-US" altLang="ko-KR" sz="2400" dirty="0" smtClean="0"/>
              <a:t>(memory cell)</a:t>
            </a:r>
            <a:r>
              <a:rPr lang="ko-KR" altLang="en-US" sz="2400" dirty="0" smtClean="0"/>
              <a:t>을 추가</a:t>
            </a:r>
            <a:r>
              <a:rPr lang="ko-KR" altLang="en-US" sz="2400" dirty="0"/>
              <a:t>한</a:t>
            </a:r>
            <a:r>
              <a:rPr lang="ko-KR" altLang="en-US" sz="2400" dirty="0" smtClean="0"/>
              <a:t> 기법</a:t>
            </a:r>
            <a:endParaRPr lang="ko-KR" altLang="en-US" sz="24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3357967" y="2723965"/>
            <a:ext cx="7647105" cy="3125109"/>
            <a:chOff x="374540" y="2851243"/>
            <a:chExt cx="5058072" cy="2533433"/>
          </a:xfrm>
        </p:grpSpPr>
        <p:pic>
          <p:nvPicPr>
            <p:cNvPr id="51" name="_x318512712" descr="DRW00005c2864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2851243"/>
              <a:ext cx="2756702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_x318514872" descr="DRW00005c2864e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3231619"/>
              <a:ext cx="5058071" cy="28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_x318513992" descr="DRW00005c2864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1" y="3611994"/>
              <a:ext cx="2410904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_x318512632" descr="DRW00005c2864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40" y="3990064"/>
              <a:ext cx="2294995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_x318513832" descr="DRW00005c2864f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66" y="4368134"/>
              <a:ext cx="2399313" cy="28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_x318516072" descr="DRW00005c2864f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66" y="4746203"/>
              <a:ext cx="1466249" cy="638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342900" y="1808127"/>
            <a:ext cx="300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,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t-1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032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4540" y="1235224"/>
            <a:ext cx="4869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LSTM (Long Short Term Memory)</a:t>
            </a:r>
            <a:endParaRPr lang="ko-KR" altLang="en-US" sz="2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348403" y="1636310"/>
            <a:ext cx="7032726" cy="4520846"/>
            <a:chOff x="5806724" y="1808127"/>
            <a:chExt cx="6047268" cy="3887364"/>
          </a:xfrm>
        </p:grpSpPr>
        <p:pic>
          <p:nvPicPr>
            <p:cNvPr id="1025" name="_x318520232" descr="EMB00005c2864c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724" y="2220182"/>
              <a:ext cx="6047268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22863" y="3206858"/>
              <a:ext cx="461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31388" y="4562866"/>
              <a:ext cx="484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84024" y="5326159"/>
              <a:ext cx="32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108653" y="4683052"/>
              <a:ext cx="352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02850" y="3386168"/>
              <a:ext cx="32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463430" y="1808127"/>
              <a:ext cx="334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42900" y="1808127"/>
            <a:ext cx="300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,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t-1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952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RNN, </a:t>
            </a:r>
            <a:r>
              <a:rPr lang="en-US" altLang="ko-KR" sz="3600" dirty="0" smtClean="0">
                <a:solidFill>
                  <a:schemeClr val="tx1"/>
                </a:solidFill>
              </a:rPr>
              <a:t>LSTM</a:t>
            </a:r>
            <a:r>
              <a:rPr lang="en-US" altLang="ko-KR" sz="3600" dirty="0">
                <a:solidFill>
                  <a:schemeClr val="tx1"/>
                </a:solidFill>
              </a:rPr>
              <a:t>, GRU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2" name="Picture 4" descr="23: Overview of LSTM (b) and GRU (c) cell architectures, alongsi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24" y="1810628"/>
            <a:ext cx="80962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4540" y="1235224"/>
            <a:ext cx="8507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GRU (Gated Recurrent Unit) : LSTM</a:t>
            </a:r>
            <a:r>
              <a:rPr lang="ko-KR" altLang="en-US" sz="2400" dirty="0" smtClean="0"/>
              <a:t>보다 </a:t>
            </a:r>
            <a:r>
              <a:rPr lang="ko-KR" altLang="en-US" sz="2400" dirty="0" err="1" smtClean="0"/>
              <a:t>연산량을</a:t>
            </a:r>
            <a:r>
              <a:rPr lang="ko-KR" altLang="en-US" sz="2400" dirty="0" smtClean="0"/>
              <a:t> 줄인 기법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786890" y="3884231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61671" y="4024516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61671" y="4305107"/>
            <a:ext cx="785308" cy="191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6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88190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예측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한글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영어 전처리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Konlpy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nltk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r>
                        <a:rPr lang="ko-KR" altLang="en-US" sz="1600" dirty="0" smtClean="0"/>
                        <a:t> 기법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(Embedding Layer, Word2Vec, </a:t>
                      </a: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69169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Embedding Layer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Word2Vec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단어 </a:t>
                      </a:r>
                      <a:r>
                        <a:rPr lang="ko-KR" altLang="en-US" sz="1600" dirty="0" err="1" smtClean="0"/>
                        <a:t>임베딩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FastText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05</a:t>
            </a:r>
            <a:r>
              <a:rPr lang="ko-KR" altLang="en-US" sz="3600" dirty="0" smtClean="0">
                <a:solidFill>
                  <a:schemeClr val="tx1"/>
                </a:solidFill>
              </a:rPr>
              <a:t>일 수요일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spc="300" dirty="0">
                <a:solidFill>
                  <a:schemeClr val="tx1"/>
                </a:solidFill>
              </a:rPr>
              <a:t>RNN &amp;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시계열</a:t>
            </a:r>
            <a:r>
              <a:rPr lang="ko-KR" altLang="en-US" sz="3200" spc="300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8191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 </a:t>
                      </a:r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RNN, </a:t>
                      </a:r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데이터 다운로드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AI </a:t>
                      </a:r>
                      <a:r>
                        <a:rPr lang="ko-KR" altLang="en-US" sz="1600" dirty="0" smtClean="0"/>
                        <a:t>개발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기초 모듈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Pandas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기온 예측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09788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장마일수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월별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시계열</a:t>
                      </a:r>
                      <a:r>
                        <a:rPr lang="ko-KR" altLang="en-US" sz="1600" dirty="0" smtClean="0"/>
                        <a:t> 수치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데이터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계절별 </a:t>
                      </a:r>
                      <a:r>
                        <a:rPr lang="ko-KR" altLang="en-US" sz="1600" dirty="0" err="1" smtClean="0"/>
                        <a:t>강수일수</a:t>
                      </a:r>
                      <a:r>
                        <a:rPr lang="ko-KR" altLang="en-US" sz="1600" dirty="0" smtClean="0"/>
                        <a:t> 예측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04</a:t>
            </a:r>
            <a:r>
              <a:rPr lang="ko-KR" altLang="en-US" sz="3600" dirty="0" smtClean="0">
                <a:solidFill>
                  <a:schemeClr val="tx1"/>
                </a:solidFill>
              </a:rPr>
              <a:t>일 </a:t>
            </a:r>
            <a:r>
              <a:rPr lang="ko-KR" altLang="en-US" sz="3600" dirty="0">
                <a:solidFill>
                  <a:schemeClr val="tx1"/>
                </a:solidFill>
              </a:rPr>
              <a:t>화</a:t>
            </a:r>
            <a:r>
              <a:rPr lang="ko-KR" altLang="en-US" sz="3600" dirty="0" smtClean="0">
                <a:solidFill>
                  <a:schemeClr val="tx1"/>
                </a:solidFill>
              </a:rPr>
              <a:t>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 &amp; </a:t>
            </a:r>
            <a:r>
              <a:rPr lang="ko-KR" altLang="en-US" sz="3600" spc="300" dirty="0" err="1" smtClean="0">
                <a:solidFill>
                  <a:schemeClr val="tx1"/>
                </a:solidFill>
              </a:rPr>
              <a:t>시계열</a:t>
            </a:r>
            <a:r>
              <a:rPr lang="ko-KR" altLang="en-US" sz="3600" spc="300" dirty="0" smtClean="0">
                <a:solidFill>
                  <a:schemeClr val="tx1"/>
                </a:solidFill>
              </a:rPr>
              <a:t> 데이터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3494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RNN </a:t>
            </a:r>
            <a:r>
              <a:rPr lang="ko-KR" altLang="en-US" sz="2800" dirty="0" smtClean="0"/>
              <a:t>소개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err="1" smtClean="0"/>
              <a:t>시계열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데이터</a:t>
            </a: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endParaRPr lang="en-US" altLang="ko-K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2800" dirty="0"/>
              <a:t>RNN, LSTM, GRU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3643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2" idx="3"/>
            <a:endCxn id="2" idx="1"/>
          </p:cNvCxnSpPr>
          <p:nvPr/>
        </p:nvCxnSpPr>
        <p:spPr>
          <a:xfrm flipH="1">
            <a:off x="903643" y="3665485"/>
            <a:ext cx="763793" cy="12700"/>
          </a:xfrm>
          <a:prstGeom prst="bentConnector5">
            <a:avLst>
              <a:gd name="adj1" fmla="val -29930"/>
              <a:gd name="adj2" fmla="val -4688843"/>
              <a:gd name="adj3" fmla="val 1299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0"/>
            <a:endCxn id="20" idx="2"/>
          </p:cNvCxnSpPr>
          <p:nvPr/>
        </p:nvCxnSpPr>
        <p:spPr>
          <a:xfrm flipH="1" flipV="1">
            <a:off x="1285538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6" idx="0"/>
            <a:endCxn id="2" idx="2"/>
          </p:cNvCxnSpPr>
          <p:nvPr/>
        </p:nvCxnSpPr>
        <p:spPr>
          <a:xfrm flipH="1" flipV="1">
            <a:off x="1285540" y="4067774"/>
            <a:ext cx="7800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9836" y="446626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(X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109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(Y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90738" y="30490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14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69234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200377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215463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707921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954150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61692" y="3263196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RNN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46" idx="2"/>
          </p:cNvCxnSpPr>
          <p:nvPr/>
        </p:nvCxnSpPr>
        <p:spPr>
          <a:xfrm flipH="1" flipV="1">
            <a:off x="4360745" y="2702249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4351131" y="4067774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65043" y="44566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(x</a:t>
            </a:r>
            <a:r>
              <a:rPr lang="en-US" altLang="ko-KR" sz="9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97316" y="2332917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(y</a:t>
            </a:r>
            <a:r>
              <a:rPr lang="en-US" altLang="ko-KR" sz="8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endCxn id="50" idx="2"/>
          </p:cNvCxnSpPr>
          <p:nvPr/>
        </p:nvCxnSpPr>
        <p:spPr>
          <a:xfrm flipH="1" flipV="1">
            <a:off x="5585307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5597360" y="4067774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21879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1878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endCxn id="54" idx="2"/>
          </p:cNvCxnSpPr>
          <p:nvPr/>
        </p:nvCxnSpPr>
        <p:spPr>
          <a:xfrm flipH="1" flipV="1">
            <a:off x="6831535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6843589" y="4067774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68107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68106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endCxn id="58" idx="2"/>
          </p:cNvCxnSpPr>
          <p:nvPr/>
        </p:nvCxnSpPr>
        <p:spPr>
          <a:xfrm flipH="1" flipV="1">
            <a:off x="8077762" y="2711843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8089818" y="4067774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14334" y="4466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(…)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14333" y="2342511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 smtClean="0"/>
              <a:t>(…)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41" idx="0"/>
            <a:endCxn id="62" idx="2"/>
          </p:cNvCxnSpPr>
          <p:nvPr/>
        </p:nvCxnSpPr>
        <p:spPr>
          <a:xfrm flipH="1" flipV="1">
            <a:off x="9331425" y="2698067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61" idx="0"/>
            <a:endCxn id="41" idx="2"/>
          </p:cNvCxnSpPr>
          <p:nvPr/>
        </p:nvCxnSpPr>
        <p:spPr>
          <a:xfrm flipH="1" flipV="1">
            <a:off x="9336047" y="4067774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20844" y="445248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850601" y="2328735"/>
            <a:ext cx="9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endCxn id="66" idx="2"/>
          </p:cNvCxnSpPr>
          <p:nvPr/>
        </p:nvCxnSpPr>
        <p:spPr>
          <a:xfrm flipH="1" flipV="1">
            <a:off x="10576984" y="2698067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582257" y="4067774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2798" y="44524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sz="9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113555" y="2328735"/>
            <a:ext cx="9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y</a:t>
            </a:r>
            <a:r>
              <a:rPr lang="en-US" altLang="ko-KR" sz="8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4733027" y="366548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51079" y="3001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463582" y="369536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1634" y="30318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5979256" y="368266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97308" y="30191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225485" y="367097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43537" y="300746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8472433" y="366455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90485" y="300104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t-2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9721281" y="366455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639333" y="300104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8" name="오른쪽 화살표 87"/>
          <p:cNvSpPr/>
          <p:nvPr/>
        </p:nvSpPr>
        <p:spPr>
          <a:xfrm>
            <a:off x="2518143" y="3485165"/>
            <a:ext cx="731520" cy="42039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0970959" y="3673594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889011" y="301008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</a:t>
            </a:r>
            <a:r>
              <a:rPr lang="en-US" altLang="ko-KR" sz="900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846" y="4843942"/>
            <a:ext cx="104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(x</a:t>
            </a:r>
            <a:r>
              <a:rPr lang="en-US" altLang="ko-KR" sz="1000" dirty="0" smtClean="0"/>
              <a:t>1</a:t>
            </a:r>
            <a:r>
              <a:rPr lang="en-US" altLang="ko-KR" sz="2000" dirty="0" smtClean="0"/>
              <a:t>)</a:t>
            </a:r>
          </a:p>
        </p:txBody>
      </p: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92210" y="48662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44252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54455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63182" y="484721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3250" y="483240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6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7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1830028" y="3089521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846" y="4843942"/>
            <a:ext cx="104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(x</a:t>
            </a:r>
            <a:r>
              <a:rPr lang="en-US" altLang="ko-KR" sz="1000" dirty="0" smtClean="0"/>
              <a:t>1</a:t>
            </a:r>
            <a:r>
              <a:rPr lang="en-US" altLang="ko-KR" sz="2000" dirty="0" smtClean="0"/>
              <a:t>)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3498118" y="31118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92210" y="48662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78885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5250160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44252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0317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3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960363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54455" y="4853536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7496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4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59" name="직선 화살표 연결선 58"/>
          <p:cNvCxnSpPr>
            <a:stCxn id="41" idx="0"/>
          </p:cNvCxnSpPr>
          <p:nvPr/>
        </p:nvCxnSpPr>
        <p:spPr>
          <a:xfrm flipH="1" flipV="1">
            <a:off x="8676330" y="3082944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63182" y="484721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6608" y="2471598"/>
            <a:ext cx="155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5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3250" y="483240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6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6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1990" y="2461533"/>
            <a:ext cx="149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1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600" dirty="0" smtClean="0"/>
              <a:t>= 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w</a:t>
            </a:r>
            <a:r>
              <a:rPr lang="en-US" altLang="ko-KR" sz="1600" baseline="-25000" dirty="0" smtClean="0"/>
              <a:t>y</a:t>
            </a:r>
            <a:r>
              <a:rPr lang="en-US" altLang="ko-KR" sz="1600" dirty="0" smtClean="0"/>
              <a:t>+b</a:t>
            </a:r>
            <a:r>
              <a:rPr lang="en-US" altLang="ko-KR" sz="1600" baseline="-25000" dirty="0" smtClean="0"/>
              <a:t>y</a:t>
            </a:r>
            <a:endParaRPr lang="ko-KR" altLang="en-US" sz="1600" baseline="-25000" dirty="0"/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  <p:sp>
        <p:nvSpPr>
          <p:cNvPr id="74" name="직사각형 73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479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1441525" y="2409713"/>
            <a:ext cx="8844541" cy="4118440"/>
            <a:chOff x="1441525" y="2409713"/>
            <a:chExt cx="8844541" cy="4118440"/>
          </a:xfrm>
        </p:grpSpPr>
        <p:sp>
          <p:nvSpPr>
            <p:cNvPr id="2" name="타원 1"/>
            <p:cNvSpPr/>
            <p:nvPr/>
          </p:nvSpPr>
          <p:spPr>
            <a:xfrm>
              <a:off x="1441525" y="240971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1441525" y="334562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x</a:t>
              </a:r>
              <a:endParaRPr lang="ko-KR" altLang="en-US" baseline="-250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441525" y="4410635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t-1</a:t>
              </a:r>
              <a:endParaRPr lang="ko-KR" altLang="en-US" baseline="-250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441525" y="529276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h</a:t>
              </a:r>
              <a:endParaRPr lang="ko-KR" altLang="en-US" baseline="-250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3130475" y="3345627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130475" y="4410633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4657725" y="365760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615617" y="3657599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tanh</a:t>
              </a:r>
              <a:endParaRPr lang="ko-KR" altLang="en-US" sz="14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615617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3872417" y="5292762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n</a:t>
              </a:r>
              <a:endParaRPr lang="ko-KR" altLang="en-US" baseline="-25000" dirty="0"/>
            </a:p>
          </p:txBody>
        </p:sp>
        <p:cxnSp>
          <p:nvCxnSpPr>
            <p:cNvPr id="4" name="직선 화살표 연결선 3"/>
            <p:cNvCxnSpPr>
              <a:stCxn id="2" idx="6"/>
              <a:endCxn id="81" idx="2"/>
            </p:cNvCxnSpPr>
            <p:nvPr/>
          </p:nvCxnSpPr>
          <p:spPr>
            <a:xfrm>
              <a:off x="2226833" y="2786231"/>
              <a:ext cx="903642" cy="935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74" idx="6"/>
              <a:endCxn id="81" idx="2"/>
            </p:cNvCxnSpPr>
            <p:nvPr/>
          </p:nvCxnSpPr>
          <p:spPr>
            <a:xfrm flipV="1">
              <a:off x="2226833" y="3722145"/>
              <a:ext cx="9036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5" idx="6"/>
              <a:endCxn id="83" idx="2"/>
            </p:cNvCxnSpPr>
            <p:nvPr/>
          </p:nvCxnSpPr>
          <p:spPr>
            <a:xfrm flipV="1">
              <a:off x="2226833" y="4787151"/>
              <a:ext cx="90364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6" idx="6"/>
              <a:endCxn id="83" idx="2"/>
            </p:cNvCxnSpPr>
            <p:nvPr/>
          </p:nvCxnSpPr>
          <p:spPr>
            <a:xfrm flipV="1">
              <a:off x="2226833" y="4787151"/>
              <a:ext cx="903642" cy="882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1" idx="6"/>
              <a:endCxn id="85" idx="2"/>
            </p:cNvCxnSpPr>
            <p:nvPr/>
          </p:nvCxnSpPr>
          <p:spPr>
            <a:xfrm>
              <a:off x="3915783" y="3722145"/>
              <a:ext cx="741942" cy="31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3" idx="6"/>
              <a:endCxn id="85" idx="2"/>
            </p:cNvCxnSpPr>
            <p:nvPr/>
          </p:nvCxnSpPr>
          <p:spPr>
            <a:xfrm flipV="1">
              <a:off x="3915783" y="4034118"/>
              <a:ext cx="741942" cy="753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0" idx="0"/>
              <a:endCxn id="85" idx="2"/>
            </p:cNvCxnSpPr>
            <p:nvPr/>
          </p:nvCxnSpPr>
          <p:spPr>
            <a:xfrm flipV="1">
              <a:off x="4265071" y="4034118"/>
              <a:ext cx="392654" cy="1258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5" idx="6"/>
              <a:endCxn id="87" idx="2"/>
            </p:cNvCxnSpPr>
            <p:nvPr/>
          </p:nvCxnSpPr>
          <p:spPr>
            <a:xfrm flipV="1">
              <a:off x="5443033" y="4034117"/>
              <a:ext cx="11725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7" idx="6"/>
            </p:cNvCxnSpPr>
            <p:nvPr/>
          </p:nvCxnSpPr>
          <p:spPr>
            <a:xfrm>
              <a:off x="7400925" y="4034117"/>
              <a:ext cx="23885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7" idx="4"/>
              <a:endCxn id="88" idx="0"/>
            </p:cNvCxnSpPr>
            <p:nvPr/>
          </p:nvCxnSpPr>
          <p:spPr>
            <a:xfrm>
              <a:off x="7008271" y="4410634"/>
              <a:ext cx="0" cy="3765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5481021" y="4787150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7400925" y="5775118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y</a:t>
              </a:r>
              <a:endParaRPr lang="ko-KR" altLang="en-US" baseline="-250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8315688" y="4787151"/>
              <a:ext cx="785308" cy="7530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91" idx="6"/>
              <a:endCxn id="88" idx="2"/>
            </p:cNvCxnSpPr>
            <p:nvPr/>
          </p:nvCxnSpPr>
          <p:spPr>
            <a:xfrm>
              <a:off x="6266329" y="5163668"/>
              <a:ext cx="3492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8" idx="6"/>
              <a:endCxn id="93" idx="2"/>
            </p:cNvCxnSpPr>
            <p:nvPr/>
          </p:nvCxnSpPr>
          <p:spPr>
            <a:xfrm>
              <a:off x="7400925" y="5163669"/>
              <a:ext cx="9147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92" idx="0"/>
              <a:endCxn id="93" idx="2"/>
            </p:cNvCxnSpPr>
            <p:nvPr/>
          </p:nvCxnSpPr>
          <p:spPr>
            <a:xfrm flipV="1">
              <a:off x="7793579" y="5163669"/>
              <a:ext cx="522109" cy="611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93" idx="6"/>
            </p:cNvCxnSpPr>
            <p:nvPr/>
          </p:nvCxnSpPr>
          <p:spPr>
            <a:xfrm flipV="1">
              <a:off x="9100996" y="5163668"/>
              <a:ext cx="68846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9915452" y="384945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15452" y="4923430"/>
              <a:ext cx="352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t</a:t>
              </a:r>
              <a:endParaRPr lang="ko-KR" altLang="en-US" baseline="-25000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5100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211" y="48439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이</a:t>
            </a:r>
            <a:endParaRPr lang="en-US" altLang="ko-KR" sz="2000" dirty="0" smtClean="0"/>
          </a:p>
        </p:txBody>
      </p: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5334" y="48662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영화</a:t>
            </a:r>
            <a:endParaRPr lang="ko-KR" altLang="en-US" sz="2000" dirty="0"/>
          </a:p>
        </p:txBody>
      </p: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7376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정말</a:t>
            </a:r>
            <a:endParaRPr lang="ko-KR" altLang="en-US" sz="2000" dirty="0"/>
          </a:p>
        </p:txBody>
      </p: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27579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재미</a:t>
            </a:r>
            <a:endParaRPr lang="ko-KR" altLang="en-US" sz="2000" dirty="0"/>
          </a:p>
        </p:txBody>
      </p: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08067" y="48472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없더라</a:t>
            </a:r>
            <a:endParaRPr lang="ko-KR" altLang="en-US" sz="2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58278" y="4832409"/>
            <a:ext cx="37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부정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478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spc="300" dirty="0" smtClean="0">
                <a:solidFill>
                  <a:schemeClr val="tx1"/>
                </a:solidFill>
              </a:rPr>
              <a:t>RNN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85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063308" y="3643117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6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128274" y="36631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6590522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299055" y="3648073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880317" y="3650468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1830028" y="3089521"/>
            <a:ext cx="2" cy="55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5" idx="0"/>
            <a:endCxn id="37" idx="2"/>
          </p:cNvCxnSpPr>
          <p:nvPr/>
        </p:nvCxnSpPr>
        <p:spPr>
          <a:xfrm flipH="1" flipV="1">
            <a:off x="1820414" y="4455046"/>
            <a:ext cx="379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64970" y="4843942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나는</a:t>
            </a:r>
            <a:endParaRPr lang="en-US" altLang="ko-KR" sz="2000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3498118" y="31118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9" idx="0"/>
            <a:endCxn id="39" idx="2"/>
          </p:cNvCxnSpPr>
          <p:nvPr/>
        </p:nvCxnSpPr>
        <p:spPr>
          <a:xfrm flipH="1" flipV="1">
            <a:off x="3510171" y="4467746"/>
            <a:ext cx="3978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65334" y="48662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오늘</a:t>
            </a:r>
            <a:endParaRPr lang="ko-KR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78885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너무</a:t>
            </a:r>
            <a:endParaRPr lang="ko-KR" altLang="en-US" sz="1600" baseline="-25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5250160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3" idx="0"/>
            <a:endCxn id="42" idx="2"/>
          </p:cNvCxnSpPr>
          <p:nvPr/>
        </p:nvCxnSpPr>
        <p:spPr>
          <a:xfrm flipH="1" flipV="1">
            <a:off x="5262214" y="4455046"/>
            <a:ext cx="3977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7376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너무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0317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잠이</a:t>
            </a:r>
            <a:endParaRPr lang="ko-KR" altLang="en-US" sz="1600" baseline="-250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6960363" y="3099115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7" idx="0"/>
            <a:endCxn id="40" idx="2"/>
          </p:cNvCxnSpPr>
          <p:nvPr/>
        </p:nvCxnSpPr>
        <p:spPr>
          <a:xfrm flipH="1" flipV="1">
            <a:off x="6972419" y="4455046"/>
            <a:ext cx="3975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27579" y="485353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잠이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7496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많이</a:t>
            </a:r>
            <a:endParaRPr lang="ko-KR" altLang="en-US" sz="1600" baseline="-25000" dirty="0"/>
          </a:p>
        </p:txBody>
      </p:sp>
      <p:cxnSp>
        <p:nvCxnSpPr>
          <p:cNvPr id="59" name="직선 화살표 연결선 58"/>
          <p:cNvCxnSpPr>
            <a:stCxn id="41" idx="0"/>
          </p:cNvCxnSpPr>
          <p:nvPr/>
        </p:nvCxnSpPr>
        <p:spPr>
          <a:xfrm flipH="1" flipV="1">
            <a:off x="8676330" y="3082944"/>
            <a:ext cx="4622" cy="565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1" idx="2"/>
          </p:cNvCxnSpPr>
          <p:nvPr/>
        </p:nvCxnSpPr>
        <p:spPr>
          <a:xfrm flipH="1" flipV="1">
            <a:off x="8680952" y="4452651"/>
            <a:ext cx="8338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36306" y="484721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많이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6608" y="2471598"/>
            <a:ext cx="155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와요</a:t>
            </a:r>
            <a:endParaRPr lang="ko-KR" altLang="en-US" sz="1600" baseline="-250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0439915" y="3077988"/>
            <a:ext cx="2" cy="551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5" idx="0"/>
            <a:endCxn id="38" idx="2"/>
          </p:cNvCxnSpPr>
          <p:nvPr/>
        </p:nvCxnSpPr>
        <p:spPr>
          <a:xfrm flipV="1">
            <a:off x="10445188" y="4447695"/>
            <a:ext cx="17" cy="384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96374" y="4832409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와요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691877" y="2471598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eos</a:t>
            </a:r>
            <a:r>
              <a:rPr lang="en-US" altLang="ko-KR" sz="2000" dirty="0" smtClean="0"/>
              <a:t>&gt;</a:t>
            </a:r>
            <a:endParaRPr lang="ko-KR" altLang="en-US" sz="1600" baseline="-25000" dirty="0"/>
          </a:p>
        </p:txBody>
      </p:sp>
      <p:cxnSp>
        <p:nvCxnSpPr>
          <p:cNvPr id="67" name="직선 화살표 연결선 66"/>
          <p:cNvCxnSpPr>
            <a:stCxn id="37" idx="3"/>
            <a:endCxn id="39" idx="1"/>
          </p:cNvCxnSpPr>
          <p:nvPr/>
        </p:nvCxnSpPr>
        <p:spPr>
          <a:xfrm>
            <a:off x="2202310" y="4052757"/>
            <a:ext cx="925964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37995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1</a:t>
            </a:r>
            <a:endParaRPr lang="ko-KR" altLang="en-US" baseline="-250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2865" y="4082636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7915" y="3353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0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39" idx="3"/>
          </p:cNvCxnSpPr>
          <p:nvPr/>
        </p:nvCxnSpPr>
        <p:spPr>
          <a:xfrm>
            <a:off x="3892067" y="4065457"/>
            <a:ext cx="988250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40" idx="1"/>
          </p:cNvCxnSpPr>
          <p:nvPr/>
        </p:nvCxnSpPr>
        <p:spPr>
          <a:xfrm flipV="1">
            <a:off x="5644110" y="4052757"/>
            <a:ext cx="946412" cy="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41" idx="1"/>
          </p:cNvCxnSpPr>
          <p:nvPr/>
        </p:nvCxnSpPr>
        <p:spPr>
          <a:xfrm flipV="1">
            <a:off x="7354315" y="4050362"/>
            <a:ext cx="944740" cy="2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38" idx="1"/>
          </p:cNvCxnSpPr>
          <p:nvPr/>
        </p:nvCxnSpPr>
        <p:spPr>
          <a:xfrm flipV="1">
            <a:off x="9066186" y="4045406"/>
            <a:ext cx="997122" cy="4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0833890" y="4053515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1990" y="2461533"/>
            <a:ext cx="14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오늘</a:t>
            </a:r>
            <a:endParaRPr lang="ko-KR" altLang="en-US" sz="1600" baseline="-25000" dirty="0"/>
          </a:p>
        </p:txBody>
      </p:sp>
      <p:sp>
        <p:nvSpPr>
          <p:cNvPr id="14" name="직사각형 13"/>
          <p:cNvSpPr/>
          <p:nvPr/>
        </p:nvSpPr>
        <p:spPr>
          <a:xfrm>
            <a:off x="374540" y="1235224"/>
            <a:ext cx="794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SimpleRNN</a:t>
            </a:r>
            <a:r>
              <a:rPr lang="en-US" altLang="ko-KR" sz="2400" dirty="0" smtClean="0"/>
              <a:t> = F(x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, 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) = h</a:t>
            </a:r>
            <a:r>
              <a:rPr lang="en-US" altLang="ko-KR" sz="2400" baseline="-25000" dirty="0" smtClean="0"/>
              <a:t>t </a:t>
            </a:r>
            <a:r>
              <a:rPr lang="en-US" altLang="ko-KR" sz="2400" dirty="0" smtClean="0"/>
              <a:t>= </a:t>
            </a:r>
            <a:r>
              <a:rPr lang="en-US" altLang="ko-KR" sz="2400" dirty="0" err="1"/>
              <a:t>tanh</a:t>
            </a:r>
            <a:r>
              <a:rPr lang="en-US" altLang="ko-KR" sz="2400" dirty="0"/>
              <a:t>((</a:t>
            </a:r>
            <a:r>
              <a:rPr lang="en-US" altLang="ko-KR" sz="2400" dirty="0" err="1" smtClean="0"/>
              <a:t>x</a:t>
            </a:r>
            <a:r>
              <a:rPr lang="en-US" altLang="ko-KR" sz="2400" baseline="-25000" dirty="0" err="1" smtClean="0"/>
              <a:t>t</a:t>
            </a:r>
            <a:r>
              <a:rPr lang="en-US" altLang="ko-KR" sz="2400" dirty="0" err="1" smtClean="0"/>
              <a:t>w</a:t>
            </a:r>
            <a:r>
              <a:rPr lang="en-US" altLang="ko-KR" sz="2400" baseline="-25000" dirty="0" err="1" smtClean="0"/>
              <a:t>x</a:t>
            </a:r>
            <a:r>
              <a:rPr lang="en-US" altLang="ko-KR" sz="2400" dirty="0" smtClean="0"/>
              <a:t>)+(h</a:t>
            </a:r>
            <a:r>
              <a:rPr lang="en-US" altLang="ko-KR" sz="2400" baseline="-25000" dirty="0" smtClean="0"/>
              <a:t>t-1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h</a:t>
            </a:r>
            <a:r>
              <a:rPr lang="en-US" altLang="ko-KR" sz="2400" dirty="0" smtClean="0"/>
              <a:t>)+</a:t>
            </a:r>
            <a:r>
              <a:rPr lang="en-US" altLang="ko-KR" sz="2400" dirty="0"/>
              <a:t>b</a:t>
            </a:r>
            <a:r>
              <a:rPr lang="en-US" altLang="ko-KR" sz="2400" baseline="-25000" dirty="0"/>
              <a:t>h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9812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789636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3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499837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4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241581" y="33161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5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33890" y="33161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</a:t>
            </a:r>
            <a:r>
              <a:rPr lang="en-US" altLang="ko-KR" sz="900" dirty="0" smtClean="0"/>
              <a:t>6</a:t>
            </a:r>
            <a:endParaRPr lang="ko-KR" altLang="en-US" baseline="-25000" dirty="0"/>
          </a:p>
        </p:txBody>
      </p:sp>
      <p:sp>
        <p:nvSpPr>
          <p:cNvPr id="74" name="직사각형 73"/>
          <p:cNvSpPr/>
          <p:nvPr/>
        </p:nvSpPr>
        <p:spPr>
          <a:xfrm>
            <a:off x="377644" y="1664885"/>
            <a:ext cx="217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y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 = h</a:t>
            </a:r>
            <a:r>
              <a:rPr lang="en-US" altLang="ko-KR" sz="2400" baseline="-25000" dirty="0" smtClean="0"/>
              <a:t>t</a:t>
            </a:r>
            <a:r>
              <a:rPr lang="en-US" altLang="ko-KR" sz="2400" dirty="0" smtClean="0"/>
              <a:t>w</a:t>
            </a:r>
            <a:r>
              <a:rPr lang="en-US" altLang="ko-KR" sz="2400" baseline="-25000" dirty="0" smtClean="0"/>
              <a:t>y</a:t>
            </a:r>
            <a:r>
              <a:rPr lang="en-US" altLang="ko-KR" sz="2400" dirty="0" smtClean="0"/>
              <a:t> + b</a:t>
            </a:r>
            <a:r>
              <a:rPr lang="en-US" altLang="ko-KR" sz="2400" baseline="-25000" dirty="0" smtClean="0"/>
              <a:t>y</a:t>
            </a:r>
            <a:endParaRPr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454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1143</Words>
  <Application>Microsoft Office PowerPoint</Application>
  <PresentationFormat>와이드스크린</PresentationFormat>
  <Paragraphs>447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387</cp:revision>
  <dcterms:created xsi:type="dcterms:W3CDTF">2020-07-05T07:46:08Z</dcterms:created>
  <dcterms:modified xsi:type="dcterms:W3CDTF">2020-08-03T20:53:11Z</dcterms:modified>
</cp:coreProperties>
</file>