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3" r:id="rId3"/>
    <p:sldId id="260" r:id="rId4"/>
    <p:sldId id="304" r:id="rId5"/>
    <p:sldId id="307" r:id="rId6"/>
    <p:sldId id="306" r:id="rId7"/>
    <p:sldId id="305" r:id="rId8"/>
    <p:sldId id="308" r:id="rId9"/>
    <p:sldId id="309" r:id="rId10"/>
    <p:sldId id="310" r:id="rId11"/>
    <p:sldId id="313" r:id="rId12"/>
    <p:sldId id="312" r:id="rId13"/>
    <p:sldId id="311" r:id="rId14"/>
    <p:sldId id="314" r:id="rId15"/>
    <p:sldId id="315" r:id="rId16"/>
    <p:sldId id="316" r:id="rId17"/>
    <p:sldId id="317" r:id="rId18"/>
    <p:sldId id="319" r:id="rId19"/>
    <p:sldId id="318" r:id="rId20"/>
    <p:sldId id="2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89" d="100"/>
          <a:sy n="89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7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2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8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nu.ac.kr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05. </a:t>
            </a:r>
            <a:r>
              <a:rPr lang="ko-KR" altLang="en-US" sz="2400" dirty="0" smtClean="0"/>
              <a:t>수요일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932" y="2194767"/>
            <a:ext cx="9155712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제일 간단한 방법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-1. </a:t>
            </a:r>
            <a:r>
              <a:rPr lang="ko-KR" altLang="en-US" sz="2000" dirty="0"/>
              <a:t>모든 구두점</a:t>
            </a:r>
            <a:r>
              <a:rPr lang="en-US" altLang="ko-KR" sz="2000" dirty="0"/>
              <a:t>(‘.’, ‘?’, ‘!’, </a:t>
            </a:r>
            <a:r>
              <a:rPr lang="ko-KR" altLang="en-US" sz="2000" dirty="0"/>
              <a:t>등</a:t>
            </a:r>
            <a:r>
              <a:rPr lang="en-US" altLang="ko-KR" sz="2000" dirty="0"/>
              <a:t>) </a:t>
            </a:r>
            <a:r>
              <a:rPr lang="ko-KR" altLang="en-US" sz="2000" dirty="0"/>
              <a:t>혹은 특수문자</a:t>
            </a:r>
            <a:r>
              <a:rPr lang="en-US" altLang="ko-KR" sz="2000" dirty="0"/>
              <a:t>(‘$’, ‘%’, ‘,’, ‘@’)</a:t>
            </a:r>
            <a:r>
              <a:rPr lang="ko-KR" altLang="en-US" sz="2000" dirty="0"/>
              <a:t>를 단순 </a:t>
            </a:r>
            <a:r>
              <a:rPr lang="ko-KR" altLang="en-US" sz="2000" dirty="0" smtClean="0"/>
              <a:t>제거하고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-2. </a:t>
            </a:r>
            <a:r>
              <a:rPr lang="ko-KR" altLang="en-US" sz="2000" dirty="0"/>
              <a:t>단순히 띄어쓰기로 구분하는 </a:t>
            </a:r>
            <a:r>
              <a:rPr lang="ko-KR" altLang="en-US" sz="2000" dirty="0" smtClean="0"/>
              <a:t>방법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500" dirty="0" smtClean="0"/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Sent1: “This class is for AI. </a:t>
            </a:r>
            <a:r>
              <a:rPr lang="en-US" altLang="ko-KR" sz="2000" dirty="0"/>
              <a:t>I</a:t>
            </a:r>
            <a:r>
              <a:rPr lang="en-US" altLang="ko-KR" sz="2000" dirty="0" smtClean="0"/>
              <a:t>t isn’t hard.”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 = (“This”, “class”, “is”, “for”, “AI”, “It”, “</a:t>
            </a:r>
            <a:r>
              <a:rPr lang="en-US" altLang="ko-KR" sz="2000" dirty="0" err="1" smtClean="0"/>
              <a:t>isn</a:t>
            </a:r>
            <a:r>
              <a:rPr lang="en-US" altLang="ko-KR" sz="2000" dirty="0" smtClean="0"/>
              <a:t>”, “t”, “hard”)</a:t>
            </a:r>
          </a:p>
          <a:p>
            <a:pPr marL="0" lvl="1">
              <a:lnSpc>
                <a:spcPct val="150000"/>
              </a:lnSpc>
            </a:pPr>
            <a:endParaRPr lang="en-US" altLang="ko-KR" sz="2000" dirty="0" smtClean="0"/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Sent2: “This computer is $900.45”.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 = (“This”, “computer”, “is”, “900”, “45”)</a:t>
            </a:r>
          </a:p>
        </p:txBody>
      </p:sp>
    </p:spTree>
    <p:extLst>
      <p:ext uri="{BB962C8B-B14F-4D97-AF65-F5344CB8AC3E}">
        <p14:creationId xmlns:p14="http://schemas.microsoft.com/office/powerpoint/2010/main" val="28003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932" y="2194767"/>
            <a:ext cx="60010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Sent1: “This class is for AI. </a:t>
            </a:r>
            <a:r>
              <a:rPr lang="en-US" altLang="ko-KR" sz="2000" dirty="0"/>
              <a:t>I</a:t>
            </a:r>
            <a:r>
              <a:rPr lang="en-US" altLang="ko-KR" sz="2000" dirty="0" smtClean="0"/>
              <a:t>t isn’t hard.”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Tokens_1 = (“This”, “class”, “is”, “for”, “AI”, “.”)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Tokens_2 = (“It”, “is”, “</a:t>
            </a:r>
            <a:r>
              <a:rPr lang="en-US" altLang="ko-KR" sz="2000" dirty="0" err="1" smtClean="0"/>
              <a:t>n’t</a:t>
            </a:r>
            <a:r>
              <a:rPr lang="en-US" altLang="ko-KR" sz="2000" dirty="0" smtClean="0"/>
              <a:t>”, “hard”, “.”)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Sent2: “This computer is $900.45”.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 = (“This”, “computer”, “is”, “$”, “900.45”)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235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0932" y="2194767"/>
            <a:ext cx="10012164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Sent1 : “</a:t>
            </a:r>
            <a:r>
              <a:rPr lang="ko-KR" altLang="en-US" dirty="0" smtClean="0"/>
              <a:t>지금 우리는 경상대학교</a:t>
            </a:r>
            <a:r>
              <a:rPr lang="en-US" altLang="ko-KR" dirty="0" smtClean="0"/>
              <a:t>(GNU)</a:t>
            </a:r>
            <a:r>
              <a:rPr lang="ko-KR" altLang="en-US" dirty="0" smtClean="0"/>
              <a:t>에서 공부하고 있습니다</a:t>
            </a:r>
            <a:r>
              <a:rPr lang="en-US" altLang="ko-KR" dirty="0" smtClean="0"/>
              <a:t>.”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 =&gt; Tokens = (“</a:t>
            </a:r>
            <a:r>
              <a:rPr lang="ko-KR" altLang="en-US" sz="2000" dirty="0" smtClean="0"/>
              <a:t>지금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우리는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경상대학교</a:t>
            </a:r>
            <a:r>
              <a:rPr lang="en-US" altLang="ko-KR" sz="2000" dirty="0" smtClean="0"/>
              <a:t>“, “GNU”, “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공부하고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있습니다</a:t>
            </a:r>
            <a:r>
              <a:rPr lang="en-US" altLang="ko-KR" sz="2000" dirty="0" smtClean="0"/>
              <a:t>”)</a:t>
            </a:r>
          </a:p>
          <a:p>
            <a:endParaRPr lang="en-US" altLang="ko-KR" sz="2000" dirty="0"/>
          </a:p>
          <a:p>
            <a:r>
              <a:rPr lang="en-US" altLang="ko-KR" dirty="0" smtClean="0"/>
              <a:t>Sent2 : “</a:t>
            </a:r>
            <a:r>
              <a:rPr lang="ko-KR" altLang="en-US" dirty="0" smtClean="0"/>
              <a:t>경상대학교 홈페이지는 </a:t>
            </a:r>
            <a:r>
              <a:rPr lang="en-US" altLang="ko-KR" dirty="0" smtClean="0"/>
              <a:t>https://gnu.ac.kr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Tokens = (“</a:t>
            </a:r>
            <a:r>
              <a:rPr lang="ko-KR" altLang="en-US" sz="2000" dirty="0" smtClean="0"/>
              <a:t>경상대학교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홈페이지는</a:t>
            </a:r>
            <a:r>
              <a:rPr lang="en-US" altLang="ko-KR" sz="2000" dirty="0" smtClean="0"/>
              <a:t>“, “https”, “gnu”, “ac”, “</a:t>
            </a:r>
            <a:r>
              <a:rPr lang="en-US" altLang="ko-KR" sz="2000" dirty="0" err="1" smtClean="0"/>
              <a:t>kr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“)</a:t>
            </a:r>
          </a:p>
          <a:p>
            <a:endParaRPr lang="en-US" altLang="ko-KR" sz="2400" dirty="0"/>
          </a:p>
          <a:p>
            <a:r>
              <a:rPr lang="en-US" altLang="ko-KR" dirty="0" smtClean="0"/>
              <a:t>Sent3 : </a:t>
            </a:r>
            <a:r>
              <a:rPr lang="ko-KR" altLang="en-US" dirty="0" smtClean="0"/>
              <a:t>경상대학교의 주소는 경남 진주시 </a:t>
            </a:r>
            <a:r>
              <a:rPr lang="ko-KR" altLang="en-US" dirty="0" err="1" smtClean="0"/>
              <a:t>진주대로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501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Tokens = (“</a:t>
            </a:r>
            <a:r>
              <a:rPr lang="ko-KR" altLang="en-US" sz="2000" dirty="0" smtClean="0"/>
              <a:t>경상대학교의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주소는</a:t>
            </a:r>
            <a:r>
              <a:rPr lang="en-US" altLang="ko-KR" sz="2000" dirty="0"/>
              <a:t>“,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경남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진주시</a:t>
            </a:r>
            <a:r>
              <a:rPr lang="en-US" altLang="ko-KR" sz="2000" dirty="0" smtClean="0"/>
              <a:t>”, “</a:t>
            </a:r>
            <a:r>
              <a:rPr lang="ko-KR" altLang="en-US" sz="2000" dirty="0" err="1" smtClean="0"/>
              <a:t>진주대로</a:t>
            </a:r>
            <a:r>
              <a:rPr lang="en-US" altLang="ko-KR" sz="2000" dirty="0" smtClean="0"/>
              <a:t>“, “501”, “</a:t>
            </a:r>
            <a:r>
              <a:rPr lang="ko-KR" altLang="en-US" sz="2000" dirty="0"/>
              <a:t>입니다</a:t>
            </a:r>
            <a:r>
              <a:rPr lang="en-US" altLang="ko-KR" sz="2000" dirty="0" smtClean="0"/>
              <a:t>“)</a:t>
            </a:r>
            <a:endParaRPr lang="en-US" altLang="ko-K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9096" y="5497158"/>
            <a:ext cx="6633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Ex) “</a:t>
            </a:r>
            <a:r>
              <a:rPr lang="ko-KR" altLang="en-US" sz="2400" dirty="0" smtClean="0"/>
              <a:t>경상대학교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뒤에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붙을 수 있는 단어들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: (“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에서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“, …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4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0932" y="2194767"/>
            <a:ext cx="9457269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Sent1 : “</a:t>
            </a:r>
            <a:r>
              <a:rPr lang="ko-KR" altLang="en-US" dirty="0" smtClean="0"/>
              <a:t>지금 우리는 경상대학교</a:t>
            </a:r>
            <a:r>
              <a:rPr lang="en-US" altLang="ko-KR" dirty="0" smtClean="0"/>
              <a:t>(GNU)</a:t>
            </a:r>
            <a:r>
              <a:rPr lang="ko-KR" altLang="en-US" dirty="0" smtClean="0"/>
              <a:t>에서 공부하고 있습니다</a:t>
            </a:r>
            <a:r>
              <a:rPr lang="en-US" altLang="ko-KR" dirty="0" smtClean="0"/>
              <a:t>.”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 =&gt; Tokens = (“</a:t>
            </a:r>
            <a:r>
              <a:rPr lang="ko-KR" altLang="en-US" sz="2000" dirty="0" smtClean="0"/>
              <a:t>지금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우리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경상대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학교</a:t>
            </a:r>
            <a:r>
              <a:rPr lang="en-US" altLang="ko-KR" sz="2000" dirty="0" smtClean="0"/>
              <a:t>“, “(“, “GNU”, “)”, “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”,</a:t>
            </a:r>
            <a:br>
              <a:rPr lang="en-US" altLang="ko-KR" sz="2000" dirty="0" smtClean="0"/>
            </a:br>
            <a:r>
              <a:rPr lang="en-US" altLang="ko-KR" sz="2000" dirty="0" smtClean="0"/>
              <a:t>		“</a:t>
            </a:r>
            <a:r>
              <a:rPr lang="ko-KR" altLang="en-US" sz="2000" dirty="0" smtClean="0"/>
              <a:t>공부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있습니다</a:t>
            </a:r>
            <a:r>
              <a:rPr lang="en-US" altLang="ko-KR" sz="2000" dirty="0" smtClean="0"/>
              <a:t>”, “.”)</a:t>
            </a:r>
          </a:p>
          <a:p>
            <a:endParaRPr lang="en-US" altLang="ko-KR" sz="2000" dirty="0"/>
          </a:p>
          <a:p>
            <a:r>
              <a:rPr lang="en-US" altLang="ko-KR" dirty="0" smtClean="0"/>
              <a:t>Sent2 : “</a:t>
            </a:r>
            <a:r>
              <a:rPr lang="ko-KR" altLang="en-US" dirty="0" smtClean="0"/>
              <a:t>경상대학교 홈페이지는 </a:t>
            </a:r>
            <a:r>
              <a:rPr lang="en-US" altLang="ko-KR" dirty="0" smtClean="0">
                <a:hlinkClick r:id="rId2"/>
              </a:rPr>
              <a:t>https://gnu.ac.kr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Tokens = (“</a:t>
            </a:r>
            <a:r>
              <a:rPr lang="ko-KR" altLang="en-US" sz="2000" dirty="0" smtClean="0"/>
              <a:t>경상대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학교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홈페이지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“, </a:t>
            </a:r>
            <a:r>
              <a:rPr lang="en-US" altLang="ko-KR" sz="2000" dirty="0" smtClean="0">
                <a:hlinkClick r:id="rId2"/>
              </a:rPr>
              <a:t>“https://gnu.ac.kr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“, “.”)</a:t>
            </a:r>
          </a:p>
          <a:p>
            <a:endParaRPr lang="en-US" altLang="ko-KR" sz="2400" dirty="0"/>
          </a:p>
          <a:p>
            <a:r>
              <a:rPr lang="en-US" altLang="ko-KR" dirty="0" smtClean="0"/>
              <a:t>Sent3 : </a:t>
            </a:r>
            <a:r>
              <a:rPr lang="ko-KR" altLang="en-US" dirty="0" smtClean="0"/>
              <a:t>경상대학교의 주소는 경남 진주시 </a:t>
            </a:r>
            <a:r>
              <a:rPr lang="ko-KR" altLang="en-US" dirty="0" err="1" smtClean="0"/>
              <a:t>진주대로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501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Tokens = (“</a:t>
            </a:r>
            <a:r>
              <a:rPr lang="ko-KR" altLang="en-US" sz="2000" dirty="0"/>
              <a:t>경상대</a:t>
            </a:r>
            <a:r>
              <a:rPr lang="en-US" altLang="ko-KR" sz="2000" dirty="0"/>
              <a:t>”, “</a:t>
            </a:r>
            <a:r>
              <a:rPr lang="ko-KR" altLang="en-US" sz="2000" dirty="0"/>
              <a:t>학교</a:t>
            </a:r>
            <a:r>
              <a:rPr lang="en-US" altLang="ko-KR" sz="2000" dirty="0"/>
              <a:t>“,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“, </a:t>
            </a:r>
            <a:r>
              <a:rPr lang="en-US" altLang="ko-KR" sz="2000" dirty="0"/>
              <a:t>“</a:t>
            </a:r>
            <a:r>
              <a:rPr lang="ko-KR" altLang="en-US" sz="2000" dirty="0"/>
              <a:t>는</a:t>
            </a:r>
            <a:r>
              <a:rPr lang="en-US" altLang="ko-KR" sz="2000" dirty="0"/>
              <a:t>“,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경남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진주시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진주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대로</a:t>
            </a:r>
            <a:r>
              <a:rPr lang="en-US" altLang="ko-KR" sz="2000" dirty="0" smtClean="0"/>
              <a:t>“,</a:t>
            </a:r>
            <a:br>
              <a:rPr lang="en-US" altLang="ko-KR" sz="2000" dirty="0" smtClean="0"/>
            </a:br>
            <a:r>
              <a:rPr lang="en-US" altLang="ko-KR" sz="2000" dirty="0" smtClean="0"/>
              <a:t>		“501”, “</a:t>
            </a:r>
            <a:r>
              <a:rPr lang="ko-KR" altLang="en-US" sz="2000" dirty="0"/>
              <a:t>입니다</a:t>
            </a:r>
            <a:r>
              <a:rPr lang="en-US" altLang="ko-KR" sz="2000" dirty="0"/>
              <a:t>“, “.”)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703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0932" y="2194767"/>
            <a:ext cx="1057045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고려해야 하는 사항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1) </a:t>
            </a:r>
            <a:r>
              <a:rPr lang="ko-KR" altLang="en-US" sz="2400" dirty="0" smtClean="0"/>
              <a:t>구두점 혹은 특수 문자를 어떻게 할 것인가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영어에서 </a:t>
            </a:r>
            <a:r>
              <a:rPr lang="ko-KR" altLang="en-US" sz="2400" dirty="0" err="1" smtClean="0"/>
              <a:t>줄임말은</a:t>
            </a:r>
            <a:r>
              <a:rPr lang="ko-KR" altLang="en-US" sz="2400" dirty="0" smtClean="0"/>
              <a:t> 어떻게 </a:t>
            </a:r>
            <a:r>
              <a:rPr lang="ko-KR" altLang="en-US" sz="2400" dirty="0" err="1" smtClean="0"/>
              <a:t>할것인가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3) </a:t>
            </a:r>
            <a:r>
              <a:rPr lang="ko-KR" altLang="en-US" sz="2400" dirty="0" err="1" smtClean="0"/>
              <a:t>복합문장은</a:t>
            </a:r>
            <a:r>
              <a:rPr lang="ko-KR" altLang="en-US" sz="2400" dirty="0" smtClean="0"/>
              <a:t> 어떻게 </a:t>
            </a:r>
            <a:r>
              <a:rPr lang="ko-KR" altLang="en-US" sz="2400" dirty="0" err="1" smtClean="0"/>
              <a:t>할것인가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100% </a:t>
            </a:r>
            <a:r>
              <a:rPr lang="ko-KR" altLang="en-US" sz="2400" dirty="0" err="1" smtClean="0"/>
              <a:t>모든상황에</a:t>
            </a:r>
            <a:r>
              <a:rPr lang="ko-KR" altLang="en-US" sz="2400" dirty="0" smtClean="0"/>
              <a:t> 맞는 </a:t>
            </a:r>
            <a:r>
              <a:rPr lang="ko-KR" altLang="en-US" sz="2400" dirty="0" err="1" smtClean="0"/>
              <a:t>토큰화를</a:t>
            </a:r>
            <a:r>
              <a:rPr lang="ko-KR" altLang="en-US" sz="2400" dirty="0" smtClean="0"/>
              <a:t> 진행하는 것은 불가능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>
                <a:solidFill>
                  <a:srgbClr val="FF0000"/>
                </a:solidFill>
              </a:rPr>
              <a:t>주어진 데이터와 목적에 따라 적절하게</a:t>
            </a:r>
            <a:r>
              <a:rPr lang="ko-KR" altLang="en-US" sz="2400" dirty="0" smtClean="0"/>
              <a:t> 진행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다행스럽게도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영어에는 </a:t>
            </a:r>
            <a:r>
              <a:rPr lang="en-US" altLang="ko-KR" sz="2400" dirty="0" smtClean="0"/>
              <a:t>“NLTK”</a:t>
            </a:r>
            <a:r>
              <a:rPr lang="ko-KR" altLang="en-US" sz="2400" dirty="0" smtClean="0"/>
              <a:t>라는 모듈이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한국어에는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Konlpy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라는 모듈이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012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37202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 startAt="2"/>
            </a:pPr>
            <a:r>
              <a:rPr lang="en-US" altLang="ko-KR" sz="2400" dirty="0" smtClean="0"/>
              <a:t>Cleaning (</a:t>
            </a:r>
            <a:r>
              <a:rPr lang="ko-KR" altLang="en-US" sz="2400" dirty="0" smtClean="0"/>
              <a:t>정제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텍스트 데이터에서 노이즈 제거하는 작업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주어진 데이터와 상황에 맞게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2400" dirty="0" smtClean="0"/>
              <a:t>* </a:t>
            </a:r>
            <a:r>
              <a:rPr lang="ko-KR" altLang="en-US" sz="2400" dirty="0" err="1" smtClean="0"/>
              <a:t>불용어</a:t>
            </a:r>
            <a:r>
              <a:rPr lang="ko-KR" altLang="en-US" sz="2400" dirty="0" smtClean="0"/>
              <a:t> 처리 </a:t>
            </a:r>
            <a:r>
              <a:rPr lang="en-US" altLang="ko-KR" sz="2400" dirty="0" smtClean="0"/>
              <a:t>(Stop words removal): </a:t>
            </a:r>
            <a:r>
              <a:rPr lang="ko-KR" altLang="en-US" dirty="0" smtClean="0"/>
              <a:t>유의미한 토큰만 선별하기 위한 작업</a:t>
            </a:r>
            <a:endParaRPr lang="en-US" altLang="ko-KR" sz="2400" dirty="0" smtClean="0"/>
          </a:p>
          <a:p>
            <a:pPr marL="1371600" lvl="2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전체적으로 등장 빈도가 적은 단어 혹은 많은 단어</a:t>
            </a:r>
            <a:endParaRPr lang="en-US" altLang="ko-KR" sz="2000" dirty="0" smtClean="0"/>
          </a:p>
          <a:p>
            <a:pPr marL="1371600" lvl="2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길이가 짧은 단어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주로 영어에서</a:t>
            </a:r>
            <a:r>
              <a:rPr lang="en-US" altLang="ko-KR" sz="2000" dirty="0" smtClean="0"/>
              <a:t>.)</a:t>
            </a:r>
          </a:p>
          <a:p>
            <a:pPr marL="1371600" lvl="2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큰 의미가 없는 단어 </a:t>
            </a:r>
            <a:r>
              <a:rPr lang="en-US" altLang="ko-KR" sz="2000" dirty="0" smtClean="0"/>
              <a:t>ex) </a:t>
            </a:r>
            <a:r>
              <a:rPr lang="ko-KR" altLang="en-US" sz="2000" dirty="0" smtClean="0"/>
              <a:t>한글 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 조사 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영어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관사</a:t>
            </a:r>
            <a:r>
              <a:rPr lang="en-US" altLang="ko-KR" sz="2000" dirty="0" smtClean="0"/>
              <a:t>, be</a:t>
            </a:r>
            <a:r>
              <a:rPr lang="ko-KR" altLang="en-US" sz="2000" dirty="0" smtClean="0"/>
              <a:t>동사 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901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936281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altLang="ko-KR" sz="2400" dirty="0"/>
              <a:t>Normalization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정규화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텍스트를 하나의 형식으로 통일하거나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통합하는 작업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		 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주어진 데이터와 상황에 맞게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1. Stemming (</a:t>
            </a:r>
            <a:r>
              <a:rPr lang="ko-KR" altLang="en-US" sz="2000" dirty="0" smtClean="0"/>
              <a:t>어간 추출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형태학적으로 단어의 의미를 표현하는 핵심 부분 추출</a:t>
            </a:r>
            <a:endParaRPr lang="en-US" altLang="ko-KR" sz="2000" dirty="0" smtClean="0"/>
          </a:p>
          <a:p>
            <a:r>
              <a:rPr lang="en-US" altLang="ko-KR" sz="500" dirty="0"/>
              <a:t>	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	Sent1_Tokens = (“</a:t>
            </a:r>
            <a:r>
              <a:rPr lang="ko-KR" altLang="en-US" sz="2000" dirty="0" smtClean="0"/>
              <a:t>그럴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같은데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아니다</a:t>
            </a:r>
            <a:r>
              <a:rPr lang="en-US" altLang="ko-KR" sz="2000" dirty="0" smtClean="0"/>
              <a:t>“, ”.”)</a:t>
            </a:r>
          </a:p>
          <a:p>
            <a:endParaRPr lang="en-US" altLang="ko-KR" sz="5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 </a:t>
            </a:r>
            <a:r>
              <a:rPr lang="en-US" altLang="ko-KR" sz="2000" dirty="0" smtClean="0">
                <a:sym typeface="Wingdings" panose="05000000000000000000" pitchFamily="2" charset="2"/>
              </a:rPr>
              <a:t> (“</a:t>
            </a:r>
            <a:r>
              <a:rPr lang="ko-KR" altLang="en-US" sz="2000" dirty="0" smtClean="0">
                <a:sym typeface="Wingdings" panose="05000000000000000000" pitchFamily="2" charset="2"/>
              </a:rPr>
              <a:t>그렇다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</a:t>
            </a:r>
            <a:r>
              <a:rPr lang="ko-KR" altLang="en-US" sz="2000" dirty="0" smtClean="0">
                <a:sym typeface="Wingdings" panose="05000000000000000000" pitchFamily="2" charset="2"/>
              </a:rPr>
              <a:t>것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</a:t>
            </a:r>
            <a:r>
              <a:rPr lang="ko-KR" altLang="en-US" sz="2000" dirty="0" smtClean="0">
                <a:sym typeface="Wingdings" panose="05000000000000000000" pitchFamily="2" charset="2"/>
              </a:rPr>
              <a:t>같다</a:t>
            </a:r>
            <a:r>
              <a:rPr lang="en-US" altLang="ko-KR" sz="2000" dirty="0" smtClean="0">
                <a:sym typeface="Wingdings" panose="05000000000000000000" pitchFamily="2" charset="2"/>
              </a:rPr>
              <a:t>”,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“</a:t>
            </a:r>
            <a:r>
              <a:rPr lang="ko-KR" altLang="en-US" sz="2000" dirty="0" smtClean="0">
                <a:sym typeface="Wingdings" panose="05000000000000000000" pitchFamily="2" charset="2"/>
              </a:rPr>
              <a:t>아니다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“.”)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2. </a:t>
            </a:r>
            <a:r>
              <a:rPr lang="en-US" altLang="ko-KR" sz="2000" dirty="0" err="1" smtClean="0"/>
              <a:t>Lemmitization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표제어 추출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단어를 원형으로 변환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한글은 어려움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품사를 함께 써야 깔끔함</a:t>
            </a:r>
            <a:r>
              <a:rPr lang="en-US" altLang="ko-KR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2000" dirty="0" smtClean="0"/>
              <a:t>	Sent2_Tokens = (“It”, “was”, “hard”, “for”, “me”, “until”, “yesterday”, “.”)</a:t>
            </a:r>
          </a:p>
          <a:p>
            <a:r>
              <a:rPr lang="en-US" altLang="ko-KR" sz="2000" dirty="0"/>
              <a:t>			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sym typeface="Wingdings" panose="05000000000000000000" pitchFamily="2" charset="2"/>
              </a:rPr>
              <a:t>(“It”, “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wa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“hard”, “for”, “me”, “until”, “yesterday”, “.”)</a:t>
            </a:r>
            <a:endParaRPr lang="en-US" altLang="ko-KR" sz="2000" dirty="0" smtClean="0"/>
          </a:p>
          <a:p>
            <a:endParaRPr lang="en-US" altLang="ko-KR" sz="5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3. Case-Folding (</a:t>
            </a:r>
            <a:r>
              <a:rPr lang="ko-KR" altLang="en-US" sz="2000" dirty="0" smtClean="0"/>
              <a:t>대소문자 변환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모든 대문자를 소문자로 혹은 소문자를 대문자로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X)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Sent3 = “It Was Fantastic.” </a:t>
            </a:r>
            <a:r>
              <a:rPr lang="en-US" altLang="ko-KR" sz="2000" dirty="0" smtClean="0">
                <a:sym typeface="Wingdings" panose="05000000000000000000" pitchFamily="2" charset="2"/>
              </a:rPr>
              <a:t> “it was fantastic” or “IT WAS FANTASTIC”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055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754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altLang="ko-KR" sz="2400" dirty="0" smtClean="0"/>
              <a:t>Encoding (</a:t>
            </a:r>
            <a:r>
              <a:rPr lang="ko-KR" altLang="en-US" sz="2400" dirty="0" err="1" smtClean="0"/>
              <a:t>인코딩</a:t>
            </a:r>
            <a:r>
              <a:rPr lang="en-US" altLang="ko-KR" sz="2400" dirty="0" smtClean="0"/>
              <a:t>): </a:t>
            </a:r>
            <a:r>
              <a:rPr lang="ko-KR" altLang="en-US" sz="2000" dirty="0" smtClean="0"/>
              <a:t>단어를 고유의 정수로 변환하는 작업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20762" y="1990165"/>
            <a:ext cx="1034982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주로 </a:t>
            </a:r>
            <a:r>
              <a:rPr lang="en-US" altLang="ko-KR" sz="2000" dirty="0" smtClean="0"/>
              <a:t>Set</a:t>
            </a:r>
            <a:r>
              <a:rPr lang="ko-KR" altLang="en-US" sz="2000" dirty="0" smtClean="0"/>
              <a:t>을 만들어 각 단어의 위치를 고유의 정수로 </a:t>
            </a:r>
            <a:r>
              <a:rPr lang="ko-KR" altLang="en-US" sz="2000" dirty="0" smtClean="0"/>
              <a:t>할당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정수 </a:t>
            </a:r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EX)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Tokens_1 </a:t>
            </a:r>
            <a:r>
              <a:rPr lang="en-US" altLang="ko-KR" dirty="0"/>
              <a:t>= (“</a:t>
            </a:r>
            <a:r>
              <a:rPr lang="ko-KR" altLang="en-US" dirty="0"/>
              <a:t>지금</a:t>
            </a:r>
            <a:r>
              <a:rPr lang="en-US" altLang="ko-KR" dirty="0"/>
              <a:t>“, “</a:t>
            </a:r>
            <a:r>
              <a:rPr lang="ko-KR" altLang="en-US" dirty="0"/>
              <a:t>우리</a:t>
            </a:r>
            <a:r>
              <a:rPr lang="en-US" altLang="ko-KR" dirty="0"/>
              <a:t>”, </a:t>
            </a:r>
            <a:r>
              <a:rPr lang="en-US" altLang="ko-KR" dirty="0" smtClean="0"/>
              <a:t>“</a:t>
            </a:r>
            <a:r>
              <a:rPr lang="ko-KR" altLang="en-US" dirty="0"/>
              <a:t>경상대</a:t>
            </a:r>
            <a:r>
              <a:rPr lang="en-US" altLang="ko-KR" dirty="0"/>
              <a:t>”, “</a:t>
            </a:r>
            <a:r>
              <a:rPr lang="ko-KR" altLang="en-US" dirty="0"/>
              <a:t>학교</a:t>
            </a:r>
            <a:r>
              <a:rPr lang="en-US" altLang="ko-KR" dirty="0"/>
              <a:t>“, </a:t>
            </a:r>
            <a:r>
              <a:rPr lang="en-US" altLang="ko-KR" dirty="0" smtClean="0"/>
              <a:t>“</a:t>
            </a:r>
            <a:r>
              <a:rPr lang="en-US" altLang="ko-KR" dirty="0"/>
              <a:t>GNU”,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공부</a:t>
            </a:r>
            <a:r>
              <a:rPr lang="en-US" altLang="ko-KR" dirty="0"/>
              <a:t>“, “</a:t>
            </a:r>
            <a:r>
              <a:rPr lang="ko-KR" altLang="en-US" dirty="0"/>
              <a:t>하고</a:t>
            </a:r>
            <a:r>
              <a:rPr lang="en-US" altLang="ko-KR" dirty="0"/>
              <a:t>“, “</a:t>
            </a:r>
            <a:r>
              <a:rPr lang="ko-KR" altLang="en-US" dirty="0"/>
              <a:t>있습니다</a:t>
            </a:r>
            <a:r>
              <a:rPr lang="en-US" altLang="ko-KR" dirty="0" smtClean="0"/>
              <a:t>”)</a:t>
            </a:r>
          </a:p>
          <a:p>
            <a:pPr lvl="1"/>
            <a:r>
              <a:rPr lang="en-US" altLang="ko-KR" dirty="0" smtClean="0"/>
              <a:t>Tokens_2 </a:t>
            </a:r>
            <a:r>
              <a:rPr lang="en-US" altLang="ko-KR" dirty="0"/>
              <a:t>= (“</a:t>
            </a:r>
            <a:r>
              <a:rPr lang="ko-KR" altLang="en-US" dirty="0"/>
              <a:t>경상대</a:t>
            </a:r>
            <a:r>
              <a:rPr lang="en-US" altLang="ko-KR" dirty="0"/>
              <a:t>”, “</a:t>
            </a:r>
            <a:r>
              <a:rPr lang="ko-KR" altLang="en-US" dirty="0"/>
              <a:t>학교</a:t>
            </a:r>
            <a:r>
              <a:rPr lang="en-US" altLang="ko-KR" dirty="0"/>
              <a:t>“, “</a:t>
            </a:r>
            <a:r>
              <a:rPr lang="ko-KR" altLang="en-US" dirty="0"/>
              <a:t>홈페이지</a:t>
            </a:r>
            <a:r>
              <a:rPr lang="en-US" altLang="ko-KR" dirty="0" smtClean="0"/>
              <a:t>“, </a:t>
            </a:r>
            <a:r>
              <a:rPr lang="en-US" altLang="ko-KR" dirty="0"/>
              <a:t>“https://gnu.ac.kr”, “</a:t>
            </a:r>
            <a:r>
              <a:rPr lang="ko-KR" altLang="en-US" dirty="0"/>
              <a:t>입니다</a:t>
            </a:r>
            <a:r>
              <a:rPr lang="en-US" altLang="ko-KR" dirty="0" smtClean="0"/>
              <a:t>“) </a:t>
            </a:r>
          </a:p>
          <a:p>
            <a:pPr lvl="1"/>
            <a:r>
              <a:rPr lang="en-US" altLang="ko-KR" dirty="0" smtClean="0"/>
              <a:t>Tokens_3 </a:t>
            </a:r>
            <a:r>
              <a:rPr lang="en-US" altLang="ko-KR" dirty="0"/>
              <a:t>= (“</a:t>
            </a:r>
            <a:r>
              <a:rPr lang="ko-KR" altLang="en-US" dirty="0"/>
              <a:t>경상대</a:t>
            </a:r>
            <a:r>
              <a:rPr lang="en-US" altLang="ko-KR" dirty="0"/>
              <a:t>”, “</a:t>
            </a:r>
            <a:r>
              <a:rPr lang="ko-KR" altLang="en-US" dirty="0"/>
              <a:t>학교</a:t>
            </a:r>
            <a:r>
              <a:rPr lang="en-US" altLang="ko-KR" dirty="0"/>
              <a:t>“, </a:t>
            </a:r>
            <a:r>
              <a:rPr lang="en-US" altLang="ko-KR" dirty="0" smtClean="0"/>
              <a:t>“</a:t>
            </a:r>
            <a:r>
              <a:rPr lang="ko-KR" altLang="en-US" dirty="0"/>
              <a:t>주소</a:t>
            </a:r>
            <a:r>
              <a:rPr lang="en-US" altLang="ko-KR" dirty="0"/>
              <a:t>“, </a:t>
            </a:r>
            <a:r>
              <a:rPr lang="en-US" altLang="ko-KR" dirty="0" smtClean="0"/>
              <a:t>“</a:t>
            </a:r>
            <a:r>
              <a:rPr lang="ko-KR" altLang="en-US" dirty="0"/>
              <a:t>경남</a:t>
            </a:r>
            <a:r>
              <a:rPr lang="en-US" altLang="ko-KR" dirty="0"/>
              <a:t>”, “</a:t>
            </a:r>
            <a:r>
              <a:rPr lang="ko-KR" altLang="en-US" dirty="0"/>
              <a:t>진주시</a:t>
            </a:r>
            <a:r>
              <a:rPr lang="en-US" altLang="ko-KR" dirty="0"/>
              <a:t>”, “</a:t>
            </a:r>
            <a:r>
              <a:rPr lang="ko-KR" altLang="en-US" dirty="0"/>
              <a:t>진주</a:t>
            </a:r>
            <a:r>
              <a:rPr lang="en-US" altLang="ko-KR" dirty="0"/>
              <a:t>”, “</a:t>
            </a:r>
            <a:r>
              <a:rPr lang="ko-KR" altLang="en-US" dirty="0"/>
              <a:t>대로</a:t>
            </a:r>
            <a:r>
              <a:rPr lang="en-US" altLang="ko-KR" dirty="0" smtClean="0"/>
              <a:t>“, “501</a:t>
            </a:r>
            <a:r>
              <a:rPr lang="en-US" altLang="ko-KR" dirty="0"/>
              <a:t>”, “</a:t>
            </a:r>
            <a:r>
              <a:rPr lang="ko-KR" altLang="en-US" dirty="0"/>
              <a:t>입니다</a:t>
            </a:r>
            <a:r>
              <a:rPr lang="en-US" altLang="ko-KR" dirty="0" smtClean="0"/>
              <a:t>“)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tokens_set</a:t>
            </a:r>
            <a:r>
              <a:rPr lang="en-US" altLang="ko-KR" dirty="0" smtClean="0"/>
              <a:t> = (0:“</a:t>
            </a:r>
            <a:r>
              <a:rPr lang="ko-KR" altLang="en-US" dirty="0"/>
              <a:t>지금</a:t>
            </a:r>
            <a:r>
              <a:rPr lang="en-US" altLang="ko-KR" dirty="0"/>
              <a:t>“, </a:t>
            </a:r>
            <a:r>
              <a:rPr lang="en-US" altLang="ko-KR" dirty="0" smtClean="0"/>
              <a:t>1:“</a:t>
            </a:r>
            <a:r>
              <a:rPr lang="ko-KR" altLang="en-US" dirty="0"/>
              <a:t>우리</a:t>
            </a:r>
            <a:r>
              <a:rPr lang="en-US" altLang="ko-KR" dirty="0" smtClean="0"/>
              <a:t>”, 2:“</a:t>
            </a:r>
            <a:r>
              <a:rPr lang="ko-KR" altLang="en-US" dirty="0"/>
              <a:t>경상대</a:t>
            </a:r>
            <a:r>
              <a:rPr lang="en-US" altLang="ko-KR" dirty="0"/>
              <a:t>”, </a:t>
            </a:r>
            <a:r>
              <a:rPr lang="en-US" altLang="ko-KR" dirty="0" smtClean="0"/>
              <a:t>3:“</a:t>
            </a:r>
            <a:r>
              <a:rPr lang="ko-KR" altLang="en-US" dirty="0"/>
              <a:t>학교</a:t>
            </a:r>
            <a:r>
              <a:rPr lang="en-US" altLang="ko-KR" dirty="0" smtClean="0"/>
              <a:t>“, 4:“GNU”, 5:“</a:t>
            </a:r>
            <a:r>
              <a:rPr lang="ko-KR" altLang="en-US" dirty="0"/>
              <a:t>공부</a:t>
            </a:r>
            <a:r>
              <a:rPr lang="en-US" altLang="ko-KR" dirty="0" smtClean="0"/>
              <a:t>“, 6:“</a:t>
            </a:r>
            <a:r>
              <a:rPr lang="ko-KR" altLang="en-US" dirty="0"/>
              <a:t>하고</a:t>
            </a:r>
            <a:r>
              <a:rPr lang="en-US" altLang="ko-KR" dirty="0" smtClean="0"/>
              <a:t>“, 7:“</a:t>
            </a:r>
            <a:r>
              <a:rPr lang="ko-KR" altLang="en-US" dirty="0"/>
              <a:t>있습니다</a:t>
            </a:r>
            <a:r>
              <a:rPr lang="en-US" altLang="ko-KR" dirty="0" smtClean="0"/>
              <a:t>”,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8:“</a:t>
            </a:r>
            <a:r>
              <a:rPr lang="ko-KR" altLang="en-US" dirty="0"/>
              <a:t>홈페이지</a:t>
            </a:r>
            <a:r>
              <a:rPr lang="en-US" altLang="ko-KR" dirty="0" smtClean="0"/>
              <a:t>“, 9:“https</a:t>
            </a:r>
            <a:r>
              <a:rPr lang="en-US" altLang="ko-KR" dirty="0"/>
              <a:t>://gnu.ac.kr”, </a:t>
            </a:r>
            <a:r>
              <a:rPr lang="en-US" altLang="ko-KR" dirty="0" smtClean="0"/>
              <a:t>10:“</a:t>
            </a:r>
            <a:r>
              <a:rPr lang="ko-KR" altLang="en-US" dirty="0"/>
              <a:t>입니다</a:t>
            </a:r>
            <a:r>
              <a:rPr lang="en-US" altLang="ko-KR" dirty="0" smtClean="0"/>
              <a:t>“, 11:“</a:t>
            </a:r>
            <a:r>
              <a:rPr lang="ko-KR" altLang="en-US" dirty="0"/>
              <a:t>주소</a:t>
            </a:r>
            <a:r>
              <a:rPr lang="en-US" altLang="ko-KR" dirty="0" smtClean="0"/>
              <a:t>“, 12:“</a:t>
            </a:r>
            <a:r>
              <a:rPr lang="ko-KR" altLang="en-US" dirty="0"/>
              <a:t>경남</a:t>
            </a:r>
            <a:r>
              <a:rPr lang="en-US" altLang="ko-KR" dirty="0"/>
              <a:t>”, </a:t>
            </a:r>
            <a:r>
              <a:rPr lang="en-US" altLang="ko-KR" dirty="0" smtClean="0"/>
              <a:t>13:“</a:t>
            </a:r>
            <a:r>
              <a:rPr lang="ko-KR" altLang="en-US" dirty="0"/>
              <a:t>진주시</a:t>
            </a:r>
            <a:r>
              <a:rPr lang="en-US" altLang="ko-KR" dirty="0" smtClean="0"/>
              <a:t>”,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14:“</a:t>
            </a:r>
            <a:r>
              <a:rPr lang="ko-KR" altLang="en-US" dirty="0"/>
              <a:t>진주</a:t>
            </a:r>
            <a:r>
              <a:rPr lang="en-US" altLang="ko-KR" dirty="0"/>
              <a:t>”, </a:t>
            </a:r>
            <a:r>
              <a:rPr lang="en-US" altLang="ko-KR" dirty="0" smtClean="0"/>
              <a:t>15:“</a:t>
            </a:r>
            <a:r>
              <a:rPr lang="ko-KR" altLang="en-US" dirty="0"/>
              <a:t>대로</a:t>
            </a:r>
            <a:r>
              <a:rPr lang="en-US" altLang="ko-KR" dirty="0"/>
              <a:t>“, </a:t>
            </a:r>
            <a:r>
              <a:rPr lang="en-US" altLang="ko-KR" dirty="0" smtClean="0"/>
              <a:t>16:“501”)</a:t>
            </a:r>
          </a:p>
          <a:p>
            <a:pPr lvl="1"/>
            <a:endParaRPr lang="en-US" altLang="ko-KR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Tokens_1 </a:t>
            </a:r>
            <a:r>
              <a:rPr lang="en-US" altLang="ko-KR" dirty="0" smtClean="0"/>
              <a:t>= (0, 1, 2, 3, 4, 5, 6, 7)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Tokens_2 = (2, 3, 8, 9, 10)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Tokens_3 = (2, 3, 11, 12, 13, 14, 15, 16, 10)</a:t>
            </a:r>
          </a:p>
        </p:txBody>
      </p:sp>
    </p:spTree>
    <p:extLst>
      <p:ext uri="{BB962C8B-B14F-4D97-AF65-F5344CB8AC3E}">
        <p14:creationId xmlns:p14="http://schemas.microsoft.com/office/powerpoint/2010/main" val="18222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754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altLang="ko-KR" sz="2400" dirty="0" smtClean="0"/>
              <a:t>Encoding (</a:t>
            </a:r>
            <a:r>
              <a:rPr lang="ko-KR" altLang="en-US" sz="2400" dirty="0" err="1" smtClean="0"/>
              <a:t>인코딩</a:t>
            </a:r>
            <a:r>
              <a:rPr lang="en-US" altLang="ko-KR" sz="2400" dirty="0" smtClean="0"/>
              <a:t>): </a:t>
            </a:r>
            <a:r>
              <a:rPr lang="ko-KR" altLang="en-US" sz="2000" dirty="0" smtClean="0"/>
              <a:t>단어를 고유의 정수로 변환하는 작업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20762" y="1990165"/>
            <a:ext cx="1087348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정수가 할당된 데이터를 다시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로만 표현</a:t>
            </a:r>
            <a:r>
              <a:rPr lang="en-US" altLang="ko-KR" sz="2000" dirty="0" smtClean="0"/>
              <a:t> (One Hot </a:t>
            </a:r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EX)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tokens_set</a:t>
            </a:r>
            <a:r>
              <a:rPr lang="en-US" altLang="ko-KR" dirty="0" smtClean="0"/>
              <a:t> </a:t>
            </a:r>
            <a:r>
              <a:rPr lang="en-US" altLang="ko-KR" dirty="0" smtClean="0"/>
              <a:t>= (0:“</a:t>
            </a:r>
            <a:r>
              <a:rPr lang="ko-KR" altLang="en-US" dirty="0"/>
              <a:t>지금</a:t>
            </a:r>
            <a:r>
              <a:rPr lang="en-US" altLang="ko-KR" dirty="0"/>
              <a:t>“, </a:t>
            </a:r>
            <a:r>
              <a:rPr lang="en-US" altLang="ko-KR" dirty="0" smtClean="0"/>
              <a:t>1:“</a:t>
            </a:r>
            <a:r>
              <a:rPr lang="ko-KR" altLang="en-US" dirty="0"/>
              <a:t>우리</a:t>
            </a:r>
            <a:r>
              <a:rPr lang="en-US" altLang="ko-KR" dirty="0" smtClean="0"/>
              <a:t>”, 2:“</a:t>
            </a:r>
            <a:r>
              <a:rPr lang="ko-KR" altLang="en-US" dirty="0"/>
              <a:t>경상대</a:t>
            </a:r>
            <a:r>
              <a:rPr lang="en-US" altLang="ko-KR" dirty="0"/>
              <a:t>”, </a:t>
            </a:r>
            <a:r>
              <a:rPr lang="en-US" altLang="ko-KR" dirty="0" smtClean="0"/>
              <a:t>3:“</a:t>
            </a:r>
            <a:r>
              <a:rPr lang="ko-KR" altLang="en-US" dirty="0"/>
              <a:t>학교</a:t>
            </a:r>
            <a:r>
              <a:rPr lang="en-US" altLang="ko-KR" dirty="0" smtClean="0"/>
              <a:t>“, 4:“GNU”, 5:“</a:t>
            </a:r>
            <a:r>
              <a:rPr lang="ko-KR" altLang="en-US" dirty="0"/>
              <a:t>공부</a:t>
            </a:r>
            <a:r>
              <a:rPr lang="en-US" altLang="ko-KR" dirty="0" smtClean="0"/>
              <a:t>“, 6:“</a:t>
            </a:r>
            <a:r>
              <a:rPr lang="ko-KR" altLang="en-US" dirty="0"/>
              <a:t>하고</a:t>
            </a:r>
            <a:r>
              <a:rPr lang="en-US" altLang="ko-KR" dirty="0" smtClean="0"/>
              <a:t>“, 7:“</a:t>
            </a:r>
            <a:r>
              <a:rPr lang="ko-KR" altLang="en-US" dirty="0"/>
              <a:t>있습니다</a:t>
            </a:r>
            <a:r>
              <a:rPr lang="en-US" altLang="ko-KR" dirty="0" smtClean="0"/>
              <a:t>”,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8:“</a:t>
            </a:r>
            <a:r>
              <a:rPr lang="ko-KR" altLang="en-US" dirty="0"/>
              <a:t>홈페이지</a:t>
            </a:r>
            <a:r>
              <a:rPr lang="en-US" altLang="ko-KR" dirty="0" smtClean="0"/>
              <a:t>“, 9:“https</a:t>
            </a:r>
            <a:r>
              <a:rPr lang="en-US" altLang="ko-KR" dirty="0"/>
              <a:t>://gnu.ac.kr”, </a:t>
            </a:r>
            <a:r>
              <a:rPr lang="en-US" altLang="ko-KR" dirty="0" smtClean="0"/>
              <a:t>10:“</a:t>
            </a:r>
            <a:r>
              <a:rPr lang="ko-KR" altLang="en-US" dirty="0"/>
              <a:t>입니다</a:t>
            </a:r>
            <a:r>
              <a:rPr lang="en-US" altLang="ko-KR" dirty="0" smtClean="0"/>
              <a:t>“, 11:“</a:t>
            </a:r>
            <a:r>
              <a:rPr lang="ko-KR" altLang="en-US" dirty="0"/>
              <a:t>주소</a:t>
            </a:r>
            <a:r>
              <a:rPr lang="en-US" altLang="ko-KR" dirty="0" smtClean="0"/>
              <a:t>“, 12:“</a:t>
            </a:r>
            <a:r>
              <a:rPr lang="ko-KR" altLang="en-US" dirty="0"/>
              <a:t>경남</a:t>
            </a:r>
            <a:r>
              <a:rPr lang="en-US" altLang="ko-KR" dirty="0"/>
              <a:t>”, </a:t>
            </a:r>
            <a:r>
              <a:rPr lang="en-US" altLang="ko-KR" dirty="0" smtClean="0"/>
              <a:t>13:“</a:t>
            </a:r>
            <a:r>
              <a:rPr lang="ko-KR" altLang="en-US" dirty="0"/>
              <a:t>진주시</a:t>
            </a:r>
            <a:r>
              <a:rPr lang="en-US" altLang="ko-KR" dirty="0" smtClean="0"/>
              <a:t>”,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14:“</a:t>
            </a:r>
            <a:r>
              <a:rPr lang="ko-KR" altLang="en-US" dirty="0"/>
              <a:t>진주</a:t>
            </a:r>
            <a:r>
              <a:rPr lang="en-US" altLang="ko-KR" dirty="0"/>
              <a:t>”, </a:t>
            </a:r>
            <a:r>
              <a:rPr lang="en-US" altLang="ko-KR" dirty="0" smtClean="0"/>
              <a:t>15:“</a:t>
            </a:r>
            <a:r>
              <a:rPr lang="ko-KR" altLang="en-US" dirty="0"/>
              <a:t>대로</a:t>
            </a:r>
            <a:r>
              <a:rPr lang="en-US" altLang="ko-KR" dirty="0"/>
              <a:t>“, </a:t>
            </a:r>
            <a:r>
              <a:rPr lang="en-US" altLang="ko-KR" dirty="0" smtClean="0"/>
              <a:t>16:“501”)</a:t>
            </a:r>
          </a:p>
          <a:p>
            <a:pPr lvl="1"/>
            <a:endParaRPr lang="en-US" altLang="ko-KR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Tokens_1 </a:t>
            </a:r>
            <a:r>
              <a:rPr lang="en-US" altLang="ko-KR" dirty="0" smtClean="0"/>
              <a:t>= (0, 1, 2, 3, 4, 5, 6, 7</a:t>
            </a:r>
            <a:r>
              <a:rPr lang="en-US" altLang="ko-KR" dirty="0" smtClean="0"/>
              <a:t>)</a:t>
            </a: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Tokens_2 = (2, 3, 8, 9, 10</a:t>
            </a:r>
            <a:r>
              <a:rPr lang="en-US" altLang="ko-KR" dirty="0" smtClean="0"/>
              <a:t>)</a:t>
            </a: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Tokens_3 = (2, 3, 11, 12, 13, 14, 15, 16, 10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/>
              <a:t>0:[1,0,0,0,0,0,0,0,0,0,0,0,0,0,0,0], 1</a:t>
            </a:r>
            <a:r>
              <a:rPr lang="en-US" altLang="ko-KR" dirty="0" smtClean="0"/>
              <a:t>:</a:t>
            </a:r>
            <a:r>
              <a:rPr lang="en-US" altLang="ko-KR" dirty="0"/>
              <a:t>[0,1,0,0,0,0,0,0,0,0,0,0,0,0,0,0]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en-US" altLang="ko-KR" dirty="0" smtClean="0"/>
              <a:t>:</a:t>
            </a:r>
            <a:r>
              <a:rPr lang="en-US" altLang="ko-KR" dirty="0"/>
              <a:t>[</a:t>
            </a:r>
            <a:r>
              <a:rPr lang="en-US" altLang="ko-KR" dirty="0" smtClean="0"/>
              <a:t>0,0,1,0,0,0,0,0,0,0,0,0,0,0,0,0],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…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14:[0,0,0,0,0,0,0,0,0,0,0,0,0,1,0,0</a:t>
            </a:r>
            <a:r>
              <a:rPr lang="en-US" altLang="ko-KR" smtClean="0"/>
              <a:t>], 15:[0,0,0,0,0,0,0,0,0,0,0,0,0,0,1,0], 16:[0,0,0,0,0,0,0,0,0,0,0,0,0,0,0,1]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20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265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altLang="ko-KR" sz="2400" dirty="0" smtClean="0"/>
              <a:t>Padding (</a:t>
            </a:r>
            <a:r>
              <a:rPr lang="ko-KR" altLang="en-US" sz="2400" dirty="0" smtClean="0"/>
              <a:t>패딩</a:t>
            </a:r>
            <a:r>
              <a:rPr lang="en-US" altLang="ko-KR" sz="2400" dirty="0" smtClean="0"/>
              <a:t>):  </a:t>
            </a:r>
            <a:r>
              <a:rPr lang="ko-KR" altLang="en-US" sz="2000" dirty="0" smtClean="0"/>
              <a:t>문장 단위에서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짧은 문장의 길이가 가장 긴 문장의 길이와 동일해지도록 </a:t>
            </a:r>
            <a:endParaRPr lang="en-US" altLang="ko-KR" sz="2000" dirty="0" smtClean="0"/>
          </a:p>
          <a:p>
            <a:pPr lvl="4"/>
            <a:r>
              <a:rPr lang="en-US" altLang="ko-KR" sz="2000" dirty="0"/>
              <a:t>	</a:t>
            </a:r>
            <a:r>
              <a:rPr lang="ko-KR" altLang="en-US" sz="2000" dirty="0" smtClean="0"/>
              <a:t>앞이나 뒤에 </a:t>
            </a:r>
            <a:r>
              <a:rPr lang="en-US" altLang="ko-KR" sz="2000" dirty="0"/>
              <a:t>0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추가해 길이를 맞추는 작업 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02832" y="2654055"/>
            <a:ext cx="107970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tokens_set</a:t>
            </a:r>
            <a:r>
              <a:rPr lang="en-US" altLang="ko-KR" dirty="0"/>
              <a:t> = (0</a:t>
            </a:r>
            <a:r>
              <a:rPr lang="en-US" altLang="ko-KR" dirty="0" smtClean="0"/>
              <a:t>:’’, 1:“</a:t>
            </a:r>
            <a:r>
              <a:rPr lang="ko-KR" altLang="en-US" dirty="0"/>
              <a:t>지금</a:t>
            </a:r>
            <a:r>
              <a:rPr lang="en-US" altLang="ko-KR" dirty="0"/>
              <a:t>“, </a:t>
            </a:r>
            <a:r>
              <a:rPr lang="en-US" altLang="ko-KR" dirty="0" smtClean="0"/>
              <a:t>2:“</a:t>
            </a:r>
            <a:r>
              <a:rPr lang="ko-KR" altLang="en-US" dirty="0"/>
              <a:t>우리</a:t>
            </a:r>
            <a:r>
              <a:rPr lang="en-US" altLang="ko-KR" dirty="0"/>
              <a:t>”, </a:t>
            </a:r>
            <a:r>
              <a:rPr lang="en-US" altLang="ko-KR" dirty="0" smtClean="0"/>
              <a:t>3:“</a:t>
            </a:r>
            <a:r>
              <a:rPr lang="ko-KR" altLang="en-US" dirty="0"/>
              <a:t>경상대</a:t>
            </a:r>
            <a:r>
              <a:rPr lang="en-US" altLang="ko-KR" dirty="0"/>
              <a:t>”, </a:t>
            </a:r>
            <a:r>
              <a:rPr lang="en-US" altLang="ko-KR" dirty="0" smtClean="0"/>
              <a:t>4:“</a:t>
            </a:r>
            <a:r>
              <a:rPr lang="ko-KR" altLang="en-US" dirty="0"/>
              <a:t>학교</a:t>
            </a:r>
            <a:r>
              <a:rPr lang="en-US" altLang="ko-KR" dirty="0"/>
              <a:t>“, </a:t>
            </a:r>
            <a:r>
              <a:rPr lang="en-US" altLang="ko-KR" dirty="0" smtClean="0"/>
              <a:t>5:“</a:t>
            </a:r>
            <a:r>
              <a:rPr lang="en-US" altLang="ko-KR" dirty="0"/>
              <a:t>GNU”, </a:t>
            </a:r>
            <a:r>
              <a:rPr lang="en-US" altLang="ko-KR" dirty="0" smtClean="0"/>
              <a:t>6:“</a:t>
            </a:r>
            <a:r>
              <a:rPr lang="ko-KR" altLang="en-US" dirty="0"/>
              <a:t>공부</a:t>
            </a:r>
            <a:r>
              <a:rPr lang="en-US" altLang="ko-KR" dirty="0"/>
              <a:t>“, </a:t>
            </a:r>
            <a:r>
              <a:rPr lang="en-US" altLang="ko-KR" dirty="0" smtClean="0"/>
              <a:t>7:“</a:t>
            </a:r>
            <a:r>
              <a:rPr lang="ko-KR" altLang="en-US" dirty="0"/>
              <a:t>하고</a:t>
            </a:r>
            <a:r>
              <a:rPr lang="en-US" altLang="ko-KR" dirty="0"/>
              <a:t>“, </a:t>
            </a:r>
            <a:r>
              <a:rPr lang="en-US" altLang="ko-KR" dirty="0" smtClean="0"/>
              <a:t>8:“</a:t>
            </a:r>
            <a:r>
              <a:rPr lang="ko-KR" altLang="en-US" dirty="0"/>
              <a:t>있습니다</a:t>
            </a:r>
            <a:r>
              <a:rPr lang="en-US" altLang="ko-KR" dirty="0"/>
              <a:t>”, 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smtClean="0"/>
              <a:t>9:“</a:t>
            </a:r>
            <a:r>
              <a:rPr lang="ko-KR" altLang="en-US" dirty="0"/>
              <a:t>홈페이지</a:t>
            </a:r>
            <a:r>
              <a:rPr lang="en-US" altLang="ko-KR" dirty="0"/>
              <a:t>“, </a:t>
            </a:r>
            <a:r>
              <a:rPr lang="en-US" altLang="ko-KR" dirty="0" smtClean="0"/>
              <a:t>10:“</a:t>
            </a:r>
            <a:r>
              <a:rPr lang="en-US" altLang="ko-KR" dirty="0"/>
              <a:t>https://gnu.ac.kr”, </a:t>
            </a:r>
            <a:r>
              <a:rPr lang="en-US" altLang="ko-KR" dirty="0" smtClean="0"/>
              <a:t>11:“</a:t>
            </a:r>
            <a:r>
              <a:rPr lang="ko-KR" altLang="en-US" dirty="0"/>
              <a:t>입니다</a:t>
            </a:r>
            <a:r>
              <a:rPr lang="en-US" altLang="ko-KR" dirty="0"/>
              <a:t>“, </a:t>
            </a:r>
            <a:r>
              <a:rPr lang="en-US" altLang="ko-KR" dirty="0" smtClean="0"/>
              <a:t>12:“</a:t>
            </a:r>
            <a:r>
              <a:rPr lang="ko-KR" altLang="en-US" dirty="0"/>
              <a:t>주소</a:t>
            </a:r>
            <a:r>
              <a:rPr lang="en-US" altLang="ko-KR" dirty="0"/>
              <a:t>“, </a:t>
            </a:r>
            <a:r>
              <a:rPr lang="en-US" altLang="ko-KR" dirty="0" smtClean="0"/>
              <a:t>13:“</a:t>
            </a:r>
            <a:r>
              <a:rPr lang="ko-KR" altLang="en-US" dirty="0"/>
              <a:t>경남</a:t>
            </a:r>
            <a:r>
              <a:rPr lang="en-US" altLang="ko-KR" dirty="0"/>
              <a:t>”, </a:t>
            </a:r>
            <a:r>
              <a:rPr lang="en-US" altLang="ko-KR" dirty="0" smtClean="0"/>
              <a:t>14:“</a:t>
            </a:r>
            <a:r>
              <a:rPr lang="ko-KR" altLang="en-US" dirty="0"/>
              <a:t>진주시</a:t>
            </a:r>
            <a:r>
              <a:rPr lang="en-US" altLang="ko-KR" dirty="0"/>
              <a:t>”,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smtClean="0"/>
              <a:t>15:“</a:t>
            </a:r>
            <a:r>
              <a:rPr lang="ko-KR" altLang="en-US" dirty="0"/>
              <a:t>진주</a:t>
            </a:r>
            <a:r>
              <a:rPr lang="en-US" altLang="ko-KR" dirty="0"/>
              <a:t>”, </a:t>
            </a:r>
            <a:r>
              <a:rPr lang="en-US" altLang="ko-KR" dirty="0" smtClean="0"/>
              <a:t>16:“</a:t>
            </a:r>
            <a:r>
              <a:rPr lang="ko-KR" altLang="en-US" dirty="0"/>
              <a:t>대로</a:t>
            </a:r>
            <a:r>
              <a:rPr lang="en-US" altLang="ko-KR" dirty="0"/>
              <a:t>“, </a:t>
            </a:r>
            <a:r>
              <a:rPr lang="en-US" altLang="ko-KR" dirty="0" smtClean="0"/>
              <a:t>17:“</a:t>
            </a:r>
            <a:r>
              <a:rPr lang="en-US" altLang="ko-KR" dirty="0"/>
              <a:t>501</a:t>
            </a:r>
            <a:r>
              <a:rPr lang="en-US" altLang="ko-KR" dirty="0" smtClean="0"/>
              <a:t>”)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Tokens_1 </a:t>
            </a:r>
            <a:r>
              <a:rPr lang="en-US" altLang="ko-KR" dirty="0"/>
              <a:t>= </a:t>
            </a:r>
            <a:r>
              <a:rPr lang="en-US" altLang="ko-KR" dirty="0" smtClean="0"/>
              <a:t>(1, 2, 3, 4, 5, 6, 7, 8)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(1, 2, 3, 4, 5, 6, 7, 8, 0) or (0, 1, 2, 3, 4, 5, 6, 7, 8)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/>
              <a:t>Tokens_2 = </a:t>
            </a:r>
            <a:r>
              <a:rPr lang="en-US" altLang="ko-KR" dirty="0" smtClean="0"/>
              <a:t>(3, 4, 9, 10, 11)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(3, 4, 9, 10, 11, 0, 0, 0, 0) or (0, 0, 0, 0, 3, 4, 9, 10)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/>
              <a:t>Tokens_3 = </a:t>
            </a:r>
            <a:r>
              <a:rPr lang="en-US" altLang="ko-KR" dirty="0" smtClean="0"/>
              <a:t>(3, 4, 12, 13, 14, 15, 16, 17, 11)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가장 긴 문장은 그대로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4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88190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예측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한글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영어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Konlpy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nltk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기법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(Embedding Layer, Word2Vec, </a:t>
                      </a: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69169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Embedding Layer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05</a:t>
            </a:r>
            <a:r>
              <a:rPr lang="ko-KR" altLang="en-US" sz="3600" dirty="0" smtClean="0">
                <a:solidFill>
                  <a:schemeClr val="tx1"/>
                </a:solidFill>
              </a:rPr>
              <a:t>일 수요일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spc="300" dirty="0">
                <a:solidFill>
                  <a:schemeClr val="tx1"/>
                </a:solidFill>
              </a:rPr>
              <a:t>RNN &amp; </a:t>
            </a:r>
            <a:r>
              <a:rPr lang="ko-KR" altLang="en-US" sz="3200" spc="300" dirty="0" err="1">
                <a:solidFill>
                  <a:schemeClr val="tx1"/>
                </a:solidFill>
              </a:rPr>
              <a:t>시계열</a:t>
            </a:r>
            <a:r>
              <a:rPr lang="ko-KR" altLang="en-US" sz="3200" spc="300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34708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텍스트 처리 과정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텍스트 분류</a:t>
            </a: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텍스트 예측 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텍스트 전처리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처리 과정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5467" y="1968650"/>
            <a:ext cx="2000923" cy="398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데이터 분석 및 전처리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4066390" y="1968651"/>
            <a:ext cx="2000923" cy="398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임베딩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6067313" y="1968651"/>
            <a:ext cx="2000923" cy="398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 생성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및 학습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068236" y="1968650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분류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혹은 예측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7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분류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분류</a:t>
            </a:r>
            <a:endParaRPr lang="en-US" altLang="ko-KR" sz="28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binary classification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이진 분류</a:t>
            </a:r>
            <a:r>
              <a:rPr lang="en-US" altLang="ko-KR" sz="16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485478" y="2689411"/>
            <a:ext cx="673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너 정말 나쁜 사람이구나</a:t>
            </a:r>
            <a:r>
              <a:rPr lang="en-US" altLang="ko-KR" sz="2400" dirty="0" smtClean="0"/>
              <a:t> 	=&gt; </a:t>
            </a:r>
            <a:r>
              <a:rPr lang="ko-KR" altLang="en-US" sz="2400" dirty="0" smtClean="0"/>
              <a:t>부정문</a:t>
            </a:r>
            <a:r>
              <a:rPr lang="en-US" altLang="ko-KR" sz="2400" dirty="0" smtClean="0"/>
              <a:t> (0)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err="1" smtClean="0"/>
              <a:t>우리집</a:t>
            </a:r>
            <a:r>
              <a:rPr lang="ko-KR" altLang="en-US" sz="2400" dirty="0" smtClean="0"/>
              <a:t> 고양이 너무 귀여워</a:t>
            </a:r>
            <a:r>
              <a:rPr lang="en-US" altLang="ko-KR" sz="2400" dirty="0" smtClean="0"/>
              <a:t> 	=&gt; </a:t>
            </a:r>
            <a:r>
              <a:rPr lang="ko-KR" altLang="en-US" sz="2400" dirty="0" smtClean="0"/>
              <a:t>긍정문 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31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분류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분류</a:t>
            </a:r>
            <a:endParaRPr lang="en-US" altLang="ko-KR" sz="28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Multi-class </a:t>
            </a:r>
            <a:r>
              <a:rPr lang="en-US" altLang="ko-KR" dirty="0"/>
              <a:t>classification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멀티 클래스 </a:t>
            </a:r>
            <a:r>
              <a:rPr lang="ko-KR" altLang="en-US" sz="1600" dirty="0"/>
              <a:t>분류</a:t>
            </a:r>
            <a:r>
              <a:rPr lang="en-US" altLang="ko-KR" sz="1600" dirty="0" smtClean="0"/>
              <a:t>)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603812" y="2205317"/>
            <a:ext cx="8020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이 영화는 뭐지</a:t>
            </a:r>
            <a:r>
              <a:rPr lang="en-US" altLang="ko-KR" sz="2400" dirty="0" smtClean="0"/>
              <a:t>... 			=&gt; </a:t>
            </a:r>
            <a:r>
              <a:rPr lang="ko-KR" altLang="en-US" sz="2400" dirty="0" smtClean="0"/>
              <a:t>중립 </a:t>
            </a:r>
            <a:r>
              <a:rPr lang="en-US" altLang="ko-KR" sz="2400" dirty="0" smtClean="0"/>
              <a:t>(0)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이 영화 정말 </a:t>
            </a:r>
            <a:r>
              <a:rPr lang="ko-KR" altLang="en-US" sz="2400" dirty="0" err="1" smtClean="0"/>
              <a:t>재밌다</a:t>
            </a:r>
            <a:r>
              <a:rPr lang="en-US" altLang="ko-KR" sz="2400" dirty="0" smtClean="0"/>
              <a:t>. 		=&gt; </a:t>
            </a:r>
            <a:r>
              <a:rPr lang="ko-KR" altLang="en-US" sz="2400" dirty="0" smtClean="0"/>
              <a:t>긍정문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(1)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이 사람이 만든 영화 두 번 다시 </a:t>
            </a:r>
            <a:r>
              <a:rPr lang="ko-KR" altLang="en-US" sz="2400" dirty="0" err="1" smtClean="0"/>
              <a:t>안본다</a:t>
            </a:r>
            <a:r>
              <a:rPr lang="en-US" altLang="ko-KR" sz="2400" dirty="0" smtClean="0"/>
              <a:t>. =&gt; </a:t>
            </a:r>
            <a:r>
              <a:rPr lang="ko-KR" altLang="en-US" sz="2400" dirty="0" smtClean="0"/>
              <a:t>부정문 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86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분류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분류</a:t>
            </a:r>
            <a:endParaRPr lang="en-US" altLang="ko-KR" sz="28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Multi-label </a:t>
            </a:r>
            <a:r>
              <a:rPr lang="en-US" altLang="ko-KR" dirty="0"/>
              <a:t>classification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멀티 </a:t>
            </a:r>
            <a:r>
              <a:rPr lang="ko-KR" altLang="en-US" sz="1600" dirty="0" smtClean="0"/>
              <a:t>레이블 </a:t>
            </a:r>
            <a:r>
              <a:rPr lang="ko-KR" altLang="en-US" sz="1600" dirty="0"/>
              <a:t>분류</a:t>
            </a:r>
            <a:r>
              <a:rPr lang="en-US" altLang="ko-KR" sz="1600" dirty="0" smtClean="0"/>
              <a:t>)</a:t>
            </a:r>
            <a:endParaRPr lang="en-US" altLang="ko-KR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03812" y="2205317"/>
            <a:ext cx="70807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셜록홈즈</a:t>
            </a:r>
            <a:r>
              <a:rPr lang="en-US" altLang="ko-KR" sz="2400" dirty="0" smtClean="0"/>
              <a:t> 		=&gt; </a:t>
            </a:r>
            <a:r>
              <a:rPr lang="ko-KR" altLang="en-US" sz="2400" dirty="0" smtClean="0"/>
              <a:t>액션</a:t>
            </a:r>
            <a:r>
              <a:rPr lang="en-US" altLang="ko-KR" sz="2400" dirty="0" smtClean="0"/>
              <a:t>(0), </a:t>
            </a:r>
            <a:r>
              <a:rPr lang="ko-KR" altLang="en-US" sz="2400" dirty="0" smtClean="0"/>
              <a:t>모험</a:t>
            </a:r>
            <a:r>
              <a:rPr lang="en-US" altLang="ko-KR" sz="2400" dirty="0" smtClean="0"/>
              <a:t>(1), </a:t>
            </a:r>
            <a:r>
              <a:rPr lang="ko-KR" altLang="en-US" sz="2400" dirty="0" smtClean="0"/>
              <a:t>범죄</a:t>
            </a:r>
            <a:r>
              <a:rPr lang="en-US" altLang="ko-KR" sz="2400" dirty="0" smtClean="0"/>
              <a:t>(2)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해리포터 </a:t>
            </a:r>
            <a:r>
              <a:rPr lang="en-US" altLang="ko-KR" sz="2400" dirty="0" smtClean="0"/>
              <a:t>		=&gt; </a:t>
            </a:r>
            <a:r>
              <a:rPr lang="ko-KR" altLang="en-US" sz="2400" dirty="0" smtClean="0"/>
              <a:t>판타지</a:t>
            </a:r>
            <a:r>
              <a:rPr lang="en-US" altLang="ko-KR" sz="2400" dirty="0" smtClean="0"/>
              <a:t>(3), </a:t>
            </a:r>
            <a:r>
              <a:rPr lang="ko-KR" altLang="en-US" sz="2400" dirty="0" smtClean="0"/>
              <a:t>가족</a:t>
            </a:r>
            <a:r>
              <a:rPr lang="en-US" altLang="ko-KR" sz="2400" dirty="0" smtClean="0"/>
              <a:t>(4), </a:t>
            </a:r>
            <a:r>
              <a:rPr lang="ko-KR" altLang="en-US" sz="2400" dirty="0" smtClean="0"/>
              <a:t>모험</a:t>
            </a:r>
            <a:r>
              <a:rPr lang="en-US" altLang="ko-KR" sz="2400" dirty="0" smtClean="0"/>
              <a:t>(1)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/>
              <a:t>냉정과 </a:t>
            </a:r>
            <a:r>
              <a:rPr lang="ko-KR" altLang="en-US" sz="2400" dirty="0" smtClean="0"/>
              <a:t>열정 사이</a:t>
            </a:r>
            <a:r>
              <a:rPr lang="en-US" altLang="ko-KR" sz="2400" dirty="0" smtClean="0"/>
              <a:t> =&gt; </a:t>
            </a:r>
            <a:r>
              <a:rPr lang="ko-KR" altLang="en-US" sz="2400" dirty="0" smtClean="0"/>
              <a:t>멜로</a:t>
            </a:r>
            <a:r>
              <a:rPr lang="en-US" altLang="ko-KR" sz="2400" dirty="0" smtClean="0"/>
              <a:t>(5), </a:t>
            </a:r>
            <a:r>
              <a:rPr lang="ko-KR" altLang="en-US" sz="2400" dirty="0" smtClean="0"/>
              <a:t>로맨스 </a:t>
            </a:r>
            <a:r>
              <a:rPr lang="en-US" altLang="ko-KR" sz="2400" dirty="0" smtClean="0"/>
              <a:t>(6)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알라딘 </a:t>
            </a:r>
            <a:r>
              <a:rPr lang="en-US" altLang="ko-KR" sz="2400" dirty="0" smtClean="0"/>
              <a:t>		=&gt; </a:t>
            </a:r>
            <a:r>
              <a:rPr lang="ko-KR" altLang="en-US" sz="2400" dirty="0" smtClean="0"/>
              <a:t>모험</a:t>
            </a:r>
            <a:r>
              <a:rPr lang="en-US" altLang="ko-KR" sz="2400" dirty="0" smtClean="0"/>
              <a:t>(1), </a:t>
            </a:r>
            <a:r>
              <a:rPr lang="ko-KR" altLang="en-US" sz="2400" dirty="0" smtClean="0"/>
              <a:t>가족</a:t>
            </a:r>
            <a:r>
              <a:rPr lang="en-US" altLang="ko-KR" sz="2400" dirty="0" smtClean="0"/>
              <a:t>(4), </a:t>
            </a:r>
            <a:r>
              <a:rPr lang="ko-KR" altLang="en-US" sz="2400" dirty="0" smtClean="0"/>
              <a:t>판타지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69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예측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예측</a:t>
            </a:r>
            <a:endParaRPr lang="en-US" altLang="ko-KR" sz="3200" dirty="0" smtClean="0"/>
          </a:p>
          <a:p>
            <a:pPr algn="ctr"/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603812" y="2205317"/>
            <a:ext cx="7292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생성</a:t>
            </a:r>
            <a:r>
              <a:rPr lang="en-US" altLang="ko-KR" sz="2400" dirty="0" smtClean="0"/>
              <a:t>: ‘</a:t>
            </a:r>
            <a:r>
              <a:rPr lang="ko-KR" altLang="en-US" sz="2400" dirty="0" smtClean="0"/>
              <a:t>나는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밥을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=&gt; ‘</a:t>
            </a:r>
            <a:r>
              <a:rPr lang="ko-KR" altLang="en-US" sz="2400" dirty="0" smtClean="0"/>
              <a:t>나는 밥을 먹었다</a:t>
            </a:r>
            <a:r>
              <a:rPr lang="en-US" altLang="ko-KR" sz="2400" dirty="0" smtClean="0"/>
              <a:t>’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추천</a:t>
            </a:r>
            <a:r>
              <a:rPr lang="en-US" altLang="ko-KR" sz="2400" dirty="0" smtClean="0"/>
              <a:t>: ‘</a:t>
            </a:r>
            <a:r>
              <a:rPr lang="ko-KR" altLang="en-US" sz="2400" dirty="0" smtClean="0"/>
              <a:t>나는</a:t>
            </a:r>
            <a:r>
              <a:rPr lang="en-US" altLang="ko-KR" sz="2400" dirty="0" smtClean="0"/>
              <a:t>‘ , ‘</a:t>
            </a:r>
            <a:r>
              <a:rPr lang="ko-KR" altLang="en-US" sz="2400" dirty="0" smtClean="0"/>
              <a:t>먹었다</a:t>
            </a:r>
            <a:r>
              <a:rPr lang="en-US" altLang="ko-KR" sz="2400" dirty="0" smtClean="0"/>
              <a:t>.’ 	=&gt; ‘</a:t>
            </a:r>
            <a:r>
              <a:rPr lang="ko-KR" altLang="en-US" sz="2400" dirty="0" smtClean="0"/>
              <a:t>사과</a:t>
            </a:r>
            <a:r>
              <a:rPr lang="en-US" altLang="ko-KR" sz="2400" dirty="0" smtClean="0"/>
              <a:t>‘, ‘</a:t>
            </a:r>
            <a:r>
              <a:rPr lang="ko-KR" altLang="en-US" sz="2400" dirty="0" smtClean="0"/>
              <a:t>배</a:t>
            </a:r>
            <a:r>
              <a:rPr lang="en-US" altLang="ko-KR" sz="2400" dirty="0" smtClean="0"/>
              <a:t>‘, ‘</a:t>
            </a:r>
            <a:r>
              <a:rPr lang="ko-KR" altLang="en-US" sz="2400" dirty="0" smtClean="0"/>
              <a:t>밥</a:t>
            </a:r>
            <a:r>
              <a:rPr lang="en-US" altLang="ko-KR" sz="2400" dirty="0" smtClean="0"/>
              <a:t>‘, ‘</a:t>
            </a:r>
            <a:r>
              <a:rPr lang="ko-KR" altLang="en-US" sz="2400" dirty="0" smtClean="0"/>
              <a:t>과자</a:t>
            </a:r>
            <a:r>
              <a:rPr lang="en-US" altLang="ko-KR" sz="2400" dirty="0" smtClean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784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492" y="1578537"/>
            <a:ext cx="2000923" cy="398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데이터 분석 및 전처리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3054" y="1675875"/>
            <a:ext cx="37090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Cleaning (</a:t>
            </a:r>
            <a:r>
              <a:rPr lang="ko-KR" altLang="en-US" sz="2400" dirty="0" smtClean="0"/>
              <a:t>정제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Normalization (</a:t>
            </a:r>
            <a:r>
              <a:rPr lang="ko-KR" altLang="en-US" sz="2400" dirty="0" smtClean="0"/>
              <a:t>정규화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Encoding (</a:t>
            </a:r>
            <a:r>
              <a:rPr lang="ko-KR" altLang="en-US" sz="2400" dirty="0" err="1" smtClean="0"/>
              <a:t>인코딩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Padding (</a:t>
            </a:r>
            <a:r>
              <a:rPr lang="ko-KR" altLang="en-US" sz="2400" dirty="0" smtClean="0"/>
              <a:t>패딩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30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1919</Words>
  <Application>Microsoft Office PowerPoint</Application>
  <PresentationFormat>와이드스크린</PresentationFormat>
  <Paragraphs>270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490</cp:revision>
  <dcterms:created xsi:type="dcterms:W3CDTF">2020-07-05T07:46:08Z</dcterms:created>
  <dcterms:modified xsi:type="dcterms:W3CDTF">2020-07-31T15:54:46Z</dcterms:modified>
</cp:coreProperties>
</file>