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318" r:id="rId4"/>
    <p:sldId id="319" r:id="rId5"/>
    <p:sldId id="320" r:id="rId6"/>
    <p:sldId id="321" r:id="rId7"/>
    <p:sldId id="322" r:id="rId8"/>
    <p:sldId id="327" r:id="rId9"/>
    <p:sldId id="325" r:id="rId10"/>
    <p:sldId id="323" r:id="rId11"/>
    <p:sldId id="328" r:id="rId12"/>
    <p:sldId id="326" r:id="rId13"/>
    <p:sldId id="324" r:id="rId14"/>
    <p:sldId id="303" r:id="rId15"/>
    <p:sldId id="28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59" autoAdjust="0"/>
  </p:normalViewPr>
  <p:slideViewPr>
    <p:cSldViewPr snapToGrid="0" showGuides="1">
      <p:cViewPr varScale="1">
        <p:scale>
          <a:sx n="89" d="100"/>
          <a:sy n="89" d="100"/>
        </p:scale>
        <p:origin x="13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774-0E21-4466-89FE-47F912FC75D3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2F37-F061-4C06-A297-703DFF0C5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60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6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09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85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7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9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0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9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8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06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8" r="21058"/>
          <a:stretch/>
        </p:blipFill>
        <p:spPr>
          <a:xfrm>
            <a:off x="157644" y="3498851"/>
            <a:ext cx="5519256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2019년 보안 진단 리포트 '딥러닝 보안에 주목하라' - 위클리포스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494963"/>
            <a:ext cx="5505451" cy="2813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1" y="266701"/>
            <a:ext cx="2914651" cy="2774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1" y="571309"/>
            <a:ext cx="5510611" cy="199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r>
              <a:rPr lang="en-US" altLang="ko-K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시계열</a:t>
            </a:r>
            <a:r>
              <a:rPr lang="ko-KR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049" y="2660449"/>
            <a:ext cx="2996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2020. 08. </a:t>
            </a:r>
            <a:r>
              <a:rPr lang="en-US" altLang="ko-KR" sz="2400" dirty="0" smtClean="0"/>
              <a:t>05. </a:t>
            </a:r>
            <a:r>
              <a:rPr lang="ko-KR" altLang="en-US" sz="2400" dirty="0" smtClean="0"/>
              <a:t>수요일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조 희태</a:t>
            </a:r>
          </a:p>
        </p:txBody>
      </p:sp>
    </p:spTree>
    <p:extLst>
      <p:ext uri="{BB962C8B-B14F-4D97-AF65-F5344CB8AC3E}">
        <p14:creationId xmlns:p14="http://schemas.microsoft.com/office/powerpoint/2010/main" val="2940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182567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FastText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lvl="2"/>
            <a:r>
              <a:rPr lang="en-US" altLang="ko-KR" sz="2800" dirty="0" smtClean="0"/>
              <a:t>: </a:t>
            </a:r>
            <a:r>
              <a:rPr lang="ko-KR" altLang="en-US" sz="2000" dirty="0"/>
              <a:t>토큰의 단위를 단어가 아닌 알파벳 수준으로 내려</a:t>
            </a:r>
            <a:r>
              <a:rPr lang="en-US" altLang="ko-KR" sz="2000" dirty="0"/>
              <a:t>, </a:t>
            </a:r>
            <a:r>
              <a:rPr lang="ko-KR" altLang="en-US" sz="2000" dirty="0"/>
              <a:t>각 단어를 알파벳 </a:t>
            </a:r>
            <a:r>
              <a:rPr lang="en-US" altLang="ko-KR" sz="2000" dirty="0"/>
              <a:t>n-gram</a:t>
            </a:r>
            <a:r>
              <a:rPr lang="ko-KR" altLang="en-US" sz="2000" dirty="0"/>
              <a:t>으로 </a:t>
            </a:r>
            <a:r>
              <a:rPr lang="ko-KR" altLang="en-US" sz="2000" dirty="0" smtClean="0"/>
              <a:t>표현하고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ko-KR" altLang="en-US" sz="2000" dirty="0" smtClean="0"/>
              <a:t>각 단어의 </a:t>
            </a:r>
            <a:r>
              <a:rPr lang="en-US" altLang="ko-KR" sz="2000" dirty="0" smtClean="0"/>
              <a:t>n-gram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Skip-gram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기법으로 학습시켜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단어의 </a:t>
            </a:r>
            <a:r>
              <a:rPr lang="en-US" altLang="ko-KR" sz="2000" dirty="0" smtClean="0"/>
              <a:t>n-gram</a:t>
            </a:r>
            <a:r>
              <a:rPr lang="ko-KR" altLang="en-US" sz="2000" dirty="0" smtClean="0"/>
              <a:t>벡터의 합을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단어의 벡터로 표현</a:t>
            </a:r>
            <a:endParaRPr lang="en-US" altLang="ko-KR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47887" y="3041088"/>
            <a:ext cx="102599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n-gram: n</a:t>
            </a:r>
            <a:r>
              <a:rPr lang="ko-KR" altLang="en-US" dirty="0" smtClean="0"/>
              <a:t>개의 요소를 묶어 하나의 토큰으로 간주하는 방법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</a:t>
            </a:r>
            <a:r>
              <a:rPr lang="en-US" altLang="ko-KR" dirty="0"/>
              <a:t>) “It is different from what we </a:t>
            </a:r>
            <a:r>
              <a:rPr lang="en-US" altLang="ko-KR" dirty="0" smtClean="0"/>
              <a:t>want” :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(“It”, “is”, “different”, “from”, “what”, “we”, “want”)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=&gt; 1-gram = </a:t>
            </a:r>
            <a:r>
              <a:rPr lang="ko-KR" altLang="en-US" dirty="0" smtClean="0"/>
              <a:t>기존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=&gt; 2-gram = (“It is”, “is different”, “different from”, “from what”, “what we”, “we want”)</a:t>
            </a:r>
          </a:p>
          <a:p>
            <a:endParaRPr lang="en-US" altLang="ko-KR" dirty="0"/>
          </a:p>
          <a:p>
            <a:r>
              <a:rPr lang="en-US" altLang="ko-KR" dirty="0" smtClean="0"/>
              <a:t>Ex) “Deep Learning”</a:t>
            </a:r>
          </a:p>
          <a:p>
            <a:r>
              <a:rPr lang="en-US" altLang="ko-KR" dirty="0" smtClean="0"/>
              <a:t>	=&gt; </a:t>
            </a:r>
            <a:r>
              <a:rPr lang="ko-KR" altLang="en-US" dirty="0" smtClean="0"/>
              <a:t>알파벳 </a:t>
            </a:r>
            <a:r>
              <a:rPr lang="en-US" altLang="ko-KR" dirty="0" smtClean="0"/>
              <a:t>3-gram = ([Dee], [</a:t>
            </a:r>
            <a:r>
              <a:rPr lang="en-US" altLang="ko-KR" dirty="0" err="1" smtClean="0"/>
              <a:t>eep</a:t>
            </a:r>
            <a:r>
              <a:rPr lang="en-US" altLang="ko-KR" dirty="0" smtClean="0"/>
              <a:t>], [ep ], [p L], [ Le], [Lea], [ear], [</a:t>
            </a:r>
            <a:r>
              <a:rPr lang="en-US" altLang="ko-KR" dirty="0" err="1" smtClean="0"/>
              <a:t>arn</a:t>
            </a:r>
            <a:r>
              <a:rPr lang="en-US" altLang="ko-KR" dirty="0" smtClean="0"/>
              <a:t>], [</a:t>
            </a:r>
            <a:r>
              <a:rPr lang="en-US" altLang="ko-KR" dirty="0" err="1" smtClean="0"/>
              <a:t>rni</a:t>
            </a:r>
            <a:r>
              <a:rPr lang="en-US" altLang="ko-KR" dirty="0" smtClean="0"/>
              <a:t>], [</a:t>
            </a:r>
            <a:r>
              <a:rPr lang="en-US" altLang="ko-KR" dirty="0" err="1" smtClean="0"/>
              <a:t>ing</a:t>
            </a:r>
            <a:r>
              <a:rPr lang="en-US" altLang="ko-KR" dirty="0" smtClean="0"/>
              <a:t>])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637" y="5436189"/>
            <a:ext cx="1153219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형태가 비슷하게 생긴 단어들은 비슷한 벡터를 가짐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typo</a:t>
            </a:r>
            <a:r>
              <a:rPr lang="ko-KR" altLang="en-US" dirty="0" smtClean="0"/>
              <a:t>나 빈도수가 낮은 단어를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할 수 있음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Ex) (‘</a:t>
            </a:r>
            <a:r>
              <a:rPr lang="ko-KR" altLang="en-US" dirty="0" smtClean="0"/>
              <a:t>한국</a:t>
            </a:r>
            <a:r>
              <a:rPr lang="en-US" altLang="ko-KR" dirty="0" smtClean="0"/>
              <a:t>’, ‘</a:t>
            </a:r>
            <a:r>
              <a:rPr lang="ko-KR" altLang="en-US" dirty="0" err="1" smtClean="0"/>
              <a:t>한쿡</a:t>
            </a:r>
            <a:r>
              <a:rPr lang="en-US" altLang="ko-KR" dirty="0" smtClean="0"/>
              <a:t>’) </a:t>
            </a:r>
            <a:r>
              <a:rPr lang="ko-KR" altLang="en-US" dirty="0" smtClean="0"/>
              <a:t>은 비슷한 벡터를 가짐</a:t>
            </a:r>
            <a:r>
              <a:rPr lang="en-US" altLang="ko-KR" dirty="0" smtClean="0"/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(‘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‘, ‘</a:t>
            </a:r>
            <a:r>
              <a:rPr lang="ko-KR" altLang="en-US" dirty="0" err="1" smtClean="0"/>
              <a:t>한굴</a:t>
            </a:r>
            <a:r>
              <a:rPr lang="en-US" altLang="ko-KR" dirty="0" smtClean="0"/>
              <a:t>‘) </a:t>
            </a:r>
            <a:r>
              <a:rPr lang="ko-KR" altLang="en-US" dirty="0" smtClean="0"/>
              <a:t>은 비슷한 벡터를 가짐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73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21242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FastText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</p:txBody>
      </p:sp>
      <p:pic>
        <p:nvPicPr>
          <p:cNvPr id="9" name="_x332734224" descr="EMB0000713879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9" y="2376791"/>
            <a:ext cx="3391818" cy="26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21569" y="5494578"/>
            <a:ext cx="96087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en-US" altLang="ko-KR" sz="2000" dirty="0" err="1"/>
              <a:t>window_size</a:t>
            </a:r>
            <a:r>
              <a:rPr lang="en-US" altLang="ko-KR" sz="2000" dirty="0"/>
              <a:t>; </a:t>
            </a:r>
            <a:r>
              <a:rPr lang="ko-KR" altLang="en-US" sz="2000" dirty="0"/>
              <a:t>한번에 </a:t>
            </a:r>
            <a:r>
              <a:rPr lang="ko-KR" altLang="en-US" sz="2000" dirty="0" smtClean="0"/>
              <a:t>최대 몇 </a:t>
            </a:r>
            <a:r>
              <a:rPr lang="ko-KR" altLang="en-US" sz="2000" dirty="0"/>
              <a:t>개의 단어를 사용할 것인가를 정의하는 변수</a:t>
            </a:r>
            <a:endParaRPr lang="en-US" altLang="ko-KR" sz="2000" dirty="0"/>
          </a:p>
          <a:p>
            <a:pPr marL="0" lvl="3"/>
            <a:r>
              <a:rPr lang="en-US" altLang="ko-KR" sz="2000" dirty="0"/>
              <a:t> </a:t>
            </a:r>
            <a:r>
              <a:rPr lang="en-US" altLang="ko-KR" sz="2000" dirty="0" err="1"/>
              <a:t>negative_sample</a:t>
            </a:r>
            <a:r>
              <a:rPr lang="en-US" altLang="ko-KR" sz="2000" dirty="0"/>
              <a:t>; </a:t>
            </a:r>
            <a:r>
              <a:rPr lang="ko-KR" altLang="en-US" sz="2000" dirty="0"/>
              <a:t>학습에 </a:t>
            </a:r>
            <a:r>
              <a:rPr lang="en-US" altLang="ko-KR" sz="2000" dirty="0"/>
              <a:t>False</a:t>
            </a:r>
            <a:r>
              <a:rPr lang="ko-KR" altLang="en-US" sz="2000" dirty="0"/>
              <a:t>로 사용할 </a:t>
            </a:r>
            <a:r>
              <a:rPr lang="en-US" altLang="ko-KR" sz="2000" dirty="0" err="1"/>
              <a:t>window_size</a:t>
            </a:r>
            <a:r>
              <a:rPr lang="en-US" altLang="ko-KR" sz="2000" dirty="0"/>
              <a:t> </a:t>
            </a:r>
            <a:r>
              <a:rPr lang="ko-KR" altLang="en-US" sz="2000" dirty="0"/>
              <a:t>밖에 있는 임의의 단어 개수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87128" y="2768142"/>
            <a:ext cx="52854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학습 데이터 페어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x=(</a:t>
            </a:r>
            <a:r>
              <a:rPr lang="en-US" altLang="ko-KR" dirty="0"/>
              <a:t>“&lt;</a:t>
            </a:r>
            <a:r>
              <a:rPr lang="ko-KR" altLang="en-US" dirty="0" err="1"/>
              <a:t>ㄷㅏ</a:t>
            </a:r>
            <a:r>
              <a:rPr lang="en-US" altLang="ko-KR" dirty="0"/>
              <a:t>”, “</a:t>
            </a:r>
            <a:r>
              <a:rPr lang="ko-KR" altLang="en-US" dirty="0" err="1"/>
              <a:t>ㄷㅏㄴ</a:t>
            </a:r>
            <a:r>
              <a:rPr lang="en-US" altLang="ko-KR" dirty="0" smtClean="0"/>
              <a:t>”)	 y=1</a:t>
            </a:r>
          </a:p>
          <a:p>
            <a:r>
              <a:rPr lang="en-US" altLang="ko-KR" dirty="0" smtClean="0"/>
              <a:t>		 x</a:t>
            </a:r>
            <a:r>
              <a:rPr lang="en-US" altLang="ko-KR" dirty="0"/>
              <a:t>=(“&lt;</a:t>
            </a:r>
            <a:r>
              <a:rPr lang="ko-KR" altLang="en-US" dirty="0" err="1"/>
              <a:t>ㄷㅏ</a:t>
            </a:r>
            <a:r>
              <a:rPr lang="en-US" altLang="ko-KR" dirty="0"/>
              <a:t>”, </a:t>
            </a:r>
            <a:r>
              <a:rPr lang="en-US" altLang="ko-KR" dirty="0" smtClean="0"/>
              <a:t>“</a:t>
            </a:r>
            <a:r>
              <a:rPr lang="ko-KR" altLang="en-US" dirty="0" err="1"/>
              <a:t>ㄴㅇㅓ</a:t>
            </a:r>
            <a:r>
              <a:rPr lang="en-US" altLang="ko-KR" dirty="0" smtClean="0"/>
              <a:t>”)</a:t>
            </a:r>
            <a:r>
              <a:rPr lang="en-US" altLang="ko-KR" dirty="0"/>
              <a:t>	 </a:t>
            </a:r>
            <a:r>
              <a:rPr lang="en-US" altLang="ko-KR" dirty="0" smtClean="0"/>
              <a:t>y=0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x=(“</a:t>
            </a:r>
            <a:r>
              <a:rPr lang="ko-KR" altLang="en-US" dirty="0" err="1" smtClean="0"/>
              <a:t>ㄷㅏㄴ</a:t>
            </a:r>
            <a:r>
              <a:rPr lang="en-US" altLang="ko-KR" dirty="0" smtClean="0"/>
              <a:t>”, “</a:t>
            </a:r>
            <a:r>
              <a:rPr lang="en-US" altLang="ko-KR" dirty="0"/>
              <a:t>&lt;</a:t>
            </a:r>
            <a:r>
              <a:rPr lang="ko-KR" altLang="en-US" dirty="0" err="1"/>
              <a:t>ㄷㅏ</a:t>
            </a:r>
            <a:r>
              <a:rPr lang="en-US" altLang="ko-KR" dirty="0" smtClean="0"/>
              <a:t>”)</a:t>
            </a:r>
            <a:r>
              <a:rPr lang="en-US" altLang="ko-KR" dirty="0"/>
              <a:t>	 y=1</a:t>
            </a:r>
          </a:p>
          <a:p>
            <a:r>
              <a:rPr lang="en-US" altLang="ko-KR" dirty="0" smtClean="0"/>
              <a:t>		 x=(“</a:t>
            </a:r>
            <a:r>
              <a:rPr lang="ko-KR" altLang="en-US" dirty="0" err="1" smtClean="0"/>
              <a:t>ㄷㅏㄴ</a:t>
            </a:r>
            <a:r>
              <a:rPr lang="en-US" altLang="ko-KR" dirty="0" smtClean="0"/>
              <a:t>”, “</a:t>
            </a:r>
            <a:r>
              <a:rPr lang="ko-KR" altLang="en-US" dirty="0" err="1"/>
              <a:t>ㅏㄴㅇ</a:t>
            </a:r>
            <a:r>
              <a:rPr lang="en-US" altLang="ko-KR" dirty="0" smtClean="0"/>
              <a:t>”)</a:t>
            </a:r>
            <a:r>
              <a:rPr lang="en-US" altLang="ko-KR" dirty="0"/>
              <a:t>	 y=1</a:t>
            </a:r>
          </a:p>
          <a:p>
            <a:r>
              <a:rPr lang="en-US" altLang="ko-KR" dirty="0" smtClean="0"/>
              <a:t>		 x=(“</a:t>
            </a:r>
            <a:r>
              <a:rPr lang="ko-KR" altLang="en-US" dirty="0" err="1" smtClean="0"/>
              <a:t>ㄷㅏㄴ</a:t>
            </a:r>
            <a:r>
              <a:rPr lang="en-US" altLang="ko-KR" dirty="0" smtClean="0"/>
              <a:t>”, “</a:t>
            </a:r>
            <a:r>
              <a:rPr lang="ko-KR" altLang="en-US" dirty="0" err="1"/>
              <a:t>ㄴㅇㅓ</a:t>
            </a:r>
            <a:r>
              <a:rPr lang="en-US" altLang="ko-KR" dirty="0" smtClean="0"/>
              <a:t>”)</a:t>
            </a:r>
            <a:r>
              <a:rPr lang="en-US" altLang="ko-KR" dirty="0"/>
              <a:t>	 </a:t>
            </a:r>
            <a:r>
              <a:rPr lang="en-US" altLang="ko-KR" dirty="0" smtClean="0"/>
              <a:t>y=0</a:t>
            </a:r>
            <a:endParaRPr lang="en-US" altLang="ko-KR" dirty="0"/>
          </a:p>
          <a:p>
            <a:r>
              <a:rPr lang="en-US" altLang="ko-KR" dirty="0" smtClean="0"/>
              <a:t>		 …</a:t>
            </a:r>
          </a:p>
          <a:p>
            <a:r>
              <a:rPr lang="en-US" altLang="ko-KR" dirty="0"/>
              <a:t>		 x</a:t>
            </a:r>
            <a:r>
              <a:rPr lang="en-US" altLang="ko-KR" dirty="0" smtClean="0"/>
              <a:t>=(“</a:t>
            </a:r>
            <a:r>
              <a:rPr lang="ko-KR" altLang="en-US" dirty="0" err="1"/>
              <a:t>ㅇㅓ</a:t>
            </a:r>
            <a:r>
              <a:rPr lang="en-US" altLang="ko-KR" dirty="0"/>
              <a:t>&gt;</a:t>
            </a:r>
            <a:r>
              <a:rPr lang="en-US" altLang="ko-KR" dirty="0" smtClean="0"/>
              <a:t>”, </a:t>
            </a:r>
            <a:r>
              <a:rPr lang="en-US" altLang="ko-KR" dirty="0"/>
              <a:t>“</a:t>
            </a:r>
            <a:r>
              <a:rPr lang="ko-KR" altLang="en-US" dirty="0" err="1"/>
              <a:t>ㄴㅇㅓ</a:t>
            </a:r>
            <a:r>
              <a:rPr lang="en-US" altLang="ko-KR" dirty="0"/>
              <a:t>”)	 </a:t>
            </a:r>
            <a:r>
              <a:rPr lang="en-US" altLang="ko-KR" dirty="0" smtClean="0"/>
              <a:t>y=1</a:t>
            </a:r>
            <a:endParaRPr lang="en-US" altLang="ko-KR" dirty="0"/>
          </a:p>
          <a:p>
            <a:r>
              <a:rPr lang="en-US" altLang="ko-KR" dirty="0"/>
              <a:t>		 x</a:t>
            </a:r>
            <a:r>
              <a:rPr lang="en-US" altLang="ko-KR" dirty="0" smtClean="0"/>
              <a:t>=(“</a:t>
            </a:r>
            <a:r>
              <a:rPr lang="ko-KR" altLang="en-US" dirty="0" err="1"/>
              <a:t>ㅇㅓ</a:t>
            </a:r>
            <a:r>
              <a:rPr lang="en-US" altLang="ko-KR" dirty="0"/>
              <a:t>&gt;</a:t>
            </a:r>
            <a:r>
              <a:rPr lang="en-US" altLang="ko-KR" dirty="0" smtClean="0"/>
              <a:t>”, “</a:t>
            </a:r>
            <a:r>
              <a:rPr lang="en-US" altLang="ko-KR" dirty="0"/>
              <a:t>&lt;</a:t>
            </a:r>
            <a:r>
              <a:rPr lang="ko-KR" altLang="en-US" dirty="0" err="1"/>
              <a:t>ㄷㅏ</a:t>
            </a:r>
            <a:r>
              <a:rPr lang="en-US" altLang="ko-KR" dirty="0" smtClean="0"/>
              <a:t>”)</a:t>
            </a:r>
            <a:r>
              <a:rPr lang="en-US" altLang="ko-KR" dirty="0"/>
              <a:t>	 </a:t>
            </a:r>
            <a:r>
              <a:rPr lang="en-US" altLang="ko-KR" dirty="0" smtClean="0"/>
              <a:t>y=0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273190" y="2268598"/>
            <a:ext cx="486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window_size</a:t>
            </a:r>
            <a:r>
              <a:rPr lang="en-US" altLang="ko-KR" dirty="0" smtClean="0"/>
              <a:t>=3, </a:t>
            </a:r>
            <a:r>
              <a:rPr lang="en-US" altLang="ko-KR" dirty="0" err="1" smtClean="0"/>
              <a:t>negative_sample</a:t>
            </a:r>
            <a:r>
              <a:rPr lang="en-US" altLang="ko-KR" dirty="0" smtClean="0"/>
              <a:t>=1 </a:t>
            </a:r>
            <a:r>
              <a:rPr lang="ko-KR" altLang="en-US" dirty="0" err="1" smtClean="0"/>
              <a:t>일때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3430" y="1369160"/>
            <a:ext cx="9265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 </a:t>
            </a:r>
            <a:r>
              <a:rPr lang="en-US" altLang="ko-KR" dirty="0" smtClean="0"/>
              <a:t>n-gram =&gt; ‘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’ -</a:t>
            </a:r>
            <a:r>
              <a:rPr lang="ko-KR" altLang="en-US" dirty="0" err="1" smtClean="0"/>
              <a:t>자모분리</a:t>
            </a:r>
            <a:r>
              <a:rPr lang="en-US" altLang="ko-KR" dirty="0" smtClean="0"/>
              <a:t>-&gt; ‘</a:t>
            </a:r>
            <a:r>
              <a:rPr lang="ko-KR" altLang="en-US" dirty="0" err="1"/>
              <a:t>ㄷㅏㄴㅇㅓ</a:t>
            </a:r>
            <a:r>
              <a:rPr lang="en-US" altLang="ko-KR" dirty="0"/>
              <a:t>’ </a:t>
            </a:r>
            <a:r>
              <a:rPr lang="en-US" altLang="ko-KR" dirty="0" smtClean="0"/>
              <a:t>-special symbol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- ‘&lt;</a:t>
            </a:r>
            <a:r>
              <a:rPr lang="ko-KR" altLang="en-US" dirty="0"/>
              <a:t> </a:t>
            </a:r>
            <a:r>
              <a:rPr lang="ko-KR" altLang="en-US" dirty="0" err="1" smtClean="0"/>
              <a:t>ㄷㅏㄴㅇㅓ</a:t>
            </a:r>
            <a:r>
              <a:rPr lang="en-US" altLang="ko-KR" dirty="0" smtClean="0"/>
              <a:t>&gt;’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  -tri-gram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-&gt; [“&lt;</a:t>
            </a:r>
            <a:r>
              <a:rPr lang="ko-KR" altLang="en-US" dirty="0" err="1" smtClean="0"/>
              <a:t>ㄷㅏ</a:t>
            </a:r>
            <a:r>
              <a:rPr lang="en-US" altLang="ko-KR" dirty="0" smtClean="0"/>
              <a:t>”, “</a:t>
            </a:r>
            <a:r>
              <a:rPr lang="ko-KR" altLang="en-US" dirty="0" err="1" smtClean="0"/>
              <a:t>ㄷㅏㄴ</a:t>
            </a:r>
            <a:r>
              <a:rPr lang="en-US" altLang="ko-KR" dirty="0" smtClean="0"/>
              <a:t>”, “</a:t>
            </a:r>
            <a:r>
              <a:rPr lang="ko-KR" altLang="en-US" dirty="0" err="1" smtClean="0"/>
              <a:t>ㅏㄴㅇ</a:t>
            </a:r>
            <a:r>
              <a:rPr lang="en-US" altLang="ko-KR" dirty="0" smtClean="0"/>
              <a:t>”, “</a:t>
            </a:r>
            <a:r>
              <a:rPr lang="ko-KR" altLang="en-US" dirty="0" err="1" smtClean="0"/>
              <a:t>ㄴㅇㅓ</a:t>
            </a:r>
            <a:r>
              <a:rPr lang="en-US" altLang="ko-KR" dirty="0" smtClean="0"/>
              <a:t>”, “</a:t>
            </a:r>
            <a:r>
              <a:rPr lang="ko-KR" altLang="en-US" dirty="0" err="1" smtClean="0"/>
              <a:t>ㅇㅓ</a:t>
            </a:r>
            <a:r>
              <a:rPr lang="en-US" altLang="ko-KR" dirty="0" smtClean="0"/>
              <a:t>&gt;”]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17336" y="2821129"/>
            <a:ext cx="21404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단어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벡터 </a:t>
            </a:r>
            <a:r>
              <a:rPr lang="en-US" altLang="ko-KR" b="1" dirty="0" smtClean="0"/>
              <a:t>= </a:t>
            </a:r>
          </a:p>
          <a:p>
            <a:r>
              <a:rPr lang="en-US" altLang="ko-KR" dirty="0" smtClean="0"/>
              <a:t>Sum (</a:t>
            </a:r>
          </a:p>
          <a:p>
            <a:r>
              <a:rPr lang="en-US" altLang="ko-KR" dirty="0" err="1"/>
              <a:t>vector_of</a:t>
            </a:r>
            <a:r>
              <a:rPr lang="en-US" altLang="ko-KR" dirty="0"/>
              <a:t>(“&lt;</a:t>
            </a:r>
            <a:r>
              <a:rPr lang="ko-KR" altLang="en-US" dirty="0" err="1"/>
              <a:t>ㄷㅏ</a:t>
            </a:r>
            <a:r>
              <a:rPr lang="en-US" altLang="ko-KR" dirty="0"/>
              <a:t>”)</a:t>
            </a:r>
          </a:p>
          <a:p>
            <a:r>
              <a:rPr lang="en-US" altLang="ko-KR" dirty="0" err="1" smtClean="0"/>
              <a:t>vector_of</a:t>
            </a:r>
            <a:r>
              <a:rPr lang="en-US" altLang="ko-KR" dirty="0" smtClean="0"/>
              <a:t>(“</a:t>
            </a:r>
            <a:r>
              <a:rPr lang="ko-KR" altLang="en-US" dirty="0" err="1"/>
              <a:t>ㄷㅏㄴ</a:t>
            </a:r>
            <a:r>
              <a:rPr lang="en-US" altLang="ko-KR" dirty="0" smtClean="0"/>
              <a:t>”)</a:t>
            </a:r>
          </a:p>
          <a:p>
            <a:r>
              <a:rPr lang="en-US" altLang="ko-KR" dirty="0" err="1"/>
              <a:t>vector_of</a:t>
            </a:r>
            <a:r>
              <a:rPr lang="en-US" altLang="ko-KR" dirty="0" smtClean="0"/>
              <a:t>(“</a:t>
            </a:r>
            <a:r>
              <a:rPr lang="ko-KR" altLang="en-US" dirty="0" err="1"/>
              <a:t>ㅏㄴㅇ</a:t>
            </a:r>
            <a:r>
              <a:rPr lang="en-US" altLang="ko-KR" dirty="0" smtClean="0"/>
              <a:t>”)</a:t>
            </a:r>
            <a:endParaRPr lang="en-US" altLang="ko-KR" dirty="0"/>
          </a:p>
          <a:p>
            <a:r>
              <a:rPr lang="en-US" altLang="ko-KR" dirty="0" err="1"/>
              <a:t>vector_of</a:t>
            </a:r>
            <a:r>
              <a:rPr lang="en-US" altLang="ko-KR" dirty="0" smtClean="0"/>
              <a:t>(“</a:t>
            </a:r>
            <a:r>
              <a:rPr lang="ko-KR" altLang="en-US" dirty="0" err="1"/>
              <a:t>ㄴㅇㅓ</a:t>
            </a:r>
            <a:r>
              <a:rPr lang="en-US" altLang="ko-KR" dirty="0" smtClean="0"/>
              <a:t>”)</a:t>
            </a:r>
            <a:endParaRPr lang="en-US" altLang="ko-KR" dirty="0"/>
          </a:p>
          <a:p>
            <a:r>
              <a:rPr lang="en-US" altLang="ko-KR" dirty="0" err="1"/>
              <a:t>vector_of</a:t>
            </a:r>
            <a:r>
              <a:rPr lang="en-US" altLang="ko-KR" dirty="0" smtClean="0"/>
              <a:t>(“</a:t>
            </a:r>
            <a:r>
              <a:rPr lang="en-US" altLang="ko-KR" dirty="0"/>
              <a:t>“</a:t>
            </a:r>
            <a:r>
              <a:rPr lang="ko-KR" altLang="en-US" dirty="0" err="1"/>
              <a:t>ㅇㅓ</a:t>
            </a:r>
            <a:r>
              <a:rPr lang="en-US" altLang="ko-KR" dirty="0"/>
              <a:t>&gt;</a:t>
            </a:r>
            <a:r>
              <a:rPr lang="en-US" altLang="ko-KR" dirty="0" smtClean="0"/>
              <a:t>”)</a:t>
            </a:r>
            <a:endParaRPr lang="en-US" altLang="ko-KR" dirty="0"/>
          </a:p>
          <a:p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8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" y="1164134"/>
            <a:ext cx="773243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FastText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구현 방법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데이터 읽기</a:t>
            </a:r>
            <a:endParaRPr lang="en-US" altLang="ko-KR" sz="20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전처리 </a:t>
            </a:r>
            <a:r>
              <a:rPr lang="ko-KR" altLang="en-US" sz="2000" dirty="0" smtClean="0"/>
              <a:t>하기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 err="1" smtClean="0"/>
              <a:t>words_set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생성하기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b="1" dirty="0" smtClean="0"/>
              <a:t>tri-</a:t>
            </a:r>
            <a:r>
              <a:rPr lang="en-US" altLang="ko-KR" sz="2000" b="1" dirty="0" err="1" smtClean="0"/>
              <a:t>gram_set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 및 </a:t>
            </a:r>
            <a:r>
              <a:rPr lang="en-US" altLang="ko-KR" sz="2000" b="1" dirty="0" smtClean="0"/>
              <a:t>word-&gt;tri-gram </a:t>
            </a:r>
            <a:r>
              <a:rPr lang="ko-KR" altLang="en-US" sz="2000" b="1" dirty="0" err="1" smtClean="0"/>
              <a:t>딕셔너리</a:t>
            </a:r>
            <a:r>
              <a:rPr lang="ko-KR" altLang="en-US" sz="2000" b="1" dirty="0" smtClean="0"/>
              <a:t> 생성</a:t>
            </a:r>
            <a:endParaRPr lang="en-US" altLang="ko-KR" sz="2000" b="1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데이터 입력 출력 페어 생성하기 </a:t>
            </a:r>
            <a:endParaRPr lang="en-US" altLang="ko-KR" sz="2000" dirty="0"/>
          </a:p>
          <a:p>
            <a:pPr lvl="3">
              <a:lnSpc>
                <a:spcPct val="150000"/>
              </a:lnSpc>
            </a:pPr>
            <a:r>
              <a:rPr lang="en-US" altLang="ko-KR" sz="2000" dirty="0" err="1"/>
              <a:t>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make_pair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window_size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negative_sample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모델 구현 몇 컴파일 하기</a:t>
            </a:r>
            <a:endParaRPr lang="en-US" altLang="ko-KR" sz="20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모델 학습하기</a:t>
            </a:r>
            <a:endParaRPr lang="en-US" altLang="ko-KR" sz="20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/>
              <a:t>“{} {}”.format(</a:t>
            </a:r>
            <a:r>
              <a:rPr lang="ko-KR" altLang="en-US" sz="2000" dirty="0"/>
              <a:t>단어</a:t>
            </a:r>
            <a:r>
              <a:rPr lang="en-US" altLang="ko-KR" sz="2000" dirty="0"/>
              <a:t>, </a:t>
            </a:r>
            <a:r>
              <a:rPr lang="ko-KR" altLang="en-US" sz="2000" dirty="0"/>
              <a:t>벡터</a:t>
            </a:r>
            <a:r>
              <a:rPr lang="en-US" altLang="ko-KR" sz="2000" dirty="0"/>
              <a:t>) </a:t>
            </a:r>
            <a:r>
              <a:rPr lang="ko-KR" altLang="en-US" sz="2000" dirty="0"/>
              <a:t>맞춰서 파일에 쓰기</a:t>
            </a:r>
            <a:endParaRPr lang="en-US" altLang="ko-KR" sz="20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 err="1"/>
              <a:t>gensim</a:t>
            </a:r>
            <a:r>
              <a:rPr lang="en-US" altLang="ko-KR" sz="2000" dirty="0"/>
              <a:t> </a:t>
            </a:r>
            <a:r>
              <a:rPr lang="ko-KR" altLang="en-US" sz="2000" dirty="0"/>
              <a:t>모듈로 벡터 읽어 오기</a:t>
            </a:r>
            <a:endParaRPr lang="en-US" altLang="ko-KR" sz="20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모델 </a:t>
            </a:r>
            <a:r>
              <a:rPr lang="ko-KR" altLang="en-US" sz="2000" dirty="0" smtClean="0"/>
              <a:t>확인하기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570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27644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GloVe</a:t>
            </a:r>
            <a:r>
              <a:rPr lang="en-US" altLang="ko-KR" sz="2400" dirty="0" smtClean="0"/>
              <a:t>,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Count Vector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TDM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…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…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380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09592"/>
              </p:ext>
            </p:extLst>
          </p:nvPr>
        </p:nvGraphicFramePr>
        <p:xfrm>
          <a:off x="201170" y="1277173"/>
          <a:ext cx="5733287" cy="346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832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분류의 개념 및 구조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네이버 영화 리뷰 감정 분류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네이버 영화 리뷰 감정 분류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41105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일상문장</a:t>
                      </a:r>
                      <a:r>
                        <a:rPr lang="ko-KR" altLang="en-US" sz="1600" dirty="0" smtClean="0"/>
                        <a:t>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일상문장</a:t>
                      </a:r>
                      <a:r>
                        <a:rPr lang="ko-KR" altLang="en-US" sz="1600" dirty="0" smtClean="0"/>
                        <a:t>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정리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Review Questions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Review Questions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06</a:t>
            </a:r>
            <a:r>
              <a:rPr lang="ko-KR" altLang="en-US" sz="3600" dirty="0" smtClean="0">
                <a:solidFill>
                  <a:schemeClr val="tx1"/>
                </a:solidFill>
              </a:rPr>
              <a:t>일 목요일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spc="300" dirty="0">
                <a:solidFill>
                  <a:schemeClr val="tx1"/>
                </a:solidFill>
              </a:rPr>
              <a:t>단어 </a:t>
            </a:r>
            <a:r>
              <a:rPr lang="ko-KR" altLang="en-US" sz="3200" spc="300" dirty="0" err="1">
                <a:solidFill>
                  <a:schemeClr val="tx1"/>
                </a:solidFill>
              </a:rPr>
              <a:t>임베딩</a:t>
            </a:r>
            <a:endParaRPr lang="ko-KR" altLang="en-US" sz="3200" spc="3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681" y="2334522"/>
            <a:ext cx="59346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Q</a:t>
            </a:r>
            <a:r>
              <a:rPr lang="en-US" altLang="ko-KR" sz="16600" dirty="0"/>
              <a:t> </a:t>
            </a:r>
            <a:r>
              <a:rPr lang="en-US" altLang="ko-KR" sz="11500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US" altLang="ko-KR" sz="16600" dirty="0"/>
              <a:t> </a:t>
            </a:r>
            <a:r>
              <a:rPr lang="en-US" altLang="ko-KR" sz="16600" dirty="0">
                <a:solidFill>
                  <a:srgbClr val="00B0F0"/>
                </a:solidFill>
              </a:rPr>
              <a:t>A</a:t>
            </a:r>
            <a:endParaRPr lang="ko-KR" altLang="en-US" sz="1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98" y="1280157"/>
            <a:ext cx="400109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/>
              <a:t>개념 및 필요성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 smtClean="0"/>
              <a:t>단어 </a:t>
            </a:r>
            <a:r>
              <a:rPr lang="ko-KR" altLang="en-US" sz="2800" dirty="0" err="1" smtClean="0"/>
              <a:t>임베딩</a:t>
            </a:r>
            <a:r>
              <a:rPr lang="ko-KR" altLang="en-US" sz="2800" dirty="0" smtClean="0"/>
              <a:t> 기법</a:t>
            </a:r>
            <a:endParaRPr lang="en-US" altLang="ko-KR" sz="2800" dirty="0" smtClean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ko-KR" sz="2800" dirty="0" smtClean="0"/>
              <a:t>Bag-of-Word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ko-KR" sz="2800" dirty="0" smtClean="0"/>
              <a:t>TF-IDF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ko-KR" sz="2800" dirty="0" smtClean="0"/>
              <a:t>Embedding Layer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ko-KR" sz="2800" dirty="0" smtClean="0"/>
              <a:t>Word2Vector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ko-KR" sz="2800" dirty="0" err="1" smtClean="0"/>
              <a:t>FastText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37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7587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자연어를 있는 그대로 사용하면 컴퓨터는 이해 불가</a:t>
            </a:r>
            <a:endParaRPr lang="en-US" altLang="ko-KR" sz="2400" dirty="0"/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자연어를 숫자로 표현</a:t>
            </a:r>
            <a:endParaRPr lang="en-US" altLang="ko-KR" sz="2400" dirty="0" smtClean="0"/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일반적으로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 단어를 대표하는 벡터 생성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2104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129084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Bag-of-Words (</a:t>
            </a:r>
            <a:r>
              <a:rPr lang="en-US" altLang="ko-KR" sz="2400" dirty="0" err="1" smtClean="0"/>
              <a:t>BoW</a:t>
            </a:r>
            <a:r>
              <a:rPr lang="en-US" altLang="ko-KR" sz="2400" dirty="0" smtClean="0"/>
              <a:t>)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 smtClean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 smtClean="0"/>
          </a:p>
          <a:p>
            <a:pPr lvl="2"/>
            <a:r>
              <a:rPr lang="en-US" altLang="ko-KR" sz="2000" dirty="0" smtClean="0"/>
              <a:t>: </a:t>
            </a:r>
            <a:r>
              <a:rPr lang="ko-KR" altLang="en-US" sz="2000" dirty="0" smtClean="0"/>
              <a:t>주어진 코퍼스에서 단어가 등장한 횟수를 세는 기법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smtClean="0"/>
              <a:t>([“</a:t>
            </a:r>
            <a:r>
              <a:rPr lang="ko-KR" altLang="en-US" sz="2000" dirty="0" smtClean="0"/>
              <a:t>우리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느끼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”,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난이도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랑</a:t>
            </a:r>
            <a:r>
              <a:rPr lang="en-US" altLang="ko-KR" sz="2000" dirty="0" smtClean="0"/>
              <a:t>”, “,”,  “</a:t>
            </a:r>
            <a:r>
              <a:rPr lang="ko-KR" altLang="en-US" sz="2000" dirty="0" smtClean="0"/>
              <a:t>교수님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이</a:t>
            </a:r>
            <a:r>
              <a:rPr lang="en-US" altLang="ko-KR" sz="2000" dirty="0" smtClean="0"/>
              <a:t>”,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느끼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”,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난이도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”,</a:t>
            </a:r>
          </a:p>
          <a:p>
            <a:pPr lvl="2"/>
            <a:r>
              <a:rPr lang="en-US" altLang="ko-KR" sz="2000" dirty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전혀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달라요</a:t>
            </a:r>
            <a:r>
              <a:rPr lang="en-US" altLang="ko-KR" sz="2000" dirty="0" smtClean="0"/>
              <a:t>”, “.”])</a:t>
            </a:r>
          </a:p>
          <a:p>
            <a:pPr lvl="2"/>
            <a:endParaRPr lang="en-US" altLang="ko-KR" sz="2000" dirty="0" smtClean="0"/>
          </a:p>
          <a:p>
            <a:pPr marL="1200150" lvl="2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(“</a:t>
            </a:r>
            <a:r>
              <a:rPr lang="ko-KR" altLang="en-US" dirty="0" smtClean="0"/>
              <a:t>우리</a:t>
            </a:r>
            <a:r>
              <a:rPr lang="en-US" altLang="ko-KR" dirty="0" smtClean="0"/>
              <a:t>”:0, “</a:t>
            </a:r>
            <a:r>
              <a:rPr lang="ko-KR" altLang="en-US" dirty="0" smtClean="0"/>
              <a:t>가</a:t>
            </a:r>
            <a:r>
              <a:rPr lang="en-US" altLang="ko-KR" dirty="0" smtClean="0"/>
              <a:t>“:1, “</a:t>
            </a:r>
            <a:r>
              <a:rPr lang="ko-KR" altLang="en-US" dirty="0" smtClean="0"/>
              <a:t>느끼</a:t>
            </a:r>
            <a:r>
              <a:rPr lang="en-US" altLang="ko-KR" dirty="0" smtClean="0"/>
              <a:t>”:2, “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”:3, “</a:t>
            </a:r>
            <a:r>
              <a:rPr lang="ko-KR" altLang="en-US" dirty="0" smtClean="0"/>
              <a:t>난이도</a:t>
            </a:r>
            <a:r>
              <a:rPr lang="en-US" altLang="ko-KR" dirty="0" smtClean="0"/>
              <a:t>“:4, “</a:t>
            </a:r>
            <a:r>
              <a:rPr lang="ko-KR" altLang="en-US" dirty="0" smtClean="0"/>
              <a:t>랑</a:t>
            </a:r>
            <a:r>
              <a:rPr lang="en-US" altLang="ko-KR" dirty="0" smtClean="0"/>
              <a:t>”:5, “,”:6, “</a:t>
            </a:r>
            <a:r>
              <a:rPr lang="ko-KR" altLang="en-US" dirty="0" smtClean="0"/>
              <a:t>교수님</a:t>
            </a:r>
            <a:r>
              <a:rPr lang="en-US" altLang="ko-KR" dirty="0" smtClean="0"/>
              <a:t>”:7, “</a:t>
            </a:r>
            <a:r>
              <a:rPr lang="ko-KR" altLang="en-US" dirty="0" smtClean="0"/>
              <a:t>이</a:t>
            </a:r>
            <a:r>
              <a:rPr lang="en-US" altLang="ko-KR" dirty="0" smtClean="0"/>
              <a:t>“:8, “</a:t>
            </a:r>
            <a:r>
              <a:rPr lang="ko-KR" altLang="en-US" dirty="0" smtClean="0"/>
              <a:t>전혀</a:t>
            </a:r>
            <a:r>
              <a:rPr lang="en-US" altLang="ko-KR" dirty="0" smtClean="0"/>
              <a:t>”:9, “</a:t>
            </a:r>
            <a:r>
              <a:rPr lang="ko-KR" altLang="en-US" dirty="0" smtClean="0"/>
              <a:t>달라요</a:t>
            </a:r>
            <a:r>
              <a:rPr lang="en-US" altLang="ko-KR" dirty="0" smtClean="0"/>
              <a:t>“:10)</a:t>
            </a:r>
          </a:p>
          <a:p>
            <a:pPr marL="1200150" lvl="2" indent="-285750"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[1, 1, 2, 3, 2, 1, 1, 1, 1, 1, 1]</a:t>
            </a:r>
            <a:endParaRPr lang="en-US" altLang="ko-KR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075765" y="5378824"/>
            <a:ext cx="871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코퍼스 </a:t>
            </a:r>
            <a:r>
              <a:rPr lang="en-US" altLang="ko-KR" sz="2000" dirty="0" smtClean="0"/>
              <a:t>(corpus; </a:t>
            </a:r>
            <a:r>
              <a:rPr lang="ko-KR" altLang="en-US" sz="2000" dirty="0" smtClean="0"/>
              <a:t>말뭉치</a:t>
            </a:r>
            <a:r>
              <a:rPr lang="en-US" altLang="ko-KR" sz="2000" dirty="0" smtClean="0"/>
              <a:t>): </a:t>
            </a:r>
            <a:r>
              <a:rPr lang="ko-KR" altLang="en-US" sz="2000" dirty="0" smtClean="0"/>
              <a:t>특정한 목적을 가지고 언어의 표본을 추출한 집합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56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2900" y="1280160"/>
                <a:ext cx="11653960" cy="4337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39775" lvl="1" indent="-282575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TF-IDF (Term Frequency-Inverse Document Frequency)</a:t>
                </a:r>
              </a:p>
              <a:p>
                <a:pPr marL="739775" lvl="1" indent="-282575">
                  <a:buFont typeface="Arial" panose="020B0604020202020204" pitchFamily="34" charset="0"/>
                  <a:buChar char="•"/>
                </a:pPr>
                <a:endParaRPr lang="en-US" altLang="ko-KR" sz="500" dirty="0" smtClean="0"/>
              </a:p>
              <a:p>
                <a:pPr marL="739775" lvl="1" indent="-282575">
                  <a:buFont typeface="Arial" panose="020B0604020202020204" pitchFamily="34" charset="0"/>
                  <a:buChar char="•"/>
                </a:pPr>
                <a:endParaRPr lang="en-US" altLang="ko-KR" sz="500" dirty="0" smtClean="0"/>
              </a:p>
              <a:p>
                <a:pPr lvl="2"/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주어진 여러 문장 혹은 문서에서 등장한 단어의 개수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 smtClean="0"/>
                  <a:t>tf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에서 해당 단어가 등장한 문장 혹은</a:t>
                </a:r>
                <a:endParaRPr lang="en-US" altLang="ko-KR" sz="2000" dirty="0" smtClean="0"/>
              </a:p>
              <a:p>
                <a:pPr lvl="2"/>
                <a:r>
                  <a:rPr lang="ko-KR" altLang="en-US" sz="2000" dirty="0" smtClean="0"/>
                  <a:t>문서의 개수의 </a:t>
                </a:r>
                <a:r>
                  <a:rPr lang="ko-KR" altLang="en-US" sz="2000" dirty="0" err="1" smtClean="0"/>
                  <a:t>역빈도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/>
                  <a:t>idf</a:t>
                </a:r>
                <a:r>
                  <a:rPr lang="en-US" altLang="ko-KR" sz="2000" dirty="0"/>
                  <a:t>) </a:t>
                </a:r>
                <a:r>
                  <a:rPr lang="ko-KR" altLang="en-US" sz="2000" dirty="0" smtClean="0"/>
                  <a:t>를 곱해주는 기법</a:t>
                </a:r>
                <a:endParaRPr lang="en-US" altLang="ko-KR" sz="2000" dirty="0" smtClean="0"/>
              </a:p>
              <a:p>
                <a:pPr lvl="2"/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2000" b="0" dirty="0" smtClean="0"/>
                  <a:t>  </a:t>
                </a:r>
                <a:r>
                  <a:rPr lang="en-US" altLang="ko-KR" b="0" dirty="0" smtClean="0"/>
                  <a:t>(t = </a:t>
                </a:r>
                <a:r>
                  <a:rPr lang="ko-KR" altLang="en-US" b="0" dirty="0" smtClean="0"/>
                  <a:t>단어</a:t>
                </a:r>
                <a:r>
                  <a:rPr lang="en-US" altLang="ko-KR" b="0" dirty="0" smtClean="0"/>
                  <a:t>, d = </a:t>
                </a:r>
                <a:r>
                  <a:rPr lang="ko-KR" altLang="en-US" b="0" dirty="0" smtClean="0"/>
                  <a:t>문장 혹은 문서</a:t>
                </a:r>
                <a:r>
                  <a:rPr lang="en-US" altLang="ko-KR" b="0" dirty="0" smtClean="0"/>
                  <a:t>, f(d, t) =</a:t>
                </a:r>
                <a:r>
                  <a:rPr lang="ko-KR" altLang="en-US" b="0" dirty="0" smtClean="0"/>
                  <a:t> </a:t>
                </a:r>
                <a:r>
                  <a:rPr lang="en-US" altLang="ko-KR" b="0" dirty="0" smtClean="0"/>
                  <a:t>t</a:t>
                </a:r>
                <a:r>
                  <a:rPr lang="ko-KR" altLang="en-US" b="0" dirty="0" smtClean="0"/>
                  <a:t>가 </a:t>
                </a:r>
                <a:r>
                  <a:rPr lang="en-US" altLang="ko-KR" b="0" dirty="0" smtClean="0"/>
                  <a:t>d</a:t>
                </a:r>
                <a:r>
                  <a:rPr lang="ko-KR" altLang="en-US" b="0" dirty="0" smtClean="0"/>
                  <a:t>에서 등장한 회수</a:t>
                </a:r>
                <a:r>
                  <a:rPr lang="en-US" altLang="ko-KR" b="0" dirty="0" smtClean="0"/>
                  <a:t>)</a:t>
                </a:r>
              </a:p>
              <a:p>
                <a:pPr lvl="2"/>
                <a:endParaRPr lang="en-US" altLang="ko-KR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2000" dirty="0" smtClean="0"/>
                  <a:t>       </a:t>
                </a:r>
                <a:r>
                  <a:rPr lang="en-US" altLang="ko-KR" dirty="0" smtClean="0"/>
                  <a:t>(t = </a:t>
                </a:r>
                <a:r>
                  <a:rPr lang="ko-KR" altLang="en-US" dirty="0" smtClean="0"/>
                  <a:t>단어</a:t>
                </a:r>
                <a:r>
                  <a:rPr lang="en-US" altLang="ko-KR" dirty="0" smtClean="0"/>
                  <a:t>, d = </a:t>
                </a:r>
                <a:r>
                  <a:rPr lang="ko-KR" altLang="en-US" dirty="0" smtClean="0"/>
                  <a:t>문장 혹은 문서</a:t>
                </a:r>
                <a:r>
                  <a:rPr lang="en-US" altLang="ko-KR" dirty="0" smtClean="0"/>
                  <a:t>, |D| = </a:t>
                </a:r>
                <a:r>
                  <a:rPr lang="ko-KR" altLang="en-US" dirty="0" smtClean="0"/>
                  <a:t>전체 문장 혹은 문서의 개수</a:t>
                </a:r>
                <a:r>
                  <a:rPr lang="en-US" altLang="ko-KR" dirty="0" smtClean="0"/>
                  <a:t>)</a:t>
                </a:r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en-US" altLang="ko-KR" sz="2000" dirty="0" err="1" smtClean="0"/>
                  <a:t>tfidf</a:t>
                </a:r>
                <a:r>
                  <a:rPr lang="en-US" altLang="ko-KR" sz="2000" dirty="0" smtClean="0"/>
                  <a:t>(t, d, D) = </a:t>
                </a:r>
                <a:r>
                  <a:rPr lang="en-US" altLang="ko-KR" sz="2000" dirty="0" err="1" smtClean="0"/>
                  <a:t>tf</a:t>
                </a:r>
                <a:r>
                  <a:rPr lang="en-US" altLang="ko-KR" sz="2000" dirty="0" smtClean="0"/>
                  <a:t>(t, d) * </a:t>
                </a:r>
                <a:r>
                  <a:rPr lang="en-US" altLang="ko-KR" sz="2000" dirty="0" err="1" smtClean="0"/>
                  <a:t>idf</a:t>
                </a:r>
                <a:r>
                  <a:rPr lang="en-US" altLang="ko-KR" sz="2000" dirty="0" smtClean="0"/>
                  <a:t>(t, D)</a:t>
                </a:r>
              </a:p>
              <a:p>
                <a:pPr lvl="2"/>
                <a:endParaRPr lang="en-US" altLang="ko-KR" sz="2000" dirty="0" smtClean="0"/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특정 </a:t>
                </a:r>
                <a:r>
                  <a:rPr lang="ko-KR" altLang="en-US" dirty="0"/>
                  <a:t>문서 내에서 단어 빈도가 높을 수록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그리고 전체 문서들 </a:t>
                </a:r>
                <a:r>
                  <a:rPr lang="ko-KR" altLang="en-US" dirty="0" smtClean="0"/>
                  <a:t>중 그 </a:t>
                </a:r>
                <a:r>
                  <a:rPr lang="ko-KR" altLang="en-US" dirty="0"/>
                  <a:t>단어를 포함한 문서가 적을 </a:t>
                </a:r>
                <a:r>
                  <a:rPr lang="ko-KR" altLang="en-US" dirty="0" smtClean="0"/>
                  <a:t>수록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TF-IDF</a:t>
                </a:r>
                <a:r>
                  <a:rPr lang="ko-KR" altLang="en-US" dirty="0"/>
                  <a:t>값이 </a:t>
                </a:r>
                <a:r>
                  <a:rPr lang="ko-KR" altLang="en-US" dirty="0" smtClean="0"/>
                  <a:t>높아 </a:t>
                </a:r>
                <a:r>
                  <a:rPr lang="en-US" altLang="ko-KR" dirty="0" smtClean="0"/>
                  <a:t>=&gt; </a:t>
                </a:r>
                <a:r>
                  <a:rPr lang="ko-KR" altLang="en-US" dirty="0" smtClean="0"/>
                  <a:t>해당 문서에서 해당 단어가 얼마나 중요한가를 표현 가능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280160"/>
                <a:ext cx="11653960" cy="4337919"/>
              </a:xfrm>
              <a:prstGeom prst="rect">
                <a:avLst/>
              </a:prstGeom>
              <a:blipFill>
                <a:blip r:embed="rId3"/>
                <a:stretch>
                  <a:fillRect t="-1124" b="-1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4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143293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Embedding Layer (=</a:t>
            </a:r>
            <a:r>
              <a:rPr lang="en-US" altLang="ko-KR" sz="2400" dirty="0" err="1" smtClean="0"/>
              <a:t>tf.keras.layers.Embedding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lvl="2"/>
            <a:r>
              <a:rPr lang="en-US" altLang="ko-KR" sz="2000" dirty="0"/>
              <a:t>: </a:t>
            </a:r>
            <a:r>
              <a:rPr lang="ko-KR" altLang="en-US" sz="2000" dirty="0" smtClean="0"/>
              <a:t>단어를 고정된 길이의 </a:t>
            </a:r>
            <a:r>
              <a:rPr lang="ko-KR" altLang="en-US" sz="2000" dirty="0"/>
              <a:t>임의의 </a:t>
            </a:r>
            <a:r>
              <a:rPr lang="ko-KR" altLang="en-US" sz="2000" dirty="0" smtClean="0"/>
              <a:t>벡터로 표현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ko-KR" altLang="en-US" sz="2000" dirty="0" smtClean="0"/>
              <a:t>등장배경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기존의 </a:t>
            </a:r>
            <a:r>
              <a:rPr lang="en-US" altLang="ko-KR" sz="2000" dirty="0" err="1" smtClean="0"/>
              <a:t>BoW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TF-IDF </a:t>
            </a:r>
            <a:r>
              <a:rPr lang="ko-KR" altLang="en-US" sz="2000" dirty="0" smtClean="0"/>
              <a:t>같은 경우</a:t>
            </a:r>
            <a:r>
              <a:rPr lang="en-US" altLang="ko-KR" sz="2000" dirty="0" smtClean="0"/>
              <a:t>, 10</a:t>
            </a:r>
            <a:r>
              <a:rPr lang="ko-KR" altLang="en-US" sz="2000" dirty="0" smtClean="0"/>
              <a:t>만 개의 단어를 사용한다면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만 차원의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    </a:t>
            </a:r>
            <a:r>
              <a:rPr lang="ko-KR" altLang="en-US" sz="2000" dirty="0" smtClean="0"/>
              <a:t>벡터를 생성함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엄청나게 큰 리소스 소모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endParaRPr lang="en-US" altLang="ko-KR" sz="2000" dirty="0" smtClean="0"/>
          </a:p>
          <a:p>
            <a:pPr lvl="2"/>
            <a:r>
              <a:rPr lang="en-US" altLang="ko-KR" sz="2000" dirty="0" smtClean="0"/>
              <a:t> </a:t>
            </a:r>
          </a:p>
        </p:txBody>
      </p:sp>
      <p:pic>
        <p:nvPicPr>
          <p:cNvPr id="1025" name="_x332733504" descr="EMB0000713878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27" y="3482151"/>
            <a:ext cx="5891751" cy="28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57431" y="4571282"/>
            <a:ext cx="4463081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10</a:t>
            </a:r>
            <a:r>
              <a:rPr lang="ko-KR" altLang="en-US" sz="2000" dirty="0" smtClean="0"/>
              <a:t>만개의 단어가 들어가더라도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ko-KR" altLang="en-US" sz="2000" dirty="0" smtClean="0"/>
              <a:t>각 단어의 차원은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차원으로 고정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37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04951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Word2Vector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lvl="2"/>
            <a:r>
              <a:rPr lang="en-US" altLang="ko-KR" sz="2400" dirty="0" smtClean="0"/>
              <a:t>: </a:t>
            </a:r>
            <a:r>
              <a:rPr lang="ko-KR" altLang="en-US" sz="2000" dirty="0"/>
              <a:t>“비슷한 위치에 등장하는 단어는 비슷한 의미를 가질 </a:t>
            </a:r>
            <a:r>
              <a:rPr lang="ko-KR" altLang="en-US" sz="2000" dirty="0" smtClean="0"/>
              <a:t>것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이라는 가정을 기반으로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NN</a:t>
            </a:r>
            <a:r>
              <a:rPr lang="ko-KR" altLang="en-US" sz="2000" dirty="0" smtClean="0"/>
              <a:t>을 사용해 구현된 단어 </a:t>
            </a:r>
            <a:r>
              <a:rPr lang="ko-KR" altLang="en-US" sz="2000" dirty="0" err="1" smtClean="0"/>
              <a:t>임베딩</a:t>
            </a:r>
            <a:r>
              <a:rPr lang="ko-KR" altLang="en-US" sz="2000" dirty="0" smtClean="0"/>
              <a:t> 기법으로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CBOW(Continuous Bag Of Words)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Skip-gram </a:t>
            </a:r>
            <a:r>
              <a:rPr lang="ko-KR" altLang="en-US" sz="2000" dirty="0" smtClean="0"/>
              <a:t>기법이 있음</a:t>
            </a:r>
            <a:endParaRPr lang="en-US" altLang="ko-KR" sz="2400" dirty="0"/>
          </a:p>
          <a:p>
            <a:pPr lvl="2"/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altLang="ko-KR" sz="2000" dirty="0" smtClean="0"/>
              <a:t>CBOW: </a:t>
            </a:r>
            <a:r>
              <a:rPr lang="ko-KR" altLang="en-US" sz="2000" dirty="0" smtClean="0"/>
              <a:t>주변 단어로 중심 단어를 대표하도록 하는 방법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r>
              <a:rPr lang="en-US" altLang="ko-KR" sz="2000" dirty="0" smtClean="0"/>
              <a:t>Skip-gram: </a:t>
            </a:r>
            <a:r>
              <a:rPr lang="ko-KR" altLang="en-US" sz="2000" dirty="0" smtClean="0"/>
              <a:t>중심 단어로 주변 단어를 대표하도록 하는 방법</a:t>
            </a:r>
            <a:endParaRPr lang="en-US" altLang="ko-KR" sz="2000" dirty="0"/>
          </a:p>
          <a:p>
            <a:pPr lvl="2"/>
            <a:r>
              <a:rPr lang="en-US" altLang="ko-KR" sz="2000" dirty="0"/>
              <a:t> 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pic>
        <p:nvPicPr>
          <p:cNvPr id="2051" name="_x332734224" descr="EMB0000713879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19" y="3915375"/>
            <a:ext cx="3391818" cy="26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332734224" descr="EMB00007138791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15375"/>
            <a:ext cx="3391818" cy="26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3637" y="3822898"/>
            <a:ext cx="53190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의미적으로는 다르지만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비슷한 부류로 나눌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있는 단어들의 벡터가 비슷하게 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“</a:t>
            </a:r>
            <a:r>
              <a:rPr lang="ko-KR" altLang="en-US" dirty="0" smtClean="0"/>
              <a:t>나는 밥을 먹었다</a:t>
            </a:r>
            <a:r>
              <a:rPr lang="en-US" altLang="ko-KR" dirty="0" smtClean="0"/>
              <a:t>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“</a:t>
            </a:r>
            <a:r>
              <a:rPr lang="ko-KR" altLang="en-US" dirty="0" smtClean="0"/>
              <a:t>나는 사과를 먹었다</a:t>
            </a:r>
            <a:r>
              <a:rPr lang="en-US" altLang="ko-KR" dirty="0" smtClean="0"/>
              <a:t>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“</a:t>
            </a:r>
            <a:r>
              <a:rPr lang="ko-KR" altLang="en-US" dirty="0" smtClean="0"/>
              <a:t>나는 고기를 먹었다</a:t>
            </a:r>
            <a:r>
              <a:rPr lang="en-US" altLang="ko-KR" dirty="0" smtClean="0"/>
              <a:t>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“</a:t>
            </a:r>
            <a:r>
              <a:rPr lang="ko-KR" altLang="en-US" dirty="0" smtClean="0"/>
              <a:t>나는 빵을 먹었다</a:t>
            </a:r>
            <a:r>
              <a:rPr lang="en-US" altLang="ko-KR" dirty="0" smtClean="0"/>
              <a:t>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비슷한 벡터를 가짐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04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27441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Word2Vector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</p:txBody>
      </p:sp>
      <p:pic>
        <p:nvPicPr>
          <p:cNvPr id="2051" name="_x332734224" descr="EMB0000713879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29" y="1895713"/>
            <a:ext cx="3391818" cy="26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4238" y="4824135"/>
            <a:ext cx="96087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en-US" altLang="ko-KR" sz="2000" dirty="0" err="1"/>
              <a:t>window_size</a:t>
            </a:r>
            <a:r>
              <a:rPr lang="en-US" altLang="ko-KR" sz="2000" dirty="0"/>
              <a:t>; </a:t>
            </a:r>
            <a:r>
              <a:rPr lang="ko-KR" altLang="en-US" sz="2000" dirty="0"/>
              <a:t>한번에 </a:t>
            </a:r>
            <a:r>
              <a:rPr lang="ko-KR" altLang="en-US" sz="2000" dirty="0" smtClean="0"/>
              <a:t>최대 몇 </a:t>
            </a:r>
            <a:r>
              <a:rPr lang="ko-KR" altLang="en-US" sz="2000" dirty="0"/>
              <a:t>개의 단어를 사용할 것인가를 정의하는 변수</a:t>
            </a:r>
            <a:endParaRPr lang="en-US" altLang="ko-KR" sz="2000" dirty="0"/>
          </a:p>
          <a:p>
            <a:pPr marL="0" lvl="3"/>
            <a:r>
              <a:rPr lang="en-US" altLang="ko-KR" sz="2000" dirty="0"/>
              <a:t> </a:t>
            </a:r>
            <a:r>
              <a:rPr lang="en-US" altLang="ko-KR" sz="2000" dirty="0" err="1"/>
              <a:t>negative_sample</a:t>
            </a:r>
            <a:r>
              <a:rPr lang="en-US" altLang="ko-KR" sz="2000" dirty="0"/>
              <a:t>; </a:t>
            </a:r>
            <a:r>
              <a:rPr lang="ko-KR" altLang="en-US" sz="2000" dirty="0"/>
              <a:t>학습에 </a:t>
            </a:r>
            <a:r>
              <a:rPr lang="en-US" altLang="ko-KR" sz="2000" dirty="0"/>
              <a:t>False</a:t>
            </a:r>
            <a:r>
              <a:rPr lang="ko-KR" altLang="en-US" sz="2000" dirty="0"/>
              <a:t>로 사용할 </a:t>
            </a:r>
            <a:r>
              <a:rPr lang="en-US" altLang="ko-KR" sz="2000" dirty="0" err="1"/>
              <a:t>window_size</a:t>
            </a:r>
            <a:r>
              <a:rPr lang="en-US" altLang="ko-KR" sz="2000" dirty="0"/>
              <a:t> </a:t>
            </a:r>
            <a:r>
              <a:rPr lang="ko-KR" altLang="en-US" sz="2000" dirty="0"/>
              <a:t>밖에 있는 임의의 단어 개수</a:t>
            </a:r>
            <a:endParaRPr lang="en-US" altLang="ko-K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772609" y="1649492"/>
            <a:ext cx="53492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학습 데이터 페어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x=(It, is)			 y=1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x=(It, technique)		 y=0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x=(is, It)		 y=1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x=(is, Skip-Gram)	 y=1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x=(is, technique)		 y=0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x=(Skip-Gram, is) 	 y=1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</a:t>
            </a:r>
            <a:r>
              <a:rPr lang="en-US" altLang="ko-KR" dirty="0" smtClean="0">
                <a:sym typeface="Wingdings" panose="05000000000000000000" pitchFamily="2" charset="2"/>
              </a:rPr>
              <a:t>=(Skip-Gram, technique) y=1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x=(Skip-Gram, It)	 y=0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…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x=(technique, Skip-Gram) y=1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x=(technique, It)		 y=0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8592" y="1218604"/>
            <a:ext cx="486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window_size</a:t>
            </a:r>
            <a:r>
              <a:rPr lang="en-US" altLang="ko-KR" dirty="0" smtClean="0"/>
              <a:t>=3, </a:t>
            </a:r>
            <a:r>
              <a:rPr lang="en-US" altLang="ko-KR" dirty="0" err="1" smtClean="0"/>
              <a:t>negative_sample</a:t>
            </a:r>
            <a:r>
              <a:rPr lang="en-US" altLang="ko-KR" dirty="0" smtClean="0"/>
              <a:t>=1 </a:t>
            </a:r>
            <a:r>
              <a:rPr lang="ko-KR" altLang="en-US" dirty="0" err="1" smtClean="0"/>
              <a:t>일때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8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" y="1280160"/>
            <a:ext cx="6858416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Word2Vector </a:t>
            </a:r>
            <a:r>
              <a:rPr lang="ko-KR" altLang="en-US" sz="2400" dirty="0" smtClean="0"/>
              <a:t>구현 방법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데이터 읽기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전처리 하기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데이터 입력 출력 </a:t>
            </a:r>
            <a:r>
              <a:rPr lang="ko-KR" altLang="en-US" sz="2000" dirty="0"/>
              <a:t>페</a:t>
            </a:r>
            <a:r>
              <a:rPr lang="ko-KR" altLang="en-US" sz="2000" dirty="0" smtClean="0"/>
              <a:t>어 생성하기 </a:t>
            </a:r>
            <a:endParaRPr lang="en-US" altLang="ko-KR" sz="2000" dirty="0" smtClean="0"/>
          </a:p>
          <a:p>
            <a:pPr lvl="3">
              <a:lnSpc>
                <a:spcPct val="150000"/>
              </a:lnSpc>
            </a:pPr>
            <a:r>
              <a:rPr lang="en-US" altLang="ko-KR" sz="2000" dirty="0" err="1"/>
              <a:t>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make_pair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window_size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negative_sample</a:t>
            </a:r>
            <a:r>
              <a:rPr lang="en-US" altLang="ko-KR" sz="2000" dirty="0" smtClean="0"/>
              <a:t>)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 err="1" smtClean="0"/>
              <a:t>words_set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생성하기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모델 구현 몇 컴파일 하기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모델 학습하기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 smtClean="0"/>
              <a:t>“{} {}”.format(</a:t>
            </a:r>
            <a:r>
              <a:rPr lang="ko-KR" altLang="en-US" sz="2000" dirty="0" smtClean="0"/>
              <a:t>단어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벡터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맞춰서 파일에 쓰기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 err="1" smtClean="0"/>
              <a:t>gensim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모듈로 벡터 읽어 오기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모델 확인하기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821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</TotalTime>
  <Words>1344</Words>
  <Application>Microsoft Office PowerPoint</Application>
  <PresentationFormat>와이드스크린</PresentationFormat>
  <Paragraphs>236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희태</dc:creator>
  <cp:lastModifiedBy>조 희태</cp:lastModifiedBy>
  <cp:revision>544</cp:revision>
  <dcterms:created xsi:type="dcterms:W3CDTF">2020-07-05T07:46:08Z</dcterms:created>
  <dcterms:modified xsi:type="dcterms:W3CDTF">2020-08-01T07:53:05Z</dcterms:modified>
</cp:coreProperties>
</file>