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90" r:id="rId5"/>
    <p:sldId id="292" r:id="rId6"/>
    <p:sldId id="291" r:id="rId7"/>
    <p:sldId id="28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59" autoAdjust="0"/>
  </p:normalViewPr>
  <p:slideViewPr>
    <p:cSldViewPr snapToGrid="0" showGuides="1">
      <p:cViewPr varScale="1">
        <p:scale>
          <a:sx n="89" d="100"/>
          <a:sy n="89" d="100"/>
        </p:scale>
        <p:origin x="131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3774-0E21-4466-89FE-47F912FC75D3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A2F37-F061-4C06-A297-703DFF0C5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21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4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47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2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47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4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75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21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5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89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4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4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EFF3B-8A07-4FB1-9BE4-BDB72A1F7CD9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90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1058" r="21058"/>
          <a:stretch/>
        </p:blipFill>
        <p:spPr>
          <a:xfrm>
            <a:off x="157644" y="3498851"/>
            <a:ext cx="5519256" cy="2857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 descr="2019년 보안 진단 리포트 '딥러닝 보안에 주목하라' - 위클리포스트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3494963"/>
            <a:ext cx="5505451" cy="28137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1" y="266701"/>
            <a:ext cx="2914651" cy="27747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1" y="571309"/>
            <a:ext cx="5510611" cy="1992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딥러닝</a:t>
            </a:r>
            <a:r>
              <a:rPr lang="en-US" altLang="ko-K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(Deep Learning)</a:t>
            </a:r>
            <a:r>
              <a:rPr lang="en-US" altLang="ko-KR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</a:t>
            </a:r>
          </a:p>
          <a:p>
            <a:pPr>
              <a:lnSpc>
                <a:spcPct val="150000"/>
              </a:lnSpc>
            </a:pPr>
            <a:r>
              <a:rPr lang="ko-KR" altLang="en-US" sz="4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시계열</a:t>
            </a:r>
            <a:r>
              <a:rPr lang="ko-KR" alt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데이터 처리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1050" y="2660449"/>
            <a:ext cx="29963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/>
              <a:t>2020. 08. </a:t>
            </a:r>
            <a:r>
              <a:rPr lang="en-US" altLang="ko-KR" sz="2400" dirty="0" smtClean="0"/>
              <a:t>07. </a:t>
            </a:r>
            <a:r>
              <a:rPr lang="ko-KR" altLang="en-US" sz="2400" dirty="0"/>
              <a:t>금</a:t>
            </a:r>
            <a:r>
              <a:rPr lang="ko-KR" altLang="en-US" sz="2400" dirty="0" smtClean="0"/>
              <a:t>요일</a:t>
            </a:r>
            <a:endParaRPr lang="en-US" altLang="ko-KR" sz="2400" dirty="0"/>
          </a:p>
          <a:p>
            <a:pPr algn="ctr">
              <a:lnSpc>
                <a:spcPct val="150000"/>
              </a:lnSpc>
            </a:pPr>
            <a:r>
              <a:rPr lang="ko-KR" altLang="en-US" sz="2400" dirty="0"/>
              <a:t>조 희태</a:t>
            </a:r>
          </a:p>
        </p:txBody>
      </p:sp>
    </p:spTree>
    <p:extLst>
      <p:ext uri="{BB962C8B-B14F-4D97-AF65-F5344CB8AC3E}">
        <p14:creationId xmlns:p14="http://schemas.microsoft.com/office/powerpoint/2010/main" val="294051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343385"/>
              </p:ext>
            </p:extLst>
          </p:nvPr>
        </p:nvGraphicFramePr>
        <p:xfrm>
          <a:off x="201170" y="1277173"/>
          <a:ext cx="5733287" cy="2907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983">
                  <a:extLst>
                    <a:ext uri="{9D8B030D-6E8A-4147-A177-3AD203B41FA5}">
                      <a16:colId xmlns:a16="http://schemas.microsoft.com/office/drawing/2014/main" val="2150862819"/>
                    </a:ext>
                  </a:extLst>
                </a:gridCol>
                <a:gridCol w="1623866">
                  <a:extLst>
                    <a:ext uri="{9D8B030D-6E8A-4147-A177-3AD203B41FA5}">
                      <a16:colId xmlns:a16="http://schemas.microsoft.com/office/drawing/2014/main" val="2670059890"/>
                    </a:ext>
                  </a:extLst>
                </a:gridCol>
                <a:gridCol w="3094438">
                  <a:extLst>
                    <a:ext uri="{9D8B030D-6E8A-4147-A177-3AD203B41FA5}">
                      <a16:colId xmlns:a16="http://schemas.microsoft.com/office/drawing/2014/main" val="1453232062"/>
                    </a:ext>
                  </a:extLst>
                </a:gridCol>
              </a:tblGrid>
              <a:tr h="40532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오  전</a:t>
                      </a:r>
                      <a:endParaRPr lang="ko-KR" altLang="en-US" sz="13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306849"/>
                  </a:ext>
                </a:extLst>
              </a:tr>
              <a:tr h="834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(09:00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09:50)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예측 소개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Seq2Seq </a:t>
                      </a:r>
                      <a:r>
                        <a:rPr lang="ko-KR" altLang="en-US" sz="1600" dirty="0" smtClean="0"/>
                        <a:t>모델 개념 및 구조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375365"/>
                  </a:ext>
                </a:extLst>
              </a:tr>
              <a:tr h="834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(10:00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10:50)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예측 실습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단일 문장 생성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002210"/>
                  </a:ext>
                </a:extLst>
              </a:tr>
              <a:tr h="834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(11:00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11:50)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예측 실습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기계 번역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76892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248964"/>
              </p:ext>
            </p:extLst>
          </p:nvPr>
        </p:nvGraphicFramePr>
        <p:xfrm>
          <a:off x="6199631" y="1273278"/>
          <a:ext cx="5797296" cy="4911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417">
                  <a:extLst>
                    <a:ext uri="{9D8B030D-6E8A-4147-A177-3AD203B41FA5}">
                      <a16:colId xmlns:a16="http://schemas.microsoft.com/office/drawing/2014/main" val="2150862819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670059890"/>
                    </a:ext>
                  </a:extLst>
                </a:gridCol>
                <a:gridCol w="3072383">
                  <a:extLst>
                    <a:ext uri="{9D8B030D-6E8A-4147-A177-3AD203B41FA5}">
                      <a16:colId xmlns:a16="http://schemas.microsoft.com/office/drawing/2014/main" val="1453232062"/>
                    </a:ext>
                  </a:extLst>
                </a:gridCol>
              </a:tblGrid>
              <a:tr h="40921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오  후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9561506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(13:00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13:50)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예측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기계 번역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68375365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(14:00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14:50)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예측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기계 번역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38002210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(15:00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15:50)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예측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챗봇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QnA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7768921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(16:00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16:50)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예측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챗봇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QnA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2899892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8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(17:00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17:50)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예측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챗봇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QnA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 smtClean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05761228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11" name="직사각형 10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tx1"/>
                </a:solidFill>
              </a:rPr>
              <a:t>08</a:t>
            </a:r>
            <a:r>
              <a:rPr lang="ko-KR" altLang="en-US" sz="3600" dirty="0">
                <a:solidFill>
                  <a:schemeClr val="tx1"/>
                </a:solidFill>
              </a:rPr>
              <a:t>월 </a:t>
            </a:r>
            <a:r>
              <a:rPr lang="en-US" altLang="ko-KR" sz="3600" dirty="0" smtClean="0">
                <a:solidFill>
                  <a:schemeClr val="tx1"/>
                </a:solidFill>
              </a:rPr>
              <a:t>07</a:t>
            </a:r>
            <a:r>
              <a:rPr lang="ko-KR" altLang="en-US" sz="3600" dirty="0" smtClean="0">
                <a:solidFill>
                  <a:schemeClr val="tx1"/>
                </a:solidFill>
              </a:rPr>
              <a:t>일 금요일 </a:t>
            </a:r>
            <a:r>
              <a:rPr lang="ko-KR" altLang="en-US" sz="3600" dirty="0">
                <a:solidFill>
                  <a:schemeClr val="tx1"/>
                </a:solidFill>
              </a:rPr>
              <a:t>강의 내용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36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텍스트 예측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898" y="1280157"/>
            <a:ext cx="29546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 smtClean="0"/>
              <a:t>Seq2Seq </a:t>
            </a:r>
            <a:r>
              <a:rPr lang="ko-KR" altLang="en-US" sz="2800" dirty="0" smtClean="0"/>
              <a:t>개념</a:t>
            </a:r>
            <a:endParaRPr lang="en-US" altLang="ko-KR" sz="2800" dirty="0" smtClean="0"/>
          </a:p>
          <a:p>
            <a:pPr marL="514350" indent="-514350">
              <a:buAutoNum type="arabicPeriod"/>
            </a:pPr>
            <a:endParaRPr lang="en-US" altLang="ko-KR" sz="2800" dirty="0" smtClean="0"/>
          </a:p>
          <a:p>
            <a:pPr marL="514350" indent="-514350">
              <a:buAutoNum type="arabicPeriod"/>
            </a:pPr>
            <a:r>
              <a:rPr lang="en-US" altLang="ko-KR" sz="2800" dirty="0" smtClean="0"/>
              <a:t>Seq2Seq </a:t>
            </a:r>
            <a:r>
              <a:rPr lang="ko-KR" altLang="en-US" sz="2800" dirty="0" smtClean="0"/>
              <a:t>구조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3372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텍스트 예측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898" y="1280157"/>
            <a:ext cx="2954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 smtClean="0"/>
              <a:t>Seq2Seq </a:t>
            </a:r>
            <a:r>
              <a:rPr lang="ko-KR" altLang="en-US" sz="2800" dirty="0" smtClean="0"/>
              <a:t>개념</a:t>
            </a:r>
            <a:endParaRPr lang="en-US" altLang="ko-KR" sz="2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08037" y="1987594"/>
            <a:ext cx="706635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Seq2Seq (sequence to sequence)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500" dirty="0" smtClean="0"/>
          </a:p>
          <a:p>
            <a:r>
              <a:rPr lang="en-US" altLang="ko-KR" dirty="0"/>
              <a:t>	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시퀀스</a:t>
            </a:r>
            <a:r>
              <a:rPr lang="en-US" altLang="ko-KR" sz="2000" dirty="0" smtClean="0"/>
              <a:t>(</a:t>
            </a:r>
            <a:r>
              <a:rPr lang="en-US" altLang="ko-KR" sz="1600" dirty="0" smtClean="0"/>
              <a:t>ex)</a:t>
            </a:r>
            <a:r>
              <a:rPr lang="ko-KR" altLang="en-US" sz="1600" dirty="0" smtClean="0"/>
              <a:t>문장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가 입력되면 시퀀스를 출력하는 모델</a:t>
            </a:r>
            <a:endParaRPr lang="en-US" altLang="ko-KR" sz="2000" dirty="0" smtClean="0"/>
          </a:p>
          <a:p>
            <a:endParaRPr lang="en-US" altLang="ko-KR" sz="500" dirty="0" smtClean="0"/>
          </a:p>
          <a:p>
            <a:endParaRPr lang="en-US" altLang="ko-KR" sz="500" dirty="0"/>
          </a:p>
          <a:p>
            <a:endParaRPr lang="en-US" altLang="ko-KR" sz="500" dirty="0" smtClean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: Encoder-Decoder </a:t>
            </a:r>
            <a:r>
              <a:rPr lang="ko-KR" altLang="en-US" sz="2000" dirty="0" smtClean="0"/>
              <a:t>모델이라고도 불림</a:t>
            </a:r>
            <a:endParaRPr lang="en-US" altLang="ko-KR" sz="2000" dirty="0" smtClean="0"/>
          </a:p>
          <a:p>
            <a:endParaRPr lang="en-US" altLang="ko-KR" sz="500" dirty="0" smtClean="0"/>
          </a:p>
          <a:p>
            <a:endParaRPr lang="en-US" altLang="ko-KR" sz="500" dirty="0"/>
          </a:p>
          <a:p>
            <a:r>
              <a:rPr lang="en-US" altLang="ko-KR" sz="2000" dirty="0" smtClean="0"/>
              <a:t>	: </a:t>
            </a:r>
            <a:r>
              <a:rPr lang="ko-KR" altLang="en-US" sz="2000" dirty="0" smtClean="0"/>
              <a:t>입력 시퀀스와 출력 시퀀스의 길이는 상관없음</a:t>
            </a:r>
            <a:endParaRPr lang="ko-KR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108037" y="4184725"/>
            <a:ext cx="104123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EX) 	</a:t>
            </a:r>
            <a:r>
              <a:rPr lang="ko-KR" altLang="en-US" sz="2000" dirty="0" smtClean="0"/>
              <a:t>너는 누구니</a:t>
            </a:r>
            <a:r>
              <a:rPr lang="en-US" altLang="ko-KR" sz="2000" dirty="0" smtClean="0"/>
              <a:t>? 		=&gt;   </a:t>
            </a:r>
            <a:r>
              <a:rPr lang="ko-KR" altLang="en-US" sz="2000" dirty="0" smtClean="0"/>
              <a:t>나는 사람인데요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	I am your father 	=&gt;   No That’s not True That’s Impossible </a:t>
            </a:r>
            <a:r>
              <a:rPr lang="en-US" altLang="ko-KR" sz="2000" dirty="0" err="1" smtClean="0"/>
              <a:t>Noooooooo</a:t>
            </a:r>
            <a:r>
              <a:rPr lang="en-US" altLang="ko-KR" sz="2000" dirty="0" smtClean="0"/>
              <a:t>!!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2427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텍스트 예측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898" y="1280157"/>
            <a:ext cx="2954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 smtClean="0"/>
              <a:t>Seq2Seq </a:t>
            </a:r>
            <a:r>
              <a:rPr lang="ko-KR" altLang="en-US" sz="2800" dirty="0" smtClean="0"/>
              <a:t>구조</a:t>
            </a:r>
            <a:endParaRPr lang="en-US" altLang="ko-KR" sz="2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334410" y="2482179"/>
            <a:ext cx="2915323" cy="21730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RNN</a:t>
            </a:r>
          </a:p>
          <a:p>
            <a:pPr algn="ctr"/>
            <a:r>
              <a:rPr lang="en-US" altLang="ko-KR" sz="2800" dirty="0" smtClean="0"/>
              <a:t>(Encoder)</a:t>
            </a:r>
            <a:endParaRPr lang="ko-KR" altLang="en-US" sz="2800" dirty="0"/>
          </a:p>
        </p:txBody>
      </p:sp>
      <p:sp>
        <p:nvSpPr>
          <p:cNvPr id="13" name="직사각형 12"/>
          <p:cNvSpPr/>
          <p:nvPr/>
        </p:nvSpPr>
        <p:spPr>
          <a:xfrm>
            <a:off x="6880187" y="2482179"/>
            <a:ext cx="2915323" cy="21730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RNN</a:t>
            </a:r>
          </a:p>
          <a:p>
            <a:pPr algn="ctr"/>
            <a:r>
              <a:rPr lang="en-US" altLang="ko-KR" sz="2800" dirty="0" smtClean="0"/>
              <a:t>(Decoder)</a:t>
            </a:r>
            <a:endParaRPr lang="ko-KR" altLang="en-US" sz="2800" dirty="0"/>
          </a:p>
        </p:txBody>
      </p:sp>
      <p:sp>
        <p:nvSpPr>
          <p:cNvPr id="11" name="오른쪽 화살표 10"/>
          <p:cNvSpPr/>
          <p:nvPr/>
        </p:nvSpPr>
        <p:spPr>
          <a:xfrm>
            <a:off x="830694" y="3323704"/>
            <a:ext cx="1376978" cy="494852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>
            <a:off x="5376471" y="3323704"/>
            <a:ext cx="1376978" cy="494852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9922248" y="3323704"/>
            <a:ext cx="1376978" cy="494852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56744" y="302033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19778" y="2743339"/>
            <a:ext cx="109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Encoded</a:t>
            </a:r>
          </a:p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65555" y="2743339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Decoded</a:t>
            </a:r>
          </a:p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9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spc="300" dirty="0" smtClean="0">
                <a:solidFill>
                  <a:schemeClr val="tx1"/>
                </a:solidFill>
              </a:rPr>
              <a:t>텍스트 예측</a:t>
            </a:r>
            <a:endParaRPr lang="ko-KR" altLang="en-US" sz="3600" spc="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898" y="1280157"/>
            <a:ext cx="2954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 smtClean="0"/>
              <a:t>Seq2Seq </a:t>
            </a:r>
            <a:r>
              <a:rPr lang="ko-KR" altLang="en-US" sz="2800" dirty="0" smtClean="0"/>
              <a:t>구조</a:t>
            </a:r>
            <a:endParaRPr lang="en-US" altLang="ko-KR" sz="28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989847" y="3758045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1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0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1991113" y="3770745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2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1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3022388" y="3758045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3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2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6" idx="0"/>
            <a:endCxn id="12" idx="2"/>
          </p:cNvCxnSpPr>
          <p:nvPr/>
        </p:nvCxnSpPr>
        <p:spPr>
          <a:xfrm flipV="1">
            <a:off x="1365114" y="4562623"/>
            <a:ext cx="6630" cy="388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3176" y="4951519"/>
            <a:ext cx="104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입력</a:t>
            </a:r>
            <a:r>
              <a:rPr lang="en-US" altLang="ko-KR" sz="2000" dirty="0" smtClean="0"/>
              <a:t>(x</a:t>
            </a:r>
            <a:r>
              <a:rPr lang="en-US" altLang="ko-KR" sz="1000" dirty="0" smtClean="0"/>
              <a:t>1</a:t>
            </a:r>
            <a:r>
              <a:rPr lang="en-US" altLang="ko-KR" sz="2000" dirty="0" smtClean="0"/>
              <a:t>)</a:t>
            </a:r>
          </a:p>
          <a:p>
            <a:pPr algn="ctr"/>
            <a:r>
              <a:rPr lang="en-US" altLang="ko-KR" sz="2000" dirty="0" smtClean="0"/>
              <a:t>Truth</a:t>
            </a:r>
          </a:p>
        </p:txBody>
      </p:sp>
      <p:cxnSp>
        <p:nvCxnSpPr>
          <p:cNvPr id="17" name="직선 화살표 연결선 16"/>
          <p:cNvCxnSpPr>
            <a:stCxn id="18" idx="0"/>
            <a:endCxn id="13" idx="2"/>
          </p:cNvCxnSpPr>
          <p:nvPr/>
        </p:nvCxnSpPr>
        <p:spPr>
          <a:xfrm flipV="1">
            <a:off x="2366392" y="4575323"/>
            <a:ext cx="6618" cy="402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44454" y="4977612"/>
            <a:ext cx="104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입력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x</a:t>
            </a:r>
            <a:r>
              <a:rPr lang="en-US" altLang="ko-KR" sz="1000" dirty="0" smtClean="0"/>
              <a:t>2</a:t>
            </a:r>
            <a:r>
              <a:rPr lang="en-US" altLang="ko-KR" sz="2000" dirty="0" smtClean="0"/>
              <a:t>)</a:t>
            </a:r>
          </a:p>
          <a:p>
            <a:pPr algn="ctr"/>
            <a:r>
              <a:rPr lang="en-US" altLang="ko-KR" sz="2000" dirty="0" smtClean="0"/>
              <a:t>is</a:t>
            </a:r>
            <a:endParaRPr lang="ko-KR" altLang="en-US" sz="2000" dirty="0"/>
          </a:p>
        </p:txBody>
      </p:sp>
      <p:cxnSp>
        <p:nvCxnSpPr>
          <p:cNvPr id="19" name="직선 화살표 연결선 18"/>
          <p:cNvCxnSpPr>
            <a:stCxn id="20" idx="0"/>
            <a:endCxn id="14" idx="2"/>
          </p:cNvCxnSpPr>
          <p:nvPr/>
        </p:nvCxnSpPr>
        <p:spPr>
          <a:xfrm flipH="1" flipV="1">
            <a:off x="3404285" y="4562623"/>
            <a:ext cx="3979" cy="398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86326" y="4961113"/>
            <a:ext cx="104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입력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x</a:t>
            </a:r>
            <a:r>
              <a:rPr lang="en-US" altLang="ko-KR" sz="1000" dirty="0" smtClean="0"/>
              <a:t>3</a:t>
            </a:r>
            <a:r>
              <a:rPr lang="en-US" altLang="ko-KR" sz="2000" dirty="0" smtClean="0"/>
              <a:t>)</a:t>
            </a:r>
          </a:p>
          <a:p>
            <a:pPr algn="ctr"/>
            <a:r>
              <a:rPr lang="en-US" altLang="ko-KR" sz="2000" dirty="0" smtClean="0"/>
              <a:t>…</a:t>
            </a:r>
            <a:endParaRPr lang="ko-KR" altLang="en-US" sz="2000" dirty="0"/>
          </a:p>
        </p:txBody>
      </p:sp>
      <p:cxnSp>
        <p:nvCxnSpPr>
          <p:cNvPr id="22" name="직선 화살표 연결선 21"/>
          <p:cNvCxnSpPr>
            <a:stCxn id="12" idx="3"/>
            <a:endCxn id="13" idx="1"/>
          </p:cNvCxnSpPr>
          <p:nvPr/>
        </p:nvCxnSpPr>
        <p:spPr>
          <a:xfrm>
            <a:off x="1753640" y="4160334"/>
            <a:ext cx="237473" cy="12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84195" y="4190213"/>
            <a:ext cx="4824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3" idx="3"/>
            <a:endCxn id="14" idx="1"/>
          </p:cNvCxnSpPr>
          <p:nvPr/>
        </p:nvCxnSpPr>
        <p:spPr>
          <a:xfrm flipV="1">
            <a:off x="2754906" y="4160334"/>
            <a:ext cx="267482" cy="12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786179" y="4165826"/>
            <a:ext cx="1402675" cy="10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88490" y="3496235"/>
            <a:ext cx="3326832" cy="12909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4862454" y="3496235"/>
            <a:ext cx="6088832" cy="148137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692177" y="2031466"/>
            <a:ext cx="1152277" cy="3869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Encoder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4868265" y="2031466"/>
            <a:ext cx="1152277" cy="3869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Decoder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4249573" y="3496234"/>
            <a:ext cx="377048" cy="137698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 dirty="0" smtClean="0"/>
              <a:t>Encoder State</a:t>
            </a:r>
            <a:endParaRPr lang="ko-KR" altLang="en-US" sz="1400" dirty="0"/>
          </a:p>
        </p:txBody>
      </p:sp>
      <p:cxnSp>
        <p:nvCxnSpPr>
          <p:cNvPr id="71" name="직선 화살표 연결선 70"/>
          <p:cNvCxnSpPr>
            <a:stCxn id="72" idx="0"/>
          </p:cNvCxnSpPr>
          <p:nvPr/>
        </p:nvCxnSpPr>
        <p:spPr>
          <a:xfrm flipV="1">
            <a:off x="5591152" y="4578646"/>
            <a:ext cx="1120" cy="6496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952996" y="5228296"/>
            <a:ext cx="1276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입력</a:t>
            </a:r>
            <a:r>
              <a:rPr lang="en-US" altLang="ko-KR" sz="2000" dirty="0"/>
              <a:t>(</a:t>
            </a:r>
            <a:r>
              <a:rPr lang="en-US" altLang="ko-KR" sz="2000" dirty="0" err="1" smtClean="0"/>
              <a:t>x</a:t>
            </a:r>
            <a:r>
              <a:rPr lang="en-US" altLang="ko-KR" sz="1000" dirty="0" err="1" smtClean="0"/>
              <a:t>temp</a:t>
            </a:r>
            <a:r>
              <a:rPr lang="en-US" altLang="ko-KR" sz="2000" dirty="0" smtClean="0"/>
              <a:t>)</a:t>
            </a:r>
          </a:p>
          <a:p>
            <a:pPr algn="ctr"/>
            <a:r>
              <a:rPr lang="en-US" altLang="ko-KR" sz="2000" dirty="0" smtClean="0"/>
              <a:t>&lt;SOS&gt;</a:t>
            </a:r>
            <a:endParaRPr lang="ko-KR" altLang="en-US" sz="2000" dirty="0"/>
          </a:p>
        </p:txBody>
      </p:sp>
      <p:sp>
        <p:nvSpPr>
          <p:cNvPr id="84" name="직사각형 83"/>
          <p:cNvSpPr/>
          <p:nvPr/>
        </p:nvSpPr>
        <p:spPr>
          <a:xfrm>
            <a:off x="5210375" y="3752644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1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0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6386169" y="3752644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2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1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86" name="직사각형 85"/>
          <p:cNvSpPr/>
          <p:nvPr/>
        </p:nvSpPr>
        <p:spPr>
          <a:xfrm>
            <a:off x="7561963" y="3752644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3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2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6020542" y="2562611"/>
            <a:ext cx="1496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출력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y</a:t>
            </a:r>
            <a:r>
              <a:rPr lang="en-US" altLang="ko-KR" sz="900" dirty="0" smtClean="0"/>
              <a:t>2</a:t>
            </a:r>
            <a:r>
              <a:rPr lang="en-US" altLang="ko-KR" sz="2000" dirty="0" smtClean="0"/>
              <a:t>)</a:t>
            </a:r>
          </a:p>
          <a:p>
            <a:pPr algn="ctr"/>
            <a:r>
              <a:rPr lang="en-US" altLang="ko-KR" sz="2000" dirty="0" smtClean="0"/>
              <a:t>am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197971" y="2562611"/>
            <a:ext cx="1496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출력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y</a:t>
            </a:r>
            <a:r>
              <a:rPr lang="en-US" altLang="ko-KR" sz="900" dirty="0" smtClean="0"/>
              <a:t>3</a:t>
            </a:r>
            <a:r>
              <a:rPr lang="en-US" altLang="ko-KR" sz="2000" dirty="0" smtClean="0"/>
              <a:t>)</a:t>
            </a:r>
          </a:p>
          <a:p>
            <a:pPr algn="ctr"/>
            <a:r>
              <a:rPr lang="en-US" altLang="ko-KR" sz="2000" dirty="0" smtClean="0"/>
              <a:t>Iron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843113" y="2562611"/>
            <a:ext cx="1496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출력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y</a:t>
            </a:r>
            <a:r>
              <a:rPr lang="en-US" altLang="ko-KR" sz="900" dirty="0" smtClean="0"/>
              <a:t>1</a:t>
            </a:r>
            <a:r>
              <a:rPr lang="en-US" altLang="ko-KR" sz="2000" dirty="0" smtClean="0"/>
              <a:t>)</a:t>
            </a:r>
          </a:p>
          <a:p>
            <a:pPr algn="ctr"/>
            <a:r>
              <a:rPr lang="en-US" altLang="ko-KR" sz="2000" dirty="0" smtClean="0"/>
              <a:t>I</a:t>
            </a:r>
            <a:endParaRPr lang="ko-KR" altLang="en-US" sz="1600" baseline="-25000" dirty="0"/>
          </a:p>
        </p:txBody>
      </p:sp>
      <p:sp>
        <p:nvSpPr>
          <p:cNvPr id="90" name="직사각형 89"/>
          <p:cNvSpPr/>
          <p:nvPr/>
        </p:nvSpPr>
        <p:spPr>
          <a:xfrm>
            <a:off x="8737757" y="3752644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4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3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91" name="직사각형 90"/>
          <p:cNvSpPr/>
          <p:nvPr/>
        </p:nvSpPr>
        <p:spPr>
          <a:xfrm>
            <a:off x="9913551" y="3752644"/>
            <a:ext cx="763793" cy="80457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F(x</a:t>
            </a:r>
            <a:r>
              <a:rPr lang="en-US" altLang="ko-KR" sz="1400" baseline="-25000" dirty="0" smtClean="0"/>
              <a:t>5</a:t>
            </a:r>
            <a:r>
              <a:rPr lang="en-US" altLang="ko-KR" sz="1400" dirty="0" smtClean="0"/>
              <a:t>, h</a:t>
            </a:r>
            <a:r>
              <a:rPr lang="en-US" altLang="ko-KR" sz="1400" baseline="-25000" dirty="0" smtClean="0"/>
              <a:t>4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8375400" y="2562611"/>
            <a:ext cx="1496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출력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y</a:t>
            </a:r>
            <a:r>
              <a:rPr lang="en-US" altLang="ko-KR" sz="900" dirty="0" smtClean="0"/>
              <a:t>4</a:t>
            </a:r>
            <a:r>
              <a:rPr lang="en-US" altLang="ko-KR" sz="2000" dirty="0" smtClean="0"/>
              <a:t>)</a:t>
            </a:r>
          </a:p>
          <a:p>
            <a:pPr algn="ctr"/>
            <a:r>
              <a:rPr lang="en-US" altLang="ko-KR" sz="2000" dirty="0" smtClean="0"/>
              <a:t>Man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552830" y="2562611"/>
            <a:ext cx="1496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출력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y</a:t>
            </a:r>
            <a:r>
              <a:rPr lang="en-US" altLang="ko-KR" sz="900" dirty="0" smtClean="0"/>
              <a:t>5</a:t>
            </a:r>
            <a:r>
              <a:rPr lang="en-US" altLang="ko-KR" sz="2000" dirty="0" smtClean="0"/>
              <a:t>)</a:t>
            </a:r>
          </a:p>
          <a:p>
            <a:pPr algn="ctr"/>
            <a:r>
              <a:rPr lang="en-US" altLang="ko-KR" sz="2000" dirty="0" smtClean="0"/>
              <a:t>&lt;EOS&gt;</a:t>
            </a:r>
          </a:p>
        </p:txBody>
      </p:sp>
      <p:cxnSp>
        <p:nvCxnSpPr>
          <p:cNvPr id="94" name="직선 화살표 연결선 93"/>
          <p:cNvCxnSpPr>
            <a:stCxn id="84" idx="0"/>
            <a:endCxn id="89" idx="2"/>
          </p:cNvCxnSpPr>
          <p:nvPr/>
        </p:nvCxnSpPr>
        <p:spPr>
          <a:xfrm flipH="1" flipV="1">
            <a:off x="5591151" y="3270497"/>
            <a:ext cx="1121" cy="4821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85" idx="0"/>
            <a:endCxn id="87" idx="2"/>
          </p:cNvCxnSpPr>
          <p:nvPr/>
        </p:nvCxnSpPr>
        <p:spPr>
          <a:xfrm flipV="1">
            <a:off x="6768066" y="3270497"/>
            <a:ext cx="514" cy="4821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86" idx="0"/>
            <a:endCxn id="88" idx="2"/>
          </p:cNvCxnSpPr>
          <p:nvPr/>
        </p:nvCxnSpPr>
        <p:spPr>
          <a:xfrm flipV="1">
            <a:off x="7943860" y="3270497"/>
            <a:ext cx="2149" cy="4821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90" idx="0"/>
            <a:endCxn id="92" idx="2"/>
          </p:cNvCxnSpPr>
          <p:nvPr/>
        </p:nvCxnSpPr>
        <p:spPr>
          <a:xfrm flipV="1">
            <a:off x="9119654" y="3270497"/>
            <a:ext cx="3784" cy="4821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91" idx="0"/>
            <a:endCxn id="93" idx="2"/>
          </p:cNvCxnSpPr>
          <p:nvPr/>
        </p:nvCxnSpPr>
        <p:spPr>
          <a:xfrm flipV="1">
            <a:off x="10295448" y="3270497"/>
            <a:ext cx="5420" cy="4821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84" idx="3"/>
            <a:endCxn id="85" idx="1"/>
          </p:cNvCxnSpPr>
          <p:nvPr/>
        </p:nvCxnSpPr>
        <p:spPr>
          <a:xfrm>
            <a:off x="5974168" y="4154933"/>
            <a:ext cx="4120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85" idx="3"/>
            <a:endCxn id="86" idx="1"/>
          </p:cNvCxnSpPr>
          <p:nvPr/>
        </p:nvCxnSpPr>
        <p:spPr>
          <a:xfrm>
            <a:off x="7149962" y="4154933"/>
            <a:ext cx="4120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86" idx="3"/>
            <a:endCxn id="90" idx="1"/>
          </p:cNvCxnSpPr>
          <p:nvPr/>
        </p:nvCxnSpPr>
        <p:spPr>
          <a:xfrm>
            <a:off x="8325756" y="4154933"/>
            <a:ext cx="4120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90" idx="3"/>
            <a:endCxn id="91" idx="1"/>
          </p:cNvCxnSpPr>
          <p:nvPr/>
        </p:nvCxnSpPr>
        <p:spPr>
          <a:xfrm>
            <a:off x="9501550" y="4154933"/>
            <a:ext cx="4120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endCxn id="85" idx="2"/>
          </p:cNvCxnSpPr>
          <p:nvPr/>
        </p:nvCxnSpPr>
        <p:spPr>
          <a:xfrm>
            <a:off x="5591151" y="3603812"/>
            <a:ext cx="1176915" cy="953410"/>
          </a:xfrm>
          <a:prstGeom prst="bentConnector4">
            <a:avLst>
              <a:gd name="adj1" fmla="val 43831"/>
              <a:gd name="adj2" fmla="val 1239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꺾인 연결선 129"/>
          <p:cNvCxnSpPr/>
          <p:nvPr/>
        </p:nvCxnSpPr>
        <p:spPr>
          <a:xfrm>
            <a:off x="6786291" y="3603812"/>
            <a:ext cx="1176915" cy="953410"/>
          </a:xfrm>
          <a:prstGeom prst="bentConnector4">
            <a:avLst>
              <a:gd name="adj1" fmla="val 43831"/>
              <a:gd name="adj2" fmla="val 1239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130"/>
          <p:cNvCxnSpPr/>
          <p:nvPr/>
        </p:nvCxnSpPr>
        <p:spPr>
          <a:xfrm>
            <a:off x="7958351" y="3596105"/>
            <a:ext cx="1176915" cy="953410"/>
          </a:xfrm>
          <a:prstGeom prst="bentConnector4">
            <a:avLst>
              <a:gd name="adj1" fmla="val 43831"/>
              <a:gd name="adj2" fmla="val 1239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/>
          <p:nvPr/>
        </p:nvCxnSpPr>
        <p:spPr>
          <a:xfrm>
            <a:off x="9131996" y="3606114"/>
            <a:ext cx="1176915" cy="953410"/>
          </a:xfrm>
          <a:prstGeom prst="bentConnector4">
            <a:avLst>
              <a:gd name="adj1" fmla="val 43831"/>
              <a:gd name="adj2" fmla="val 1239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56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23" name="직사각형 22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spc="300" dirty="0">
                <a:solidFill>
                  <a:schemeClr val="tx1"/>
                </a:solidFill>
              </a:rPr>
              <a:t>RNN &amp; </a:t>
            </a:r>
            <a:r>
              <a:rPr lang="ko-KR" altLang="en-US" sz="3200" spc="300" dirty="0" err="1">
                <a:solidFill>
                  <a:schemeClr val="tx1"/>
                </a:solidFill>
              </a:rPr>
              <a:t>시계열</a:t>
            </a:r>
            <a:r>
              <a:rPr lang="ko-KR" altLang="en-US" sz="3200" spc="300" dirty="0">
                <a:solidFill>
                  <a:schemeClr val="tx1"/>
                </a:solidFill>
              </a:rPr>
              <a:t> 데이터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8681" y="2334522"/>
            <a:ext cx="593463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>
                <a:solidFill>
                  <a:srgbClr val="FF0000"/>
                </a:solidFill>
              </a:rPr>
              <a:t>Q</a:t>
            </a:r>
            <a:r>
              <a:rPr lang="en-US" altLang="ko-KR" sz="16600" dirty="0"/>
              <a:t> </a:t>
            </a:r>
            <a:r>
              <a:rPr lang="en-US" altLang="ko-KR" sz="11500" dirty="0">
                <a:solidFill>
                  <a:schemeClr val="bg2">
                    <a:lumMod val="50000"/>
                  </a:schemeClr>
                </a:solidFill>
              </a:rPr>
              <a:t>&amp;</a:t>
            </a:r>
            <a:r>
              <a:rPr lang="en-US" altLang="ko-KR" sz="16600" dirty="0"/>
              <a:t> </a:t>
            </a:r>
            <a:r>
              <a:rPr lang="en-US" altLang="ko-KR" sz="16600" dirty="0">
                <a:solidFill>
                  <a:srgbClr val="00B0F0"/>
                </a:solidFill>
              </a:rPr>
              <a:t>A</a:t>
            </a:r>
            <a:endParaRPr lang="ko-KR" altLang="en-US" sz="16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89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13500000" scaled="1"/>
          <a:tileRect/>
        </a:gradFill>
        <a:ln>
          <a:noFill/>
        </a:ln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855</TotalTime>
  <Words>325</Words>
  <Application>Microsoft Office PowerPoint</Application>
  <PresentationFormat>와이드스크린</PresentationFormat>
  <Paragraphs>119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희태</dc:creator>
  <cp:lastModifiedBy>조 희태</cp:lastModifiedBy>
  <cp:revision>424</cp:revision>
  <dcterms:created xsi:type="dcterms:W3CDTF">2020-07-05T07:46:08Z</dcterms:created>
  <dcterms:modified xsi:type="dcterms:W3CDTF">2020-08-02T07:16:19Z</dcterms:modified>
</cp:coreProperties>
</file>