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3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8" r:id="rId19"/>
    <p:sldId id="305" r:id="rId20"/>
    <p:sldId id="258" r:id="rId21"/>
    <p:sldId id="289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9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2020. 08. 03. </a:t>
            </a:r>
            <a:r>
              <a:rPr lang="ko-KR" altLang="en-US" sz="2400" dirty="0"/>
              <a:t>월요일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Dot()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6"/>
            <a:ext cx="80409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tf.keras.layers.Dot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axes</a:t>
            </a:r>
            <a:r>
              <a:rPr lang="en-US" altLang="ko-KR" sz="2400" dirty="0">
                <a:latin typeface="ArialMT"/>
              </a:rPr>
              <a:t>, normalize=False,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32142" y="2210466"/>
                <a:ext cx="6602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 ……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2" y="2210466"/>
                <a:ext cx="66025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Dropout()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1" y="1266277"/>
            <a:ext cx="1080202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tf.keras.layers.Dropout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rate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noise_shape</a:t>
            </a:r>
            <a:r>
              <a:rPr lang="en-US" altLang="ko-KR" sz="2400" dirty="0">
                <a:latin typeface="ArialMT"/>
              </a:rPr>
              <a:t>=None, seed=None,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3000710" y="2355924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109418" y="3302597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109418" y="4085856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09418" y="4869115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109418" y="5652374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61585" y="2355924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70293" y="3302597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70293" y="4869115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70293" y="5652374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5461183" y="3921162"/>
            <a:ext cx="1312433" cy="59167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1386" y="3503685"/>
            <a:ext cx="179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Dropout(0.25)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82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Conv2D()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94797">
            <a:off x="2730896" y="3313232"/>
            <a:ext cx="6853026" cy="3533048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3" name="직사각형 2"/>
          <p:cNvSpPr/>
          <p:nvPr/>
        </p:nvSpPr>
        <p:spPr>
          <a:xfrm>
            <a:off x="337601" y="1274377"/>
            <a:ext cx="1151732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tf.keras.layers.Conv2D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filters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kernel_size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strides=(1, 1</a:t>
            </a:r>
            <a:r>
              <a:rPr lang="en-US" altLang="ko-KR" sz="2400" b="1" dirty="0" smtClean="0">
                <a:latin typeface="Arial-BoldMT"/>
              </a:rPr>
              <a:t>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</a:t>
            </a:r>
            <a:r>
              <a:rPr lang="en-US" altLang="ko-KR" sz="2400" b="1" dirty="0">
                <a:latin typeface="Arial-BoldMT"/>
              </a:rPr>
              <a:t>='valid'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dilation_rate</a:t>
            </a:r>
            <a:r>
              <a:rPr lang="en-US" altLang="ko-KR" sz="2400" dirty="0">
                <a:latin typeface="ArialMT"/>
              </a:rPr>
              <a:t>=(1, 1), </a:t>
            </a:r>
            <a:r>
              <a:rPr lang="en-US" altLang="ko-KR" sz="2400" b="1" dirty="0">
                <a:latin typeface="Arial-BoldMT"/>
              </a:rPr>
              <a:t>activation=None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pt-BR" altLang="ko-KR" sz="2400" dirty="0" smtClean="0">
                <a:latin typeface="ArialMT"/>
              </a:rPr>
              <a:t>bias_initializer</a:t>
            </a:r>
            <a:r>
              <a:rPr lang="pt-BR" altLang="ko-KR" sz="2400" dirty="0">
                <a:latin typeface="ArialMT"/>
              </a:rPr>
              <a:t>='zeros', kernel_regularizer=None, bias_regularizer=None, activity_regularizer=None</a:t>
            </a:r>
            <a:r>
              <a:rPr lang="pt-BR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kernel_constraint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8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AveragePooling2D()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86227">
            <a:off x="2446913" y="3561298"/>
            <a:ext cx="7218290" cy="3127519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5" name="직사각형 4"/>
          <p:cNvSpPr/>
          <p:nvPr/>
        </p:nvSpPr>
        <p:spPr>
          <a:xfrm>
            <a:off x="332141" y="1267627"/>
            <a:ext cx="965005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tf.keras.layers.AveragePooling2D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pool_size</a:t>
            </a:r>
            <a:r>
              <a:rPr lang="en-US" altLang="ko-KR" sz="2400" b="1" dirty="0" smtClean="0">
                <a:latin typeface="Arial-BoldMT"/>
              </a:rPr>
              <a:t>=(2, 2)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padding='valid'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1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MaxPooling2D()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6435">
            <a:off x="2448348" y="3575706"/>
            <a:ext cx="7218290" cy="3127519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3" name="직사각형 2"/>
          <p:cNvSpPr/>
          <p:nvPr/>
        </p:nvSpPr>
        <p:spPr>
          <a:xfrm>
            <a:off x="342900" y="1267627"/>
            <a:ext cx="86296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tf.keras.layers.MaxPool2D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pool_size</a:t>
            </a:r>
            <a:r>
              <a:rPr lang="en-US" altLang="ko-KR" sz="2400" b="1" dirty="0" smtClean="0">
                <a:latin typeface="Arial-BoldMT"/>
              </a:rPr>
              <a:t>=(2, 2)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strides=None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</a:t>
            </a:r>
            <a:r>
              <a:rPr lang="en-US" altLang="ko-KR" sz="2400" b="1" dirty="0">
                <a:latin typeface="Arial-BoldMT"/>
              </a:rPr>
              <a:t>='valid'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3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>
            <a:stCxn id="4" idx="3"/>
            <a:endCxn id="10" idx="1"/>
          </p:cNvCxnSpPr>
          <p:nvPr/>
        </p:nvCxnSpPr>
        <p:spPr>
          <a:xfrm>
            <a:off x="4629852" y="4335331"/>
            <a:ext cx="2950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Flatten()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6"/>
            <a:ext cx="798891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tf.keras.layers.Flatten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80142" y="4150665"/>
            <a:ext cx="24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Shape = </a:t>
            </a:r>
            <a:r>
              <a:rPr lang="ko-KR" altLang="en-US" dirty="0" smtClean="0"/>
              <a:t>(3</a:t>
            </a:r>
            <a:r>
              <a:rPr lang="ko-KR" altLang="en-US" dirty="0"/>
              <a:t>, 28, 28, 3)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50813" y="2474258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Flatten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580481" y="4150665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Shape = </a:t>
            </a:r>
            <a:r>
              <a:rPr lang="ko-KR" altLang="en-US" dirty="0" smtClean="0"/>
              <a:t>(3, </a:t>
            </a:r>
            <a:r>
              <a:rPr lang="en-US" altLang="ko-KR" dirty="0" smtClean="0"/>
              <a:t>2352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4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Concatenate()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7"/>
            <a:ext cx="716843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tf.keras.layers.Concatenate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axis=-1,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51035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0040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(3,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1035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(axis=0)</a:t>
            </a:r>
            <a:endParaRPr lang="ko-KR" altLang="en-US" sz="2000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379385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98390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066715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538365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(5,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973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</a:t>
            </a:r>
            <a:r>
              <a:rPr lang="en-US" altLang="ko-KR" sz="2000" dirty="0" smtClean="0">
                <a:latin typeface="+mn-ea"/>
              </a:rPr>
              <a:t>2,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978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(2, 4,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1973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(axis=1)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>
            <a:off x="5290323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709328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77653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49303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(2, 6,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670364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2, 5, </a:t>
            </a:r>
            <a:r>
              <a:rPr lang="en-US" altLang="ko-KR" sz="2000" dirty="0" smtClean="0">
                <a:latin typeface="+mn-ea"/>
              </a:rPr>
              <a:t>3)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89369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70364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(axis=2)</a:t>
            </a:r>
          </a:p>
          <a:p>
            <a:pPr algn="ctr"/>
            <a:r>
              <a:rPr lang="en-US" altLang="ko-KR" sz="2000" dirty="0" smtClean="0"/>
              <a:t>(axis=-1)</a:t>
            </a:r>
            <a:endParaRPr lang="ko-KR" altLang="en-US" sz="2000" dirty="0"/>
          </a:p>
        </p:txBody>
      </p:sp>
      <p:cxnSp>
        <p:nvCxnSpPr>
          <p:cNvPr id="26" name="직선 화살표 연결선 25"/>
          <p:cNvCxnSpPr>
            <a:stCxn id="23" idx="2"/>
          </p:cNvCxnSpPr>
          <p:nvPr/>
        </p:nvCxnSpPr>
        <p:spPr>
          <a:xfrm>
            <a:off x="9198714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0617719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886044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57694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</a:t>
            </a:r>
            <a:r>
              <a:rPr lang="en-US" altLang="ko-KR" sz="2000" dirty="0">
                <a:latin typeface="+mn-ea"/>
              </a:rPr>
              <a:t>5, </a:t>
            </a:r>
            <a:r>
              <a:rPr lang="en-US" altLang="ko-KR" sz="2000" dirty="0" smtClean="0">
                <a:latin typeface="+mn-ea"/>
              </a:rPr>
              <a:t>5)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7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091" y="1753477"/>
            <a:ext cx="2345840" cy="43339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771145" y="2253051"/>
            <a:ext cx="677731" cy="37497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Sequential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Models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11100" y="2311480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1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11102" y="2880051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11102" y="3445989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011100" y="4011927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11101" y="4577865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11101" y="5143803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37091" y="1279032"/>
            <a:ext cx="2345840" cy="4744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2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31706 0.0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31615 0.00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31706 0.0134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31797 0.0078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31706 0.0004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31615 -0.0034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Model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Models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051" y="3351169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2263" y="2664898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03669" y="2304840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03668" y="3030657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12262" y="4166236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83223" y="3351170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6" idx="3"/>
            <a:endCxn id="8" idx="1"/>
          </p:cNvCxnSpPr>
          <p:nvPr/>
        </p:nvCxnSpPr>
        <p:spPr>
          <a:xfrm flipV="1">
            <a:off x="3508564" y="2848887"/>
            <a:ext cx="503699" cy="68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11" idx="1"/>
          </p:cNvCxnSpPr>
          <p:nvPr/>
        </p:nvCxnSpPr>
        <p:spPr>
          <a:xfrm>
            <a:off x="3508564" y="3535158"/>
            <a:ext cx="503698" cy="815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 flipV="1">
            <a:off x="5964776" y="2488829"/>
            <a:ext cx="538893" cy="360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10" idx="1"/>
          </p:cNvCxnSpPr>
          <p:nvPr/>
        </p:nvCxnSpPr>
        <p:spPr>
          <a:xfrm>
            <a:off x="5964776" y="2848887"/>
            <a:ext cx="538892" cy="36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 flipV="1">
            <a:off x="5964775" y="3535159"/>
            <a:ext cx="3218448" cy="8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2" idx="1"/>
          </p:cNvCxnSpPr>
          <p:nvPr/>
        </p:nvCxnSpPr>
        <p:spPr>
          <a:xfrm>
            <a:off x="8456182" y="2488829"/>
            <a:ext cx="727041" cy="104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  <a:endCxn id="12" idx="1"/>
          </p:cNvCxnSpPr>
          <p:nvPr/>
        </p:nvCxnSpPr>
        <p:spPr>
          <a:xfrm>
            <a:off x="8456181" y="3214646"/>
            <a:ext cx="727042" cy="32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66221" y="1968649"/>
            <a:ext cx="9987579" cy="28400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66221" y="1467322"/>
            <a:ext cx="2549563" cy="5013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78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Losses &amp; Optimizers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Model Compile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900" y="1715440"/>
            <a:ext cx="1150126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latin typeface="Arial-BoldItalicMT"/>
              </a:rPr>
              <a:t>BinaryCrossentropy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데이터를 </a:t>
            </a:r>
            <a:r>
              <a:rPr lang="en-US" altLang="ko-KR" sz="2000" dirty="0">
                <a:latin typeface="ArialMT"/>
              </a:rPr>
              <a:t>True/False</a:t>
            </a:r>
            <a:r>
              <a:rPr lang="ko-KR" altLang="en-US" sz="2000" dirty="0">
                <a:latin typeface="MalgunGothic"/>
              </a:rPr>
              <a:t>로 </a:t>
            </a:r>
            <a:r>
              <a:rPr lang="ko-KR" altLang="en-US" sz="2000" dirty="0" err="1">
                <a:latin typeface="MalgunGothic"/>
              </a:rPr>
              <a:t>나눌때</a:t>
            </a:r>
            <a:r>
              <a:rPr lang="ko-KR" altLang="en-US" sz="2000" dirty="0">
                <a:latin typeface="MalgunGothic"/>
              </a:rPr>
              <a:t> 사용되는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</a:t>
            </a: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binary_crossentropy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CategoricalCrossentropy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데이터를 카테고리로 </a:t>
            </a:r>
            <a:r>
              <a:rPr lang="ko-KR" altLang="en-US" sz="2000" dirty="0" err="1">
                <a:latin typeface="MalgunGothic"/>
              </a:rPr>
              <a:t>나눌때</a:t>
            </a:r>
            <a:r>
              <a:rPr lang="ko-KR" altLang="en-US" sz="2000" dirty="0">
                <a:latin typeface="MalgunGothic"/>
              </a:rPr>
              <a:t> 사용되는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 smtClean="0">
                <a:latin typeface="ArialMT"/>
              </a:rPr>
              <a:t>,</a:t>
            </a:r>
            <a:br>
              <a:rPr lang="en-US" altLang="ko-KR" sz="2000" dirty="0" smtClean="0">
                <a:latin typeface="ArialMT"/>
              </a:rPr>
            </a:b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categorical_crossentropy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CosineSimilarity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데이터간의 코사인 </a:t>
            </a:r>
            <a:r>
              <a:rPr lang="ko-KR" altLang="en-US" sz="2000" dirty="0" err="1">
                <a:latin typeface="MalgunGothic"/>
              </a:rPr>
              <a:t>유사도를</a:t>
            </a:r>
            <a:r>
              <a:rPr lang="ko-KR" altLang="en-US" sz="2000" dirty="0">
                <a:latin typeface="MalgunGothic"/>
              </a:rPr>
              <a:t> </a:t>
            </a:r>
            <a:r>
              <a:rPr lang="en-US" altLang="ko-KR" sz="2000" dirty="0">
                <a:latin typeface="ArialMT"/>
              </a:rPr>
              <a:t>Loss</a:t>
            </a:r>
            <a:r>
              <a:rPr lang="ko-KR" altLang="en-US" sz="2000" dirty="0">
                <a:latin typeface="MalgunGothic"/>
              </a:rPr>
              <a:t>로 사용하는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</a:t>
            </a: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cosine_similarity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MeanSquaredError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square(</a:t>
            </a:r>
            <a:r>
              <a:rPr lang="en-US" altLang="ko-KR" sz="2000" dirty="0" err="1">
                <a:latin typeface="ArialMT"/>
              </a:rPr>
              <a:t>y_true</a:t>
            </a:r>
            <a:r>
              <a:rPr lang="en-US" altLang="ko-KR" sz="2000" dirty="0">
                <a:latin typeface="ArialMT"/>
              </a:rPr>
              <a:t> - </a:t>
            </a:r>
            <a:r>
              <a:rPr lang="en-US" altLang="ko-KR" sz="2000" dirty="0" err="1">
                <a:latin typeface="ArialMT"/>
              </a:rPr>
              <a:t>y_pred</a:t>
            </a:r>
            <a:r>
              <a:rPr lang="en-US" altLang="ko-KR" sz="2000" dirty="0">
                <a:latin typeface="ArialMT"/>
              </a:rPr>
              <a:t>)</a:t>
            </a:r>
            <a:r>
              <a:rPr lang="ko-KR" altLang="en-US" sz="2000" dirty="0">
                <a:latin typeface="MalgunGothic"/>
              </a:rPr>
              <a:t>를 </a:t>
            </a:r>
            <a:r>
              <a:rPr lang="en-US" altLang="ko-KR" sz="2000" dirty="0">
                <a:latin typeface="ArialMT"/>
              </a:rPr>
              <a:t>Loss</a:t>
            </a:r>
            <a:r>
              <a:rPr lang="ko-KR" altLang="en-US" sz="2000" dirty="0">
                <a:latin typeface="MalgunGothic"/>
              </a:rPr>
              <a:t>로 사용하는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'</a:t>
            </a:r>
            <a:r>
              <a:rPr lang="en-US" altLang="ko-KR" sz="2000" dirty="0" err="1">
                <a:latin typeface="ArialMT"/>
              </a:rPr>
              <a:t>mean_squared_error</a:t>
            </a:r>
            <a:r>
              <a:rPr lang="en-US" altLang="ko-KR" sz="2000" dirty="0">
                <a:latin typeface="ArialMT"/>
              </a:rPr>
              <a:t>', '</a:t>
            </a:r>
            <a:r>
              <a:rPr lang="en-US" altLang="ko-KR" sz="2000" dirty="0" err="1">
                <a:latin typeface="ArialMT"/>
              </a:rPr>
              <a:t>mse</a:t>
            </a:r>
            <a:r>
              <a:rPr lang="en-US" altLang="ko-KR" sz="2000" dirty="0">
                <a:latin typeface="ArialMT"/>
              </a:rPr>
              <a:t>'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2900" y="5242060"/>
            <a:ext cx="34388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latin typeface="Arial-BoldItalicMT"/>
              </a:rPr>
              <a:t>SGD()</a:t>
            </a:r>
            <a:r>
              <a:rPr lang="en-US" altLang="ko-KR" sz="2400" dirty="0">
                <a:latin typeface="ArialMT"/>
              </a:rPr>
              <a:t>, 'SGD'</a:t>
            </a:r>
          </a:p>
          <a:p>
            <a:r>
              <a:rPr lang="en-US" altLang="ko-KR" sz="2400" b="1" i="1" dirty="0">
                <a:latin typeface="Arial-BoldItalicMT"/>
              </a:rPr>
              <a:t>Adam()</a:t>
            </a:r>
            <a:r>
              <a:rPr lang="en-US" altLang="ko-KR" sz="2400" dirty="0">
                <a:latin typeface="ArialMT"/>
              </a:rPr>
              <a:t>, 'Adam'</a:t>
            </a:r>
          </a:p>
          <a:p>
            <a:r>
              <a:rPr lang="en-US" altLang="ko-KR" sz="2400" b="1" i="1" dirty="0" err="1">
                <a:latin typeface="Arial-BoldItalicMT"/>
              </a:rPr>
              <a:t>RMSprop</a:t>
            </a:r>
            <a:r>
              <a:rPr lang="en-US" altLang="ko-KR" sz="2400" b="1" i="1" dirty="0">
                <a:latin typeface="Arial-BoldItalicMT"/>
              </a:rPr>
              <a:t>()</a:t>
            </a:r>
            <a:r>
              <a:rPr lang="en-US" altLang="ko-KR" sz="2400" dirty="0">
                <a:latin typeface="ArialMT"/>
              </a:rPr>
              <a:t>, '</a:t>
            </a:r>
            <a:r>
              <a:rPr lang="en-US" altLang="ko-KR" sz="2400" dirty="0" err="1">
                <a:latin typeface="ArialMT"/>
              </a:rPr>
              <a:t>RMSprop</a:t>
            </a:r>
            <a:r>
              <a:rPr lang="en-US" altLang="ko-KR" sz="2400" dirty="0">
                <a:latin typeface="ArialMT"/>
              </a:rPr>
              <a:t>'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342900" y="4779482"/>
            <a:ext cx="201302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Optimizers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42900" y="1249393"/>
            <a:ext cx="1518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Losses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657725" y="5241147"/>
            <a:ext cx="666615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model.compile</a:t>
            </a:r>
            <a:r>
              <a:rPr lang="en-US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(loss</a:t>
            </a:r>
            <a:r>
              <a:rPr lang="en-US" altLang="ko-KR" sz="2400" dirty="0" smtClean="0">
                <a:solidFill>
                  <a:srgbClr val="7216AC"/>
                </a:solidFill>
                <a:latin typeface="T3Font_0"/>
                <a:ea typeface="굴림체" panose="020B0609000101010101" pitchFamily="49" charset="-127"/>
              </a:rPr>
              <a:t>=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loss_name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en-US" altLang="ko-KR" sz="24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		  		  optimizer</a:t>
            </a:r>
            <a:r>
              <a:rPr lang="en-US" altLang="ko-KR" sz="2400" dirty="0" smtClean="0">
                <a:solidFill>
                  <a:srgbClr val="7216AC"/>
                </a:solidFill>
                <a:latin typeface="T3Font_0"/>
                <a:ea typeface="굴림체" panose="020B0609000101010101" pitchFamily="49" charset="-127"/>
              </a:rPr>
              <a:t>=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Optim_name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24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4657725" y="4779482"/>
            <a:ext cx="273277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Model compile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err="1" smtClean="0">
                <a:solidFill>
                  <a:schemeClr val="tx1"/>
                </a:solidFill>
              </a:rPr>
              <a:t>Keras</a:t>
            </a:r>
            <a:r>
              <a:rPr lang="en-US" altLang="ko-KR" sz="3600" spc="300" dirty="0" smtClean="0">
                <a:solidFill>
                  <a:schemeClr val="tx1"/>
                </a:solidFill>
              </a:rPr>
              <a:t> Layers &amp; Models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176" y="925157"/>
            <a:ext cx="392254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err="1" smtClean="0"/>
              <a:t>Keras</a:t>
            </a:r>
            <a:r>
              <a:rPr lang="en-US" altLang="ko-KR" sz="2800" dirty="0" smtClean="0"/>
              <a:t> Layers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Input(), </a:t>
            </a:r>
            <a:r>
              <a:rPr lang="en-US" altLang="ko-KR" sz="2400" dirty="0" err="1" smtClean="0"/>
              <a:t>InputLayer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Dense()</a:t>
            </a:r>
          </a:p>
          <a:p>
            <a:pPr marL="971550" lvl="1" indent="-514350">
              <a:buAutoNum type="arabicPeriod"/>
            </a:pPr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LSTM()</a:t>
            </a:r>
          </a:p>
          <a:p>
            <a:pPr marL="971550" lvl="1" indent="-514350">
              <a:buAutoNum type="arabicPeriod"/>
            </a:pPr>
            <a:r>
              <a:rPr lang="en-US" altLang="ko-KR" sz="2400" dirty="0" err="1" smtClean="0"/>
              <a:t>Bidiriectional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Activation()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Embedding()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Dot()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Dropout()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Conv2D()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AveragePooling2D()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MaxPooling2D()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Flatten()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Concatenate</a:t>
            </a:r>
            <a:r>
              <a:rPr lang="en-US" altLang="ko-KR" sz="2400" dirty="0" smtClean="0"/>
              <a:t>()</a:t>
            </a:r>
            <a:endParaRPr lang="en-US" altLang="ko-K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4106" y="946455"/>
            <a:ext cx="31566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800" dirty="0" err="1" smtClean="0"/>
              <a:t>Keras</a:t>
            </a:r>
            <a:r>
              <a:rPr lang="en-US" altLang="ko-KR" sz="2800" dirty="0" smtClean="0"/>
              <a:t>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Sequential()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Model()</a:t>
            </a:r>
          </a:p>
          <a:p>
            <a:pPr marL="0" lvl="1" indent="457200">
              <a:buFont typeface="+mj-lt"/>
              <a:buAutoNum type="arabicPeriod"/>
            </a:pPr>
            <a:endParaRPr lang="en-US" altLang="ko-KR" sz="2800" dirty="0" smtClean="0"/>
          </a:p>
          <a:p>
            <a:pPr marL="0" lvl="1" indent="457200">
              <a:buFont typeface="+mj-lt"/>
              <a:buAutoNum type="arabicPeriod"/>
            </a:pPr>
            <a:r>
              <a:rPr lang="en-US" altLang="ko-KR" sz="2800" dirty="0" smtClean="0"/>
              <a:t>Model Compile</a:t>
            </a:r>
          </a:p>
          <a:p>
            <a:pPr marL="457200" lvl="2" indent="457200">
              <a:buFont typeface="+mj-lt"/>
              <a:buAutoNum type="arabicPeriod"/>
            </a:pPr>
            <a:r>
              <a:rPr lang="en-US" altLang="ko-KR" sz="2800" dirty="0" smtClean="0"/>
              <a:t>Losses</a:t>
            </a:r>
          </a:p>
          <a:p>
            <a:pPr marL="457200" lvl="2" indent="457200">
              <a:buFont typeface="+mj-lt"/>
              <a:buAutoNum type="arabicPeriod"/>
            </a:pPr>
            <a:r>
              <a:rPr lang="en-US" altLang="ko-KR" sz="2800" dirty="0" smtClean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8191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 </a:t>
                      </a:r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RNN, </a:t>
                      </a:r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Pandas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기온 예측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54714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장마일수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04</a:t>
            </a:r>
            <a:r>
              <a:rPr lang="ko-KR" altLang="en-US" sz="3600" dirty="0" smtClean="0">
                <a:solidFill>
                  <a:schemeClr val="tx1"/>
                </a:solidFill>
              </a:rPr>
              <a:t>일 </a:t>
            </a:r>
            <a:r>
              <a:rPr lang="ko-KR" altLang="en-US" sz="3600" dirty="0">
                <a:solidFill>
                  <a:schemeClr val="tx1"/>
                </a:solidFill>
              </a:rPr>
              <a:t>화</a:t>
            </a:r>
            <a:r>
              <a:rPr lang="ko-KR" altLang="en-US" sz="3600" dirty="0" smtClean="0">
                <a:solidFill>
                  <a:schemeClr val="tx1"/>
                </a:solidFill>
              </a:rPr>
              <a:t>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b="1" dirty="0" err="1" smtClean="0">
                <a:solidFill>
                  <a:schemeClr val="tx1"/>
                </a:solidFill>
              </a:rPr>
              <a:t>Keras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Layers &amp; Models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모델을 학습 시키는 기법들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모델 학습 기법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비지도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강화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" y="1823156"/>
            <a:ext cx="4273396" cy="37409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2736603"/>
            <a:ext cx="43428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훈련 데이터로부터 하나의 </a:t>
            </a:r>
            <a:r>
              <a:rPr lang="ko-KR" altLang="en-US" sz="2400" b="1" dirty="0"/>
              <a:t>함수</a:t>
            </a:r>
            <a:r>
              <a:rPr lang="ko-KR" altLang="en-US" sz="2000" dirty="0"/>
              <a:t>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 err="1"/>
              <a:t>유추</a:t>
            </a:r>
            <a:r>
              <a:rPr lang="ko-KR" altLang="en-US" sz="2000" dirty="0" err="1"/>
              <a:t>해내기</a:t>
            </a:r>
            <a:r>
              <a:rPr lang="ko-KR" altLang="en-US" sz="2000" dirty="0"/>
              <a:t> 위한 학습 방법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회귀분석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연속적인 값을 출력하는 함수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분류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어떤 종류인지 출력하는 함수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6517" y="167075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4033" y="1852047"/>
            <a:ext cx="4273395" cy="37296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94035" y="2765496"/>
            <a:ext cx="425308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데이터가 어떻게 </a:t>
            </a:r>
            <a:r>
              <a:rPr lang="ko-KR" altLang="en-US" sz="2400" b="1" dirty="0" err="1"/>
              <a:t>구성</a:t>
            </a:r>
            <a:r>
              <a:rPr lang="ko-KR" altLang="en-US" sz="2000" dirty="0" err="1"/>
              <a:t>되었는지를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알아내기 위한 학습 방법 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클러스터닝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비슷한 데이터를 군집화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차원축소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고차원의 벡터를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 err="1"/>
              <a:t>저차원의</a:t>
            </a:r>
            <a:r>
              <a:rPr lang="ko-KR" altLang="en-US" sz="2000" dirty="0"/>
              <a:t> 벡터로 변경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80549" y="1699647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18605" y="1840697"/>
            <a:ext cx="4273396" cy="37234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8607" y="2747955"/>
            <a:ext cx="41921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어떤 환경에서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현재 상태</a:t>
            </a:r>
            <a:r>
              <a:rPr lang="ko-KR" altLang="en-US" sz="2000" dirty="0"/>
              <a:t>를 인식해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가능한 선택 중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보상</a:t>
            </a:r>
            <a:r>
              <a:rPr lang="ko-KR" altLang="en-US" sz="2000" dirty="0"/>
              <a:t>이 가장 </a:t>
            </a:r>
            <a:r>
              <a:rPr lang="ko-KR" altLang="en-US" sz="2400" b="1" dirty="0"/>
              <a:t>최대화 </a:t>
            </a:r>
            <a:r>
              <a:rPr lang="ko-KR" altLang="en-US" sz="2000" dirty="0"/>
              <a:t>되는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선택을 하는 학습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‘</a:t>
            </a:r>
            <a:r>
              <a:rPr lang="ko-KR" altLang="en-US" sz="2000" dirty="0"/>
              <a:t>환경</a:t>
            </a:r>
            <a:r>
              <a:rPr lang="en-US" altLang="ko-KR" sz="2000" dirty="0"/>
              <a:t>’</a:t>
            </a:r>
            <a:r>
              <a:rPr lang="ko-KR" altLang="en-US" sz="2000" dirty="0"/>
              <a:t>은 주로 </a:t>
            </a:r>
            <a:r>
              <a:rPr lang="ko-KR" altLang="en-US" sz="2000" dirty="0" err="1"/>
              <a:t>마르코프</a:t>
            </a:r>
            <a:r>
              <a:rPr lang="ko-KR" altLang="en-US" sz="2000" dirty="0"/>
              <a:t> 결정 과정</a:t>
            </a:r>
            <a:endParaRPr lang="en-US" altLang="ko-KR" sz="2000" dirty="0"/>
          </a:p>
          <a:p>
            <a:r>
              <a:rPr lang="en-US" altLang="ko-KR" sz="2000" dirty="0"/>
              <a:t>  (Markov </a:t>
            </a:r>
            <a:r>
              <a:rPr lang="en-US" altLang="ko-KR" dirty="0"/>
              <a:t>Decision Process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05121" y="168829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강화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Input(), </a:t>
            </a:r>
            <a:r>
              <a:rPr lang="en-US" altLang="ko-KR" sz="3200" dirty="0" err="1" smtClean="0">
                <a:solidFill>
                  <a:schemeClr val="tx1"/>
                </a:solidFill>
              </a:rPr>
              <a:t>InputLayer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7627"/>
            <a:ext cx="956489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tf.keras.layers.Input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shape=None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batch_size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dtype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input_tensor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smtClean="0">
                <a:latin typeface="ArialMT"/>
              </a:rPr>
              <a:t>sparse=False, name=None</a:t>
            </a:r>
            <a:r>
              <a:rPr lang="en-US" altLang="ko-KR" sz="2400" dirty="0">
                <a:latin typeface="ArialMT"/>
              </a:rPr>
              <a:t>, ragged=False,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32141" y="2645371"/>
            <a:ext cx="956489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tf.keras.layers.InputLayer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input_shape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batch_size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dtype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input_tensor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sparse=False</a:t>
            </a:r>
            <a:r>
              <a:rPr lang="en-US" altLang="ko-KR" sz="2400" dirty="0">
                <a:latin typeface="ArialMT"/>
              </a:rPr>
              <a:t>, name=None, ragged=False,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4525" y="4023115"/>
            <a:ext cx="4896075" cy="2698362"/>
            <a:chOff x="342899" y="3346564"/>
            <a:chExt cx="6196405" cy="337491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t="11116" r="66300" b="13093"/>
            <a:stretch/>
          </p:blipFill>
          <p:spPr>
            <a:xfrm>
              <a:off x="1844801" y="3346564"/>
              <a:ext cx="3192600" cy="299839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18711" t="90714" r="15883" b="-231"/>
            <a:stretch/>
          </p:blipFill>
          <p:spPr>
            <a:xfrm>
              <a:off x="342899" y="6344959"/>
              <a:ext cx="6196405" cy="37651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963759" y="4146699"/>
            <a:ext cx="451821" cy="2096324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Dense()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4525" y="4023115"/>
            <a:ext cx="4896075" cy="2698362"/>
            <a:chOff x="342899" y="3346564"/>
            <a:chExt cx="6196405" cy="33749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11116" r="66300" b="13093"/>
            <a:stretch/>
          </p:blipFill>
          <p:spPr>
            <a:xfrm>
              <a:off x="1844801" y="3346564"/>
              <a:ext cx="3192600" cy="299839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8711" t="90714" r="15883" b="-231"/>
            <a:stretch/>
          </p:blipFill>
          <p:spPr>
            <a:xfrm>
              <a:off x="342899" y="6344959"/>
              <a:ext cx="6196405" cy="376518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781340" y="3974578"/>
            <a:ext cx="451821" cy="24463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2142" y="1273336"/>
            <a:ext cx="1028565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latin typeface="Arial-BoldMT"/>
              </a:rPr>
              <a:t>tf.keras.layers.Dense</a:t>
            </a:r>
            <a:r>
              <a:rPr lang="en-US" altLang="ko-KR" sz="2400" b="1" dirty="0" smtClean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activation=None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>
                <a:latin typeface="ArialMT"/>
              </a:rPr>
              <a:t>',</a:t>
            </a:r>
          </a:p>
          <a:p>
            <a:r>
              <a:rPr lang="pt-BR" altLang="ko-KR" sz="2400" dirty="0">
                <a:latin typeface="ArialMT"/>
              </a:rPr>
              <a:t>bias_initializer='zeros', kernel_regularizer=None, bias_regularizer=None, activity_regularizer=None,</a:t>
            </a:r>
          </a:p>
          <a:p>
            <a:r>
              <a:rPr lang="en-US" altLang="ko-KR" sz="2400" dirty="0" err="1">
                <a:latin typeface="ArialMT"/>
              </a:rPr>
              <a:t>kernel_constraint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40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err="1" smtClean="0">
                <a:solidFill>
                  <a:schemeClr val="tx1"/>
                </a:solidFill>
              </a:rPr>
              <a:t>SimpleRNN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820" y="1267671"/>
            <a:ext cx="116834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tf.keras.layers.SimpleRNN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activation='</a:t>
            </a:r>
            <a:r>
              <a:rPr lang="en-US" altLang="ko-KR" sz="2400" dirty="0" err="1">
                <a:latin typeface="ArialMT"/>
              </a:rPr>
              <a:t>tanh</a:t>
            </a:r>
            <a:r>
              <a:rPr lang="en-US" altLang="ko-KR" sz="2400" dirty="0">
                <a:latin typeface="ArialMT"/>
              </a:rPr>
              <a:t>',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pt-BR" altLang="ko-KR" sz="2400" dirty="0" smtClean="0">
                <a:latin typeface="ArialMT"/>
              </a:rPr>
              <a:t>recurrent_initializer</a:t>
            </a:r>
            <a:r>
              <a:rPr lang="pt-BR" altLang="ko-KR" sz="2400" dirty="0">
                <a:latin typeface="ArialMT"/>
              </a:rPr>
              <a:t>='orthogonal', bias_initializer='zeros', kernel_regularizer=None</a:t>
            </a:r>
            <a:r>
              <a:rPr lang="pt-BR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recurrent_regularizer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bias_regularizer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activity_regularizer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kernel_constraint</a:t>
            </a:r>
            <a:r>
              <a:rPr lang="en-US" altLang="ko-KR" sz="2400" dirty="0">
                <a:latin typeface="ArialMT"/>
              </a:rPr>
              <a:t>=None,</a:t>
            </a:r>
          </a:p>
          <a:p>
            <a:r>
              <a:rPr lang="en-US" altLang="ko-KR" sz="2400" dirty="0" err="1">
                <a:latin typeface="ArialMT"/>
              </a:rPr>
              <a:t>recurrent_constraint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dropout=0.0, </a:t>
            </a:r>
            <a:r>
              <a:rPr lang="en-US" altLang="ko-KR" sz="2400" dirty="0" smtClean="0">
                <a:latin typeface="ArialMT"/>
              </a:rPr>
              <a:t> </a:t>
            </a:r>
            <a:r>
              <a:rPr lang="en-US" altLang="ko-KR" sz="2400" dirty="0" err="1" smtClean="0">
                <a:latin typeface="ArialMT"/>
              </a:rPr>
              <a:t>recurrent_dropout</a:t>
            </a:r>
            <a:r>
              <a:rPr lang="en-US" altLang="ko-KR" sz="2400" dirty="0" smtClean="0">
                <a:latin typeface="ArialMT"/>
              </a:rPr>
              <a:t>=0.0, </a:t>
            </a:r>
            <a:r>
              <a:rPr lang="en-US" altLang="ko-KR" sz="2400" b="1" dirty="0" err="1" smtClean="0">
                <a:latin typeface="Arial-BoldMT"/>
              </a:rPr>
              <a:t>return_sequences</a:t>
            </a:r>
            <a:r>
              <a:rPr lang="en-US" altLang="ko-KR" sz="2400" b="1" dirty="0" smtClean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return_state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go_backwards</a:t>
            </a:r>
            <a:r>
              <a:rPr lang="en-US" altLang="ko-KR" sz="2400" dirty="0">
                <a:latin typeface="ArialMT"/>
              </a:rPr>
              <a:t>=False, </a:t>
            </a:r>
            <a:r>
              <a:rPr lang="en-US" altLang="ko-KR" sz="2400" b="1" dirty="0" err="1">
                <a:latin typeface="Arial-BoldMT"/>
              </a:rPr>
              <a:t>stateful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unroll=False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9" name="Picture 2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282671"/>
            <a:ext cx="7966486" cy="22726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4502" y="4388914"/>
            <a:ext cx="4857973" cy="3743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98249" y="4312293"/>
            <a:ext cx="561194" cy="5076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72549" y="4748856"/>
            <a:ext cx="2735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7030A0"/>
                </a:solidFill>
                <a:latin typeface="Arial-BoldMT"/>
              </a:rPr>
              <a:t>return_sequences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2549" y="5527721"/>
            <a:ext cx="193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7030A0"/>
                </a:solidFill>
                <a:latin typeface="Arial-BoldMT"/>
              </a:rPr>
              <a:t>return_state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2549" y="4081460"/>
            <a:ext cx="232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Arial-BoldMT"/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  <a:latin typeface="Arial-BoldMT"/>
              </a:rPr>
              <a:t>ormal output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0030" y="5155319"/>
            <a:ext cx="561194" cy="5032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꺾인 연결선 4"/>
          <p:cNvCxnSpPr>
            <a:stCxn id="11" idx="0"/>
            <a:endCxn id="15" idx="1"/>
          </p:cNvCxnSpPr>
          <p:nvPr/>
        </p:nvCxnSpPr>
        <p:spPr>
          <a:xfrm rot="5400000" flipH="1" flipV="1">
            <a:off x="8175697" y="3515442"/>
            <a:ext cx="12700" cy="1593703"/>
          </a:xfrm>
          <a:prstGeom prst="bentConnector4">
            <a:avLst>
              <a:gd name="adj1" fmla="val 1757654"/>
              <a:gd name="adj2" fmla="val 689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2"/>
            <a:endCxn id="13" idx="1"/>
          </p:cNvCxnSpPr>
          <p:nvPr/>
        </p:nvCxnSpPr>
        <p:spPr>
          <a:xfrm rot="16200000" flipH="1">
            <a:off x="7014807" y="3021947"/>
            <a:ext cx="216424" cy="369906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14" idx="1"/>
          </p:cNvCxnSpPr>
          <p:nvPr/>
        </p:nvCxnSpPr>
        <p:spPr>
          <a:xfrm>
            <a:off x="8211224" y="5406922"/>
            <a:ext cx="761325" cy="351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LSTM()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141" y="1274270"/>
            <a:ext cx="11522785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tf.keras.layers.LSTM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spc="-150" dirty="0">
                <a:latin typeface="ArialMT"/>
              </a:rPr>
              <a:t>activation='</a:t>
            </a:r>
            <a:r>
              <a:rPr lang="en-US" altLang="ko-KR" sz="2400" spc="-150" dirty="0" err="1">
                <a:latin typeface="ArialMT"/>
              </a:rPr>
              <a:t>tanh</a:t>
            </a:r>
            <a:r>
              <a:rPr lang="en-US" altLang="ko-KR" sz="2400" spc="-150" dirty="0">
                <a:latin typeface="ArialMT"/>
              </a:rPr>
              <a:t>', </a:t>
            </a:r>
            <a:r>
              <a:rPr lang="en-US" altLang="ko-KR" sz="2400" spc="-150" dirty="0" err="1">
                <a:latin typeface="ArialMT"/>
              </a:rPr>
              <a:t>recurrent_activation</a:t>
            </a:r>
            <a:r>
              <a:rPr lang="en-US" altLang="ko-KR" sz="2400" spc="-150" dirty="0">
                <a:latin typeface="ArialMT"/>
              </a:rPr>
              <a:t>='sigmoid', </a:t>
            </a:r>
            <a:r>
              <a:rPr lang="en-US" altLang="ko-KR" sz="2400" spc="-150" dirty="0" err="1">
                <a:latin typeface="ArialMT"/>
              </a:rPr>
              <a:t>use_bias</a:t>
            </a:r>
            <a:r>
              <a:rPr lang="en-US" altLang="ko-KR" sz="2400" spc="-150" dirty="0">
                <a:latin typeface="ArialMT"/>
              </a:rPr>
              <a:t>=True</a:t>
            </a:r>
            <a:r>
              <a:rPr lang="en-US" altLang="ko-KR" sz="2400" spc="-150" dirty="0" smtClean="0">
                <a:latin typeface="ArialMT"/>
              </a:rPr>
              <a:t>, </a:t>
            </a:r>
            <a:r>
              <a:rPr lang="en-US" altLang="ko-KR" sz="2400" spc="-150" dirty="0" err="1" smtClean="0">
                <a:latin typeface="ArialMT"/>
              </a:rPr>
              <a:t>kernel_initializer</a:t>
            </a:r>
            <a:r>
              <a:rPr lang="en-US" altLang="ko-KR" sz="2400" spc="-150" dirty="0">
                <a:latin typeface="ArialMT"/>
              </a:rPr>
              <a:t>='</a:t>
            </a:r>
            <a:r>
              <a:rPr lang="en-US" altLang="ko-KR" sz="2400" spc="-150" dirty="0" err="1">
                <a:latin typeface="ArialMT"/>
              </a:rPr>
              <a:t>glorot_uniform</a:t>
            </a:r>
            <a:r>
              <a:rPr lang="en-US" altLang="ko-KR" sz="2400" spc="-150" dirty="0">
                <a:latin typeface="ArialMT"/>
              </a:rPr>
              <a:t>', </a:t>
            </a:r>
            <a:r>
              <a:rPr lang="en-US" altLang="ko-KR" sz="2400" spc="-150" dirty="0" err="1">
                <a:latin typeface="ArialMT"/>
              </a:rPr>
              <a:t>recurrent_initializer</a:t>
            </a:r>
            <a:r>
              <a:rPr lang="en-US" altLang="ko-KR" sz="2400" spc="-150" dirty="0">
                <a:latin typeface="ArialMT"/>
              </a:rPr>
              <a:t>='orthogonal', </a:t>
            </a:r>
            <a:r>
              <a:rPr lang="en-US" altLang="ko-KR" sz="2400" spc="-150" dirty="0" err="1">
                <a:latin typeface="ArialMT"/>
              </a:rPr>
              <a:t>bias_initializer</a:t>
            </a:r>
            <a:r>
              <a:rPr lang="en-US" altLang="ko-KR" sz="2400" spc="-150" dirty="0">
                <a:latin typeface="ArialMT"/>
              </a:rPr>
              <a:t>='zeros</a:t>
            </a:r>
            <a:r>
              <a:rPr lang="en-US" altLang="ko-KR" sz="2400" spc="-150" dirty="0" smtClean="0">
                <a:latin typeface="ArialMT"/>
              </a:rPr>
              <a:t>', </a:t>
            </a:r>
            <a:r>
              <a:rPr lang="en-US" altLang="ko-KR" sz="2400" spc="-150" dirty="0" err="1" smtClean="0">
                <a:latin typeface="ArialMT"/>
              </a:rPr>
              <a:t>unit_forget_bias</a:t>
            </a:r>
            <a:r>
              <a:rPr lang="en-US" altLang="ko-KR" sz="2400" spc="-150" dirty="0" smtClean="0">
                <a:latin typeface="ArialMT"/>
              </a:rPr>
              <a:t>=True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kernel_regularizer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recurrent_regularizer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bias_regularizer</a:t>
            </a:r>
            <a:r>
              <a:rPr lang="en-US" altLang="ko-KR" sz="2400" spc="-150" dirty="0">
                <a:latin typeface="ArialMT"/>
              </a:rPr>
              <a:t>=None</a:t>
            </a:r>
            <a:r>
              <a:rPr lang="en-US" altLang="ko-KR" sz="2400" spc="-150" dirty="0" smtClean="0">
                <a:latin typeface="ArialMT"/>
              </a:rPr>
              <a:t>, </a:t>
            </a:r>
            <a:r>
              <a:rPr lang="en-US" altLang="ko-KR" sz="2400" spc="-150" dirty="0" err="1" smtClean="0">
                <a:latin typeface="ArialMT"/>
              </a:rPr>
              <a:t>activity_regularizer</a:t>
            </a:r>
            <a:r>
              <a:rPr lang="en-US" altLang="ko-KR" sz="2400" spc="-150" dirty="0" smtClean="0">
                <a:latin typeface="ArialMT"/>
              </a:rPr>
              <a:t>=None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kernel_constraint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recurrent_constraint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bias_constraint</a:t>
            </a:r>
            <a:r>
              <a:rPr lang="en-US" altLang="ko-KR" sz="2400" spc="-150" dirty="0">
                <a:latin typeface="ArialMT"/>
              </a:rPr>
              <a:t>=None</a:t>
            </a:r>
            <a:r>
              <a:rPr lang="en-US" altLang="ko-KR" sz="2400" spc="-150" dirty="0" smtClean="0">
                <a:latin typeface="ArialMT"/>
              </a:rPr>
              <a:t>, dropout=0.0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recurrent_dropout</a:t>
            </a:r>
            <a:r>
              <a:rPr lang="en-US" altLang="ko-KR" sz="2400" spc="-150" dirty="0">
                <a:latin typeface="ArialMT"/>
              </a:rPr>
              <a:t>=0.0, implementation=2, </a:t>
            </a:r>
            <a:r>
              <a:rPr lang="en-US" altLang="ko-KR" sz="2400" b="1" dirty="0" err="1">
                <a:latin typeface="Arial-BoldMT"/>
              </a:rPr>
              <a:t>return_sequences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return_state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go_backwards</a:t>
            </a:r>
            <a:r>
              <a:rPr lang="en-US" altLang="ko-KR" sz="2400" dirty="0" smtClean="0">
                <a:latin typeface="Arial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stateful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time_major</a:t>
            </a:r>
            <a:r>
              <a:rPr lang="en-US" altLang="ko-KR" sz="2400" dirty="0">
                <a:latin typeface="ArialMT"/>
              </a:rPr>
              <a:t>=False, unroll=False,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769" r="34512" b="9718"/>
          <a:stretch/>
        </p:blipFill>
        <p:spPr>
          <a:xfrm>
            <a:off x="2350879" y="4421392"/>
            <a:ext cx="7485307" cy="2300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50879" y="442139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RNN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3532" y="442139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LSTM</a:t>
            </a:r>
            <a:endParaRPr lang="ko-KR" altLang="en-US" sz="2400" b="1" dirty="0"/>
          </a:p>
        </p:txBody>
      </p:sp>
      <p:cxnSp>
        <p:nvCxnSpPr>
          <p:cNvPr id="8" name="직선 연결선 7"/>
          <p:cNvCxnSpPr>
            <a:stCxn id="4" idx="0"/>
            <a:endCxn id="4" idx="2"/>
          </p:cNvCxnSpPr>
          <p:nvPr/>
        </p:nvCxnSpPr>
        <p:spPr>
          <a:xfrm>
            <a:off x="6093533" y="4421392"/>
            <a:ext cx="0" cy="230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Bidirectional()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142" y="1268977"/>
            <a:ext cx="858101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tf.keras.layers.Bidirectional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layer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merge_mode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concat</a:t>
            </a:r>
            <a:r>
              <a:rPr lang="en-US" altLang="ko-KR" sz="2400" dirty="0">
                <a:latin typeface="ArialMT"/>
              </a:rPr>
              <a:t>', weights=None, </a:t>
            </a:r>
            <a:r>
              <a:rPr lang="en-US" altLang="ko-KR" sz="2400" dirty="0" err="1">
                <a:latin typeface="ArialMT"/>
              </a:rPr>
              <a:t>backward_layer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4100" name="Picture 4" descr="Sentiment Analysis- Bidirectional LS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8" b="-2768"/>
          <a:stretch/>
        </p:blipFill>
        <p:spPr bwMode="auto">
          <a:xfrm>
            <a:off x="790275" y="2703178"/>
            <a:ext cx="8001000" cy="3840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6529" y="3036983"/>
            <a:ext cx="9080352" cy="3684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155" y="4355906"/>
            <a:ext cx="8433099" cy="22290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50507" y="3320510"/>
            <a:ext cx="249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rgbClr val="7030A0"/>
                </a:solidFill>
                <a:latin typeface="Arial-BoldMT"/>
              </a:rPr>
              <a:t>Bidirectional RNN</a:t>
            </a:r>
            <a:endParaRPr lang="ko-KR" altLang="en-US" sz="2400" spc="-15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93687" y="5551788"/>
            <a:ext cx="2022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Arial-BoldMT"/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  <a:latin typeface="Arial-BoldMT"/>
              </a:rPr>
              <a:t>ormal RNN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cxnSp>
        <p:nvCxnSpPr>
          <p:cNvPr id="13" name="꺾인 연결선 12"/>
          <p:cNvCxnSpPr>
            <a:stCxn id="10" idx="3"/>
            <a:endCxn id="12" idx="1"/>
          </p:cNvCxnSpPr>
          <p:nvPr/>
        </p:nvCxnSpPr>
        <p:spPr>
          <a:xfrm>
            <a:off x="9003254" y="5470430"/>
            <a:ext cx="990433" cy="3121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3"/>
            <a:endCxn id="11" idx="1"/>
          </p:cNvCxnSpPr>
          <p:nvPr/>
        </p:nvCxnSpPr>
        <p:spPr>
          <a:xfrm flipV="1">
            <a:off x="9326881" y="3551343"/>
            <a:ext cx="323626" cy="132788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Activation()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900" y="1264927"/>
            <a:ext cx="723460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tf.keras.layers.Activation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activation</a:t>
            </a:r>
            <a:r>
              <a:rPr lang="en-US" altLang="ko-KR" sz="2400" dirty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451609" y="2366682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560316" y="2366682"/>
            <a:ext cx="1440854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Activation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(sigmoid,</a:t>
            </a:r>
          </a:p>
          <a:p>
            <a:pPr algn="ctr"/>
            <a:r>
              <a:rPr lang="en-US" altLang="ko-KR" sz="2000" dirty="0" err="1" smtClean="0"/>
              <a:t>tanh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smtClean="0"/>
              <a:t>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smtClean="0"/>
              <a:t>…)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342900" y="2366682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Input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X</a:t>
            </a:r>
          </a:p>
        </p:txBody>
      </p:sp>
      <p:pic>
        <p:nvPicPr>
          <p:cNvPr id="5122" name="Picture 2" descr="https://t1.daumcdn.net/cfile/tistory/9912E7505B8EBBB90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16283" r="3819" b="7251"/>
          <a:stretch/>
        </p:blipFill>
        <p:spPr bwMode="auto">
          <a:xfrm>
            <a:off x="4658396" y="2271743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99A69F485B8EBBD001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/>
          <a:stretch/>
        </p:blipFill>
        <p:spPr bwMode="auto">
          <a:xfrm>
            <a:off x="7822796" y="2271743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t1.daumcdn.net/cfile/tistory/997FB14B5B8EBC1B11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96" y="4649321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1.daumcdn.net/cfile/tistory/99E255425B8EBC460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01" y="4649321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32283" y="187183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sigmoid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6031" y="18971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84986" y="427998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75084" y="4279989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Learky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22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Embedding()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71677"/>
            <a:ext cx="945731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tf.keras.layers.Embedding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input_dim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output_dim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embeddings_initializer</a:t>
            </a:r>
            <a:r>
              <a:rPr lang="en-US" altLang="ko-KR" sz="2400" dirty="0">
                <a:latin typeface="ArialMT"/>
              </a:rPr>
              <a:t>='uniform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en-US" altLang="ko-KR" sz="2400" dirty="0" err="1" smtClean="0">
                <a:latin typeface="ArialMT"/>
              </a:rPr>
              <a:t>embeddings_regularizer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activity_regularizer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embeddings_constraint</a:t>
            </a:r>
            <a:r>
              <a:rPr lang="en-US" altLang="ko-KR" sz="2400" dirty="0">
                <a:latin typeface="ArialMT"/>
              </a:rPr>
              <a:t>=None,</a:t>
            </a:r>
          </a:p>
          <a:p>
            <a:r>
              <a:rPr lang="en-US" altLang="ko-KR" sz="2400" b="1" dirty="0" err="1">
                <a:latin typeface="Arial-BoldMT"/>
              </a:rPr>
              <a:t>mask_zero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input_length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82170"/>
              </p:ext>
            </p:extLst>
          </p:nvPr>
        </p:nvGraphicFramePr>
        <p:xfrm>
          <a:off x="2037975" y="3800643"/>
          <a:ext cx="8128002" cy="24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2">
                  <a:extLst>
                    <a:ext uri="{9D8B030D-6E8A-4147-A177-3AD203B41FA5}">
                      <a16:colId xmlns:a16="http://schemas.microsoft.com/office/drawing/2014/main" val="1940069487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3310222246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582141718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4153297446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998602819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399980063"/>
                    </a:ext>
                  </a:extLst>
                </a:gridCol>
              </a:tblGrid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0.59391741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 smtClean="0"/>
                        <a:t>0.55785267</a:t>
                      </a:r>
                      <a:endParaRPr lang="ko-KR" altLang="en-US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0.62948893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-1.1553166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-0.27027377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17554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0.08501303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-0.98028736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-0.01244328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-0.99978611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-0.28719628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18692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-1.28851139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-0.72701216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0.79241336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1.44626132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0.35622192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053388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-0.47049087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-0.425125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-0.06562635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0.68757479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-0.14992496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160054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4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0.32097515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0.80311162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0.27193228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0.34337116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0.60510331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867567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527586" y="3800643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02890" y="6284813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346963" y="3727130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9848627" y="3729104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764254" y="3800643"/>
            <a:ext cx="0" cy="24841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53555" y="3603812"/>
            <a:ext cx="751242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727" y="485806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 err="1" smtClean="0"/>
              <a:t>nput_dim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85048" y="322511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output_dim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79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1110</Words>
  <Application>Microsoft Office PowerPoint</Application>
  <PresentationFormat>와이드스크린</PresentationFormat>
  <Paragraphs>299</Paragraphs>
  <Slides>22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Arial-BoldItalicMT</vt:lpstr>
      <vt:lpstr>Arial-BoldMT</vt:lpstr>
      <vt:lpstr>ArialMT</vt:lpstr>
      <vt:lpstr>MalgunGothic</vt:lpstr>
      <vt:lpstr>T3Font_0</vt:lpstr>
      <vt:lpstr>굴림체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297</cp:revision>
  <dcterms:created xsi:type="dcterms:W3CDTF">2020-07-05T07:46:08Z</dcterms:created>
  <dcterms:modified xsi:type="dcterms:W3CDTF">2020-08-08T03:45:09Z</dcterms:modified>
</cp:coreProperties>
</file>