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303" r:id="rId3"/>
    <p:sldId id="260" r:id="rId4"/>
    <p:sldId id="304" r:id="rId5"/>
    <p:sldId id="307" r:id="rId6"/>
    <p:sldId id="306" r:id="rId7"/>
    <p:sldId id="305" r:id="rId8"/>
    <p:sldId id="308" r:id="rId9"/>
    <p:sldId id="309" r:id="rId10"/>
    <p:sldId id="310" r:id="rId11"/>
    <p:sldId id="313" r:id="rId12"/>
    <p:sldId id="312" r:id="rId13"/>
    <p:sldId id="311" r:id="rId14"/>
    <p:sldId id="314" r:id="rId15"/>
    <p:sldId id="315" r:id="rId16"/>
    <p:sldId id="316" r:id="rId17"/>
    <p:sldId id="317" r:id="rId18"/>
    <p:sldId id="319" r:id="rId19"/>
    <p:sldId id="318" r:id="rId20"/>
    <p:sldId id="289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559" autoAdjust="0"/>
  </p:normalViewPr>
  <p:slideViewPr>
    <p:cSldViewPr snapToGrid="0" showGuides="1">
      <p:cViewPr varScale="1">
        <p:scale>
          <a:sx n="89" d="100"/>
          <a:sy n="89" d="100"/>
        </p:scale>
        <p:origin x="1314" y="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6E3774-0E21-4466-89FE-47F912FC75D3}" type="datetimeFigureOut">
              <a:rPr lang="ko-KR" altLang="en-US" smtClean="0"/>
              <a:t>2020-08-04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3A2F37-F061-4C06-A297-703DFF0C55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58213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3A2F37-F061-4C06-A297-703DFF0C55A6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59708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3A2F37-F061-4C06-A297-703DFF0C55A6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44227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3A2F37-F061-4C06-A297-703DFF0C55A6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81893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3A2F37-F061-4C06-A297-703DFF0C55A6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79603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3A2F37-F061-4C06-A297-703DFF0C55A6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4246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EFF3B-8A07-4FB1-9BE4-BDB72A1F7CD9}" type="datetimeFigureOut">
              <a:rPr lang="ko-KR" altLang="en-US" smtClean="0"/>
              <a:t>2020-08-04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16876-4A40-4C2C-A900-9BEA2D1FBA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1476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EFF3B-8A07-4FB1-9BE4-BDB72A1F7CD9}" type="datetimeFigureOut">
              <a:rPr lang="ko-KR" altLang="en-US" smtClean="0"/>
              <a:t>2020-08-04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16876-4A40-4C2C-A900-9BEA2D1FBA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82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EFF3B-8A07-4FB1-9BE4-BDB72A1F7CD9}" type="datetimeFigureOut">
              <a:rPr lang="ko-KR" altLang="en-US" smtClean="0"/>
              <a:t>2020-08-04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16876-4A40-4C2C-A900-9BEA2D1FBA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0722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EFF3B-8A07-4FB1-9BE4-BDB72A1F7CD9}" type="datetimeFigureOut">
              <a:rPr lang="ko-KR" altLang="en-US" smtClean="0"/>
              <a:t>2020-08-04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16876-4A40-4C2C-A900-9BEA2D1FBA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1474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EFF3B-8A07-4FB1-9BE4-BDB72A1F7CD9}" type="datetimeFigureOut">
              <a:rPr lang="ko-KR" altLang="en-US" smtClean="0"/>
              <a:t>2020-08-04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16876-4A40-4C2C-A900-9BEA2D1FBA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8345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EFF3B-8A07-4FB1-9BE4-BDB72A1F7CD9}" type="datetimeFigureOut">
              <a:rPr lang="ko-KR" altLang="en-US" smtClean="0"/>
              <a:t>2020-08-04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16876-4A40-4C2C-A900-9BEA2D1FBA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0752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EFF3B-8A07-4FB1-9BE4-BDB72A1F7CD9}" type="datetimeFigureOut">
              <a:rPr lang="ko-KR" altLang="en-US" smtClean="0"/>
              <a:t>2020-08-04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16876-4A40-4C2C-A900-9BEA2D1FBA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5215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EFF3B-8A07-4FB1-9BE4-BDB72A1F7CD9}" type="datetimeFigureOut">
              <a:rPr lang="ko-KR" altLang="en-US" smtClean="0"/>
              <a:t>2020-08-04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16876-4A40-4C2C-A900-9BEA2D1FBA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9858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EFF3B-8A07-4FB1-9BE4-BDB72A1F7CD9}" type="datetimeFigureOut">
              <a:rPr lang="ko-KR" altLang="en-US" smtClean="0"/>
              <a:t>2020-08-04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16876-4A40-4C2C-A900-9BEA2D1FBA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2893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EFF3B-8A07-4FB1-9BE4-BDB72A1F7CD9}" type="datetimeFigureOut">
              <a:rPr lang="ko-KR" altLang="en-US" smtClean="0"/>
              <a:t>2020-08-04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16876-4A40-4C2C-A900-9BEA2D1FBA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6049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EFF3B-8A07-4FB1-9BE4-BDB72A1F7CD9}" type="datetimeFigureOut">
              <a:rPr lang="ko-KR" altLang="en-US" smtClean="0"/>
              <a:t>2020-08-04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16876-4A40-4C2C-A900-9BEA2D1FBA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7646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DEFF3B-8A07-4FB1-9BE4-BDB72A1F7CD9}" type="datetimeFigureOut">
              <a:rPr lang="ko-KR" altLang="en-US" smtClean="0"/>
              <a:t>2020-08-04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D16876-4A40-4C2C-A900-9BEA2D1FBA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6900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77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nu.ac.kr/" TargetMode="Externa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21058" r="21058"/>
          <a:stretch/>
        </p:blipFill>
        <p:spPr>
          <a:xfrm>
            <a:off x="157644" y="3498851"/>
            <a:ext cx="5519256" cy="28575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5" name="Picture 4" descr="2019년 보안 진단 리포트 '딥러닝 보안에 주목하라' - 위클리포스트 ..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1" y="3494963"/>
            <a:ext cx="5505451" cy="281376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63001" y="266701"/>
            <a:ext cx="2914651" cy="277474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sp>
        <p:nvSpPr>
          <p:cNvPr id="7" name="슬라이드 번호 개체 틀 7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</p:spPr>
        <p:txBody>
          <a:bodyPr/>
          <a:lstStyle/>
          <a:p>
            <a:fld id="{162ECC5E-0AB4-42BF-B1D5-49BAA6F477C6}" type="slidenum">
              <a:rPr lang="ko-KR" altLang="en-US" smtClean="0"/>
              <a:t>1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066801" y="571309"/>
            <a:ext cx="5510611" cy="1992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44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딥러닝</a:t>
            </a:r>
            <a:r>
              <a:rPr lang="en-US" altLang="ko-KR" sz="3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(Deep Learning)</a:t>
            </a:r>
            <a:r>
              <a:rPr lang="en-US" altLang="ko-KR" sz="4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&amp;</a:t>
            </a:r>
          </a:p>
          <a:p>
            <a:pPr>
              <a:lnSpc>
                <a:spcPct val="150000"/>
              </a:lnSpc>
            </a:pPr>
            <a:r>
              <a:rPr lang="ko-KR" altLang="en-US" sz="44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시계열</a:t>
            </a:r>
            <a:r>
              <a:rPr lang="ko-KR" altLang="en-US" sz="4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데이터 처리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421049" y="2660449"/>
            <a:ext cx="299633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dirty="0"/>
              <a:t>2020. 08. </a:t>
            </a:r>
            <a:r>
              <a:rPr lang="en-US" altLang="ko-KR" sz="2400" dirty="0" smtClean="0"/>
              <a:t>05. </a:t>
            </a:r>
            <a:r>
              <a:rPr lang="ko-KR" altLang="en-US" sz="2400" dirty="0" smtClean="0"/>
              <a:t>수요일</a:t>
            </a:r>
            <a:endParaRPr lang="en-US" altLang="ko-KR" sz="2400" dirty="0"/>
          </a:p>
          <a:p>
            <a:pPr algn="ctr">
              <a:lnSpc>
                <a:spcPct val="150000"/>
              </a:lnSpc>
            </a:pPr>
            <a:r>
              <a:rPr lang="ko-KR" altLang="en-US" sz="2400" dirty="0"/>
              <a:t>조 희태</a:t>
            </a:r>
          </a:p>
        </p:txBody>
      </p:sp>
    </p:spTree>
    <p:extLst>
      <p:ext uri="{BB962C8B-B14F-4D97-AF65-F5344CB8AC3E}">
        <p14:creationId xmlns:p14="http://schemas.microsoft.com/office/powerpoint/2010/main" val="2940518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7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</p:spPr>
        <p:txBody>
          <a:bodyPr/>
          <a:lstStyle/>
          <a:p>
            <a:fld id="{162ECC5E-0AB4-42BF-B1D5-49BAA6F477C6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1" y="0"/>
            <a:ext cx="342900" cy="7810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ko-KR" altLang="en-US" sz="3600" dirty="0"/>
          </a:p>
        </p:txBody>
      </p:sp>
      <p:sp>
        <p:nvSpPr>
          <p:cNvPr id="35" name="직사각형 34"/>
          <p:cNvSpPr/>
          <p:nvPr/>
        </p:nvSpPr>
        <p:spPr>
          <a:xfrm>
            <a:off x="342900" y="0"/>
            <a:ext cx="8629651" cy="78105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ko-KR" altLang="en-US" sz="3600" spc="300" dirty="0" smtClean="0">
                <a:solidFill>
                  <a:schemeClr val="tx1"/>
                </a:solidFill>
              </a:rPr>
              <a:t>텍스트 전처리</a:t>
            </a:r>
            <a:endParaRPr lang="ko-KR" altLang="en-US" sz="3600" spc="300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8972549" y="0"/>
            <a:ext cx="3219451" cy="78105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42900" y="1280160"/>
            <a:ext cx="108951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AutoNum type="arabicParenR"/>
            </a:pPr>
            <a:r>
              <a:rPr lang="en-US" altLang="ko-KR" sz="2400" dirty="0" smtClean="0"/>
              <a:t>Tokenization (</a:t>
            </a:r>
            <a:r>
              <a:rPr lang="ko-KR" altLang="en-US" sz="2400" dirty="0" err="1" smtClean="0"/>
              <a:t>토큰화</a:t>
            </a:r>
            <a:r>
              <a:rPr lang="en-US" altLang="ko-KR" sz="2400" dirty="0" smtClean="0"/>
              <a:t>) : </a:t>
            </a:r>
            <a:r>
              <a:rPr lang="ko-KR" altLang="en-US" sz="2000" dirty="0" smtClean="0"/>
              <a:t>가공되지 않은 텍스트 데이터를 의미 있는 단위로 나누는 기법</a:t>
            </a:r>
            <a:endParaRPr lang="en-US" altLang="ko-KR" sz="24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740932" y="2194767"/>
            <a:ext cx="9155712" cy="39010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 smtClean="0"/>
              <a:t>제일 간단한 방법</a:t>
            </a:r>
            <a:r>
              <a:rPr lang="en-US" altLang="ko-KR" sz="2000" dirty="0" smtClean="0"/>
              <a:t>:</a:t>
            </a:r>
          </a:p>
          <a:p>
            <a:pPr lvl="1">
              <a:lnSpc>
                <a:spcPct val="150000"/>
              </a:lnSpc>
            </a:pPr>
            <a:r>
              <a:rPr lang="en-US" altLang="ko-KR" sz="2000" dirty="0" smtClean="0"/>
              <a:t>-1. </a:t>
            </a:r>
            <a:r>
              <a:rPr lang="ko-KR" altLang="en-US" sz="2000" dirty="0"/>
              <a:t>모든 구두점</a:t>
            </a:r>
            <a:r>
              <a:rPr lang="en-US" altLang="ko-KR" sz="2000" dirty="0"/>
              <a:t>(‘.’, ‘?’, ‘!’, </a:t>
            </a:r>
            <a:r>
              <a:rPr lang="ko-KR" altLang="en-US" sz="2000" dirty="0"/>
              <a:t>등</a:t>
            </a:r>
            <a:r>
              <a:rPr lang="en-US" altLang="ko-KR" sz="2000" dirty="0"/>
              <a:t>) </a:t>
            </a:r>
            <a:r>
              <a:rPr lang="ko-KR" altLang="en-US" sz="2000" dirty="0"/>
              <a:t>혹은 특수문자</a:t>
            </a:r>
            <a:r>
              <a:rPr lang="en-US" altLang="ko-KR" sz="2000" dirty="0"/>
              <a:t>(‘$’, ‘%’, ‘,’, ‘@’)</a:t>
            </a:r>
            <a:r>
              <a:rPr lang="ko-KR" altLang="en-US" sz="2000" dirty="0"/>
              <a:t>를 단순 </a:t>
            </a:r>
            <a:r>
              <a:rPr lang="ko-KR" altLang="en-US" sz="2000" dirty="0" smtClean="0"/>
              <a:t>제거하고</a:t>
            </a:r>
            <a:endParaRPr lang="en-US" altLang="ko-KR" sz="2000" dirty="0"/>
          </a:p>
          <a:p>
            <a:pPr lvl="1">
              <a:lnSpc>
                <a:spcPct val="150000"/>
              </a:lnSpc>
            </a:pPr>
            <a:r>
              <a:rPr lang="en-US" altLang="ko-KR" sz="2000" dirty="0" smtClean="0"/>
              <a:t>-2. </a:t>
            </a:r>
            <a:r>
              <a:rPr lang="ko-KR" altLang="en-US" sz="2000" dirty="0"/>
              <a:t>단순히 띄어쓰기로 구분하는 </a:t>
            </a:r>
            <a:r>
              <a:rPr lang="ko-KR" altLang="en-US" sz="2000" dirty="0" smtClean="0"/>
              <a:t>방법</a:t>
            </a:r>
            <a:endParaRPr lang="en-US" altLang="ko-KR" sz="2000" dirty="0"/>
          </a:p>
          <a:p>
            <a:pPr lvl="1">
              <a:lnSpc>
                <a:spcPct val="150000"/>
              </a:lnSpc>
            </a:pPr>
            <a:endParaRPr lang="en-US" altLang="ko-KR" sz="500" dirty="0" smtClean="0"/>
          </a:p>
          <a:p>
            <a:pPr marL="0" lvl="1">
              <a:lnSpc>
                <a:spcPct val="150000"/>
              </a:lnSpc>
            </a:pPr>
            <a:r>
              <a:rPr lang="en-US" altLang="ko-KR" sz="2000" dirty="0" smtClean="0"/>
              <a:t>Sent1: “This class is for AI. </a:t>
            </a:r>
            <a:r>
              <a:rPr lang="en-US" altLang="ko-KR" sz="2000" dirty="0"/>
              <a:t>I</a:t>
            </a:r>
            <a:r>
              <a:rPr lang="en-US" altLang="ko-KR" sz="2000" dirty="0" smtClean="0"/>
              <a:t>t isn’t hard.”</a:t>
            </a:r>
          </a:p>
          <a:p>
            <a:pPr marL="342900" lvl="1" indent="-34290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en-US" altLang="ko-KR" sz="2000" dirty="0" smtClean="0"/>
              <a:t>Tokens = (“This”, “class”, “is”, “for”, “AI”, “It”, “</a:t>
            </a:r>
            <a:r>
              <a:rPr lang="en-US" altLang="ko-KR" sz="2000" dirty="0" err="1" smtClean="0"/>
              <a:t>isn</a:t>
            </a:r>
            <a:r>
              <a:rPr lang="en-US" altLang="ko-KR" sz="2000" dirty="0" smtClean="0"/>
              <a:t>”, “t”, “hard”)</a:t>
            </a:r>
          </a:p>
          <a:p>
            <a:pPr marL="0" lvl="1">
              <a:lnSpc>
                <a:spcPct val="150000"/>
              </a:lnSpc>
            </a:pPr>
            <a:endParaRPr lang="en-US" altLang="ko-KR" sz="2000" dirty="0" smtClean="0"/>
          </a:p>
          <a:p>
            <a:pPr marL="0" lvl="1">
              <a:lnSpc>
                <a:spcPct val="150000"/>
              </a:lnSpc>
            </a:pPr>
            <a:r>
              <a:rPr lang="en-US" altLang="ko-KR" sz="2000" dirty="0" smtClean="0"/>
              <a:t>Sent2: “This computer is $900.45”.</a:t>
            </a:r>
          </a:p>
          <a:p>
            <a:pPr marL="342900" lvl="1" indent="-34290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en-US" altLang="ko-KR" sz="2000" dirty="0" smtClean="0"/>
              <a:t>Tokens = (“This”, “computer”, “is”, “900”, “45”)</a:t>
            </a:r>
          </a:p>
        </p:txBody>
      </p:sp>
    </p:spTree>
    <p:extLst>
      <p:ext uri="{BB962C8B-B14F-4D97-AF65-F5344CB8AC3E}">
        <p14:creationId xmlns:p14="http://schemas.microsoft.com/office/powerpoint/2010/main" val="2800359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7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</p:spPr>
        <p:txBody>
          <a:bodyPr/>
          <a:lstStyle/>
          <a:p>
            <a:fld id="{162ECC5E-0AB4-42BF-B1D5-49BAA6F477C6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1" y="0"/>
            <a:ext cx="342900" cy="7810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ko-KR" altLang="en-US" sz="3600" dirty="0"/>
          </a:p>
        </p:txBody>
      </p:sp>
      <p:sp>
        <p:nvSpPr>
          <p:cNvPr id="35" name="직사각형 34"/>
          <p:cNvSpPr/>
          <p:nvPr/>
        </p:nvSpPr>
        <p:spPr>
          <a:xfrm>
            <a:off x="342900" y="0"/>
            <a:ext cx="8629651" cy="78105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ko-KR" altLang="en-US" sz="3600" spc="300" dirty="0" smtClean="0">
                <a:solidFill>
                  <a:schemeClr val="tx1"/>
                </a:solidFill>
              </a:rPr>
              <a:t>텍스트 전처리</a:t>
            </a:r>
            <a:endParaRPr lang="ko-KR" altLang="en-US" sz="3600" spc="300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8972549" y="0"/>
            <a:ext cx="3219451" cy="78105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42900" y="1280160"/>
            <a:ext cx="108951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AutoNum type="arabicParenR"/>
            </a:pPr>
            <a:r>
              <a:rPr lang="en-US" altLang="ko-KR" sz="2400" dirty="0" smtClean="0"/>
              <a:t>Tokenization (</a:t>
            </a:r>
            <a:r>
              <a:rPr lang="ko-KR" altLang="en-US" sz="2400" dirty="0" err="1" smtClean="0"/>
              <a:t>토큰화</a:t>
            </a:r>
            <a:r>
              <a:rPr lang="en-US" altLang="ko-KR" sz="2400" dirty="0" smtClean="0"/>
              <a:t>) : </a:t>
            </a:r>
            <a:r>
              <a:rPr lang="ko-KR" altLang="en-US" sz="2000" dirty="0" smtClean="0"/>
              <a:t>가공되지 않은 텍스트 데이터를 의미 있는 단위로 나누는 기법</a:t>
            </a:r>
            <a:endParaRPr lang="en-US" altLang="ko-KR" sz="24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740932" y="2194767"/>
            <a:ext cx="6001002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en-US" altLang="ko-KR" sz="2000" dirty="0" smtClean="0"/>
              <a:t>Sent1: “This class is for AI. </a:t>
            </a:r>
            <a:r>
              <a:rPr lang="en-US" altLang="ko-KR" sz="2000" dirty="0"/>
              <a:t>I</a:t>
            </a:r>
            <a:r>
              <a:rPr lang="en-US" altLang="ko-KR" sz="2000" dirty="0" smtClean="0"/>
              <a:t>t isn’t hard.”</a:t>
            </a:r>
          </a:p>
          <a:p>
            <a:pPr marL="342900" lvl="1" indent="-34290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en-US" altLang="ko-KR" sz="2000" dirty="0" smtClean="0"/>
              <a:t>Tokens_1 = (“This”, “class”, “is”, “for”, “AI”, “.”)</a:t>
            </a:r>
          </a:p>
          <a:p>
            <a:pPr marL="342900" lvl="1" indent="-34290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en-US" altLang="ko-KR" sz="2000" dirty="0" smtClean="0"/>
              <a:t>Tokens_2 = (“It”, “is”, “</a:t>
            </a:r>
            <a:r>
              <a:rPr lang="en-US" altLang="ko-KR" sz="2000" dirty="0" err="1" smtClean="0"/>
              <a:t>n’t</a:t>
            </a:r>
            <a:r>
              <a:rPr lang="en-US" altLang="ko-KR" sz="2000" dirty="0" smtClean="0"/>
              <a:t>”, “hard”, “.”)</a:t>
            </a:r>
          </a:p>
          <a:p>
            <a:pPr marL="342900" lvl="1" indent="-34290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2000" dirty="0"/>
          </a:p>
          <a:p>
            <a:pPr marL="0" lvl="1">
              <a:lnSpc>
                <a:spcPct val="150000"/>
              </a:lnSpc>
            </a:pPr>
            <a:r>
              <a:rPr lang="en-US" altLang="ko-KR" sz="2000" dirty="0" smtClean="0"/>
              <a:t>Sent2: “This computer is $900.45”.</a:t>
            </a:r>
          </a:p>
          <a:p>
            <a:pPr marL="342900" lvl="1" indent="-34290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en-US" altLang="ko-KR" sz="2000" dirty="0" smtClean="0"/>
              <a:t>Tokens = (“This”, “computer”, “is”, “$”, “900.45”)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2323524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7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</p:spPr>
        <p:txBody>
          <a:bodyPr/>
          <a:lstStyle/>
          <a:p>
            <a:fld id="{162ECC5E-0AB4-42BF-B1D5-49BAA6F477C6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1" y="0"/>
            <a:ext cx="342900" cy="7810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ko-KR" altLang="en-US" sz="3600" dirty="0"/>
          </a:p>
        </p:txBody>
      </p:sp>
      <p:sp>
        <p:nvSpPr>
          <p:cNvPr id="35" name="직사각형 34"/>
          <p:cNvSpPr/>
          <p:nvPr/>
        </p:nvSpPr>
        <p:spPr>
          <a:xfrm>
            <a:off x="342900" y="0"/>
            <a:ext cx="8629651" cy="78105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ko-KR" altLang="en-US" sz="3600" spc="300" dirty="0" smtClean="0">
                <a:solidFill>
                  <a:schemeClr val="tx1"/>
                </a:solidFill>
              </a:rPr>
              <a:t>텍스트 전처리</a:t>
            </a:r>
            <a:endParaRPr lang="ko-KR" altLang="en-US" sz="3600" spc="300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8972549" y="0"/>
            <a:ext cx="3219451" cy="78105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42900" y="1280160"/>
            <a:ext cx="108951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AutoNum type="arabicParenR"/>
            </a:pPr>
            <a:r>
              <a:rPr lang="en-US" altLang="ko-KR" sz="2400" dirty="0" smtClean="0"/>
              <a:t>Tokenization (</a:t>
            </a:r>
            <a:r>
              <a:rPr lang="ko-KR" altLang="en-US" sz="2400" dirty="0" err="1" smtClean="0"/>
              <a:t>토큰화</a:t>
            </a:r>
            <a:r>
              <a:rPr lang="en-US" altLang="ko-KR" sz="2400" dirty="0" smtClean="0"/>
              <a:t>) : </a:t>
            </a:r>
            <a:r>
              <a:rPr lang="ko-KR" altLang="en-US" sz="2000" dirty="0" smtClean="0"/>
              <a:t>가공되지 않은 텍스트 데이터를 의미 있는 단위로 나누는 기법</a:t>
            </a:r>
            <a:endParaRPr lang="en-US" altLang="ko-KR" sz="24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740932" y="2194767"/>
            <a:ext cx="10012164" cy="28777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Sent1 : “</a:t>
            </a:r>
            <a:r>
              <a:rPr lang="ko-KR" altLang="en-US" dirty="0" smtClean="0"/>
              <a:t>지금 우리는 경상대학교</a:t>
            </a:r>
            <a:r>
              <a:rPr lang="en-US" altLang="ko-KR" dirty="0" smtClean="0"/>
              <a:t>(GNU)</a:t>
            </a:r>
            <a:r>
              <a:rPr lang="ko-KR" altLang="en-US" dirty="0" smtClean="0"/>
              <a:t>에서 공부하고 있습니다</a:t>
            </a:r>
            <a:r>
              <a:rPr lang="en-US" altLang="ko-KR" dirty="0" smtClean="0"/>
              <a:t>.”</a:t>
            </a:r>
          </a:p>
          <a:p>
            <a:endParaRPr lang="en-US" altLang="ko-KR" sz="500" dirty="0" smtClean="0"/>
          </a:p>
          <a:p>
            <a:r>
              <a:rPr lang="en-US" altLang="ko-KR" sz="2000" dirty="0" smtClean="0"/>
              <a:t> =&gt; Tokens = (“</a:t>
            </a:r>
            <a:r>
              <a:rPr lang="ko-KR" altLang="en-US" sz="2000" dirty="0" smtClean="0"/>
              <a:t>지금</a:t>
            </a:r>
            <a:r>
              <a:rPr lang="en-US" altLang="ko-KR" sz="2000" dirty="0" smtClean="0"/>
              <a:t>“, “</a:t>
            </a:r>
            <a:r>
              <a:rPr lang="ko-KR" altLang="en-US" sz="2000" dirty="0" smtClean="0"/>
              <a:t>우리는</a:t>
            </a:r>
            <a:r>
              <a:rPr lang="en-US" altLang="ko-KR" sz="2000" dirty="0" smtClean="0"/>
              <a:t>“, “</a:t>
            </a:r>
            <a:r>
              <a:rPr lang="ko-KR" altLang="en-US" sz="2000" dirty="0" smtClean="0"/>
              <a:t>경상대학교</a:t>
            </a:r>
            <a:r>
              <a:rPr lang="en-US" altLang="ko-KR" sz="2000" dirty="0" smtClean="0"/>
              <a:t>“, “GNU”, “</a:t>
            </a:r>
            <a:r>
              <a:rPr lang="ko-KR" altLang="en-US" sz="2000" dirty="0" smtClean="0"/>
              <a:t>에서</a:t>
            </a:r>
            <a:r>
              <a:rPr lang="en-US" altLang="ko-KR" sz="2000" dirty="0" smtClean="0"/>
              <a:t>”, “</a:t>
            </a:r>
            <a:r>
              <a:rPr lang="ko-KR" altLang="en-US" sz="2000" dirty="0" smtClean="0"/>
              <a:t>공부하고</a:t>
            </a:r>
            <a:r>
              <a:rPr lang="en-US" altLang="ko-KR" sz="2000" dirty="0" smtClean="0"/>
              <a:t>“, “</a:t>
            </a:r>
            <a:r>
              <a:rPr lang="ko-KR" altLang="en-US" sz="2000" dirty="0" smtClean="0"/>
              <a:t>있습니다</a:t>
            </a:r>
            <a:r>
              <a:rPr lang="en-US" altLang="ko-KR" sz="2000" dirty="0" smtClean="0"/>
              <a:t>”)</a:t>
            </a:r>
          </a:p>
          <a:p>
            <a:endParaRPr lang="en-US" altLang="ko-KR" sz="2000" dirty="0"/>
          </a:p>
          <a:p>
            <a:r>
              <a:rPr lang="en-US" altLang="ko-KR" dirty="0" smtClean="0"/>
              <a:t>Sent2 : “</a:t>
            </a:r>
            <a:r>
              <a:rPr lang="ko-KR" altLang="en-US" dirty="0" smtClean="0"/>
              <a:t>경상대학교 홈페이지는 </a:t>
            </a:r>
            <a:r>
              <a:rPr lang="en-US" altLang="ko-KR" dirty="0" smtClean="0"/>
              <a:t>https://gnu.ac.kr </a:t>
            </a:r>
            <a:r>
              <a:rPr lang="ko-KR" altLang="en-US" dirty="0" smtClean="0"/>
              <a:t>입니다</a:t>
            </a:r>
            <a:r>
              <a:rPr lang="en-US" altLang="ko-KR" dirty="0" smtClean="0"/>
              <a:t>.</a:t>
            </a:r>
          </a:p>
          <a:p>
            <a:endParaRPr lang="en-US" altLang="ko-KR" sz="500" dirty="0" smtClean="0"/>
          </a:p>
          <a:p>
            <a:r>
              <a:rPr lang="en-US" altLang="ko-KR" sz="2400" dirty="0"/>
              <a:t> </a:t>
            </a:r>
            <a:r>
              <a:rPr lang="en-US" altLang="ko-KR" sz="2000" dirty="0"/>
              <a:t>=&gt; </a:t>
            </a:r>
            <a:r>
              <a:rPr lang="en-US" altLang="ko-KR" sz="2000" dirty="0" smtClean="0"/>
              <a:t>Tokens = (“</a:t>
            </a:r>
            <a:r>
              <a:rPr lang="ko-KR" altLang="en-US" sz="2000" dirty="0" smtClean="0"/>
              <a:t>경상대학교</a:t>
            </a:r>
            <a:r>
              <a:rPr lang="en-US" altLang="ko-KR" sz="2000" dirty="0" smtClean="0"/>
              <a:t>“, “</a:t>
            </a:r>
            <a:r>
              <a:rPr lang="ko-KR" altLang="en-US" sz="2000" dirty="0" smtClean="0"/>
              <a:t>홈페이지는</a:t>
            </a:r>
            <a:r>
              <a:rPr lang="en-US" altLang="ko-KR" sz="2000" dirty="0" smtClean="0"/>
              <a:t>“, “https”, “gnu”, “ac”, “</a:t>
            </a:r>
            <a:r>
              <a:rPr lang="en-US" altLang="ko-KR" sz="2000" dirty="0" err="1" smtClean="0"/>
              <a:t>kr</a:t>
            </a:r>
            <a:r>
              <a:rPr lang="en-US" altLang="ko-KR" sz="2000" dirty="0" smtClean="0"/>
              <a:t>”, “</a:t>
            </a:r>
            <a:r>
              <a:rPr lang="ko-KR" altLang="en-US" sz="2000" dirty="0" smtClean="0"/>
              <a:t>입니다</a:t>
            </a:r>
            <a:r>
              <a:rPr lang="en-US" altLang="ko-KR" sz="2000" dirty="0" smtClean="0"/>
              <a:t>“)</a:t>
            </a:r>
          </a:p>
          <a:p>
            <a:endParaRPr lang="en-US" altLang="ko-KR" sz="2400" dirty="0"/>
          </a:p>
          <a:p>
            <a:r>
              <a:rPr lang="en-US" altLang="ko-KR" dirty="0" smtClean="0"/>
              <a:t>Sent3 : </a:t>
            </a:r>
            <a:r>
              <a:rPr lang="ko-KR" altLang="en-US" dirty="0" smtClean="0"/>
              <a:t>경상대학교의 주소는 경남 진주시 </a:t>
            </a:r>
            <a:r>
              <a:rPr lang="ko-KR" altLang="en-US" dirty="0" err="1" smtClean="0"/>
              <a:t>진주대로</a:t>
            </a:r>
            <a:r>
              <a:rPr lang="ko-KR" altLang="en-US" dirty="0" smtClean="0"/>
              <a:t> </a:t>
            </a:r>
            <a:r>
              <a:rPr lang="en-US" altLang="ko-KR" dirty="0" smtClean="0"/>
              <a:t>501 </a:t>
            </a:r>
            <a:r>
              <a:rPr lang="ko-KR" altLang="en-US" dirty="0" smtClean="0"/>
              <a:t>입니다</a:t>
            </a:r>
            <a:r>
              <a:rPr lang="en-US" altLang="ko-KR" dirty="0" smtClean="0"/>
              <a:t>.</a:t>
            </a:r>
          </a:p>
          <a:p>
            <a:endParaRPr lang="en-US" altLang="ko-KR" sz="500" dirty="0" smtClean="0"/>
          </a:p>
          <a:p>
            <a:r>
              <a:rPr lang="en-US" altLang="ko-KR" sz="2400" dirty="0"/>
              <a:t> </a:t>
            </a:r>
            <a:r>
              <a:rPr lang="en-US" altLang="ko-KR" sz="2000" dirty="0"/>
              <a:t>=&gt; Tokens = (“</a:t>
            </a:r>
            <a:r>
              <a:rPr lang="ko-KR" altLang="en-US" sz="2000" dirty="0" smtClean="0"/>
              <a:t>경상대학교의</a:t>
            </a:r>
            <a:r>
              <a:rPr lang="en-US" altLang="ko-KR" sz="2000" dirty="0" smtClean="0"/>
              <a:t>“, “</a:t>
            </a:r>
            <a:r>
              <a:rPr lang="ko-KR" altLang="en-US" sz="2000" dirty="0" smtClean="0"/>
              <a:t>주소는</a:t>
            </a:r>
            <a:r>
              <a:rPr lang="en-US" altLang="ko-KR" sz="2000" dirty="0"/>
              <a:t>“, </a:t>
            </a:r>
            <a:r>
              <a:rPr lang="en-US" altLang="ko-KR" sz="2000" dirty="0" smtClean="0"/>
              <a:t>“</a:t>
            </a:r>
            <a:r>
              <a:rPr lang="ko-KR" altLang="en-US" sz="2000" dirty="0" smtClean="0"/>
              <a:t>경남</a:t>
            </a:r>
            <a:r>
              <a:rPr lang="en-US" altLang="ko-KR" sz="2000" dirty="0" smtClean="0"/>
              <a:t>”, “</a:t>
            </a:r>
            <a:r>
              <a:rPr lang="ko-KR" altLang="en-US" sz="2000" dirty="0" smtClean="0"/>
              <a:t>진주시</a:t>
            </a:r>
            <a:r>
              <a:rPr lang="en-US" altLang="ko-KR" sz="2000" dirty="0" smtClean="0"/>
              <a:t>”, “</a:t>
            </a:r>
            <a:r>
              <a:rPr lang="ko-KR" altLang="en-US" sz="2000" dirty="0" err="1" smtClean="0"/>
              <a:t>진주대로</a:t>
            </a:r>
            <a:r>
              <a:rPr lang="en-US" altLang="ko-KR" sz="2000" dirty="0" smtClean="0"/>
              <a:t>“, “501”, “</a:t>
            </a:r>
            <a:r>
              <a:rPr lang="ko-KR" altLang="en-US" sz="2000" dirty="0"/>
              <a:t>입니다</a:t>
            </a:r>
            <a:r>
              <a:rPr lang="en-US" altLang="ko-KR" sz="2000" dirty="0" smtClean="0"/>
              <a:t>“)</a:t>
            </a:r>
            <a:endParaRPr lang="en-US" altLang="ko-KR" sz="2800" dirty="0"/>
          </a:p>
        </p:txBody>
      </p:sp>
      <p:sp>
        <p:nvSpPr>
          <p:cNvPr id="2" name="TextBox 1"/>
          <p:cNvSpPr txBox="1"/>
          <p:nvPr/>
        </p:nvSpPr>
        <p:spPr>
          <a:xfrm>
            <a:off x="839096" y="5497158"/>
            <a:ext cx="663335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Ex) “</a:t>
            </a:r>
            <a:r>
              <a:rPr lang="ko-KR" altLang="en-US" sz="2400" dirty="0" smtClean="0"/>
              <a:t>경상대학교</a:t>
            </a:r>
            <a:r>
              <a:rPr lang="en-US" altLang="ko-KR" sz="2400" dirty="0" smtClean="0"/>
              <a:t>”</a:t>
            </a:r>
            <a:r>
              <a:rPr lang="ko-KR" altLang="en-US" sz="2400" dirty="0" smtClean="0"/>
              <a:t> 뒤에</a:t>
            </a:r>
            <a:r>
              <a:rPr lang="en-US" altLang="ko-KR" sz="2400" dirty="0"/>
              <a:t> </a:t>
            </a:r>
            <a:r>
              <a:rPr lang="ko-KR" altLang="en-US" sz="2400" dirty="0" smtClean="0"/>
              <a:t>붙을 수 있는 단어들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en-US" altLang="ko-KR" sz="2400" dirty="0" smtClean="0"/>
              <a:t>	: (“</a:t>
            </a:r>
            <a:r>
              <a:rPr lang="ko-KR" altLang="en-US" sz="2400" dirty="0" smtClean="0"/>
              <a:t>가</a:t>
            </a:r>
            <a:r>
              <a:rPr lang="en-US" altLang="ko-KR" sz="2400" dirty="0" smtClean="0"/>
              <a:t>“, “</a:t>
            </a:r>
            <a:r>
              <a:rPr lang="ko-KR" altLang="en-US" sz="2400" dirty="0" smtClean="0"/>
              <a:t>는</a:t>
            </a:r>
            <a:r>
              <a:rPr lang="en-US" altLang="ko-KR" sz="2400" dirty="0" smtClean="0"/>
              <a:t>“, “</a:t>
            </a:r>
            <a:r>
              <a:rPr lang="ko-KR" altLang="en-US" sz="2400" dirty="0" smtClean="0"/>
              <a:t>를</a:t>
            </a:r>
            <a:r>
              <a:rPr lang="en-US" altLang="ko-KR" sz="2400" dirty="0" smtClean="0"/>
              <a:t>“, “</a:t>
            </a:r>
            <a:r>
              <a:rPr lang="ko-KR" altLang="en-US" sz="2400" dirty="0" smtClean="0"/>
              <a:t>의</a:t>
            </a:r>
            <a:r>
              <a:rPr lang="en-US" altLang="ko-KR" sz="2400" dirty="0" smtClean="0"/>
              <a:t>“, “</a:t>
            </a:r>
            <a:r>
              <a:rPr lang="ko-KR" altLang="en-US" sz="2400" dirty="0" smtClean="0"/>
              <a:t>에서</a:t>
            </a:r>
            <a:r>
              <a:rPr lang="en-US" altLang="ko-KR" sz="2400" dirty="0" smtClean="0"/>
              <a:t>“, “</a:t>
            </a:r>
            <a:r>
              <a:rPr lang="ko-KR" altLang="en-US" sz="2400" dirty="0" smtClean="0"/>
              <a:t>다</a:t>
            </a:r>
            <a:r>
              <a:rPr lang="en-US" altLang="ko-KR" sz="2400" dirty="0" smtClean="0"/>
              <a:t>“, … </a:t>
            </a:r>
            <a:r>
              <a:rPr lang="ko-KR" altLang="en-US" sz="2400" dirty="0" smtClean="0"/>
              <a:t>등</a:t>
            </a:r>
            <a:r>
              <a:rPr lang="en-US" altLang="ko-KR" sz="2400" dirty="0" smtClean="0"/>
              <a:t>)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973462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7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</p:spPr>
        <p:txBody>
          <a:bodyPr/>
          <a:lstStyle/>
          <a:p>
            <a:fld id="{162ECC5E-0AB4-42BF-B1D5-49BAA6F477C6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1" y="0"/>
            <a:ext cx="342900" cy="7810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ko-KR" altLang="en-US" sz="3600" dirty="0"/>
          </a:p>
        </p:txBody>
      </p:sp>
      <p:sp>
        <p:nvSpPr>
          <p:cNvPr id="35" name="직사각형 34"/>
          <p:cNvSpPr/>
          <p:nvPr/>
        </p:nvSpPr>
        <p:spPr>
          <a:xfrm>
            <a:off x="342900" y="0"/>
            <a:ext cx="8629651" cy="78105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ko-KR" altLang="en-US" sz="3600" spc="300" dirty="0" smtClean="0">
                <a:solidFill>
                  <a:schemeClr val="tx1"/>
                </a:solidFill>
              </a:rPr>
              <a:t>텍스트 전처리</a:t>
            </a:r>
            <a:endParaRPr lang="ko-KR" altLang="en-US" sz="3600" spc="300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8972549" y="0"/>
            <a:ext cx="3219451" cy="78105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42900" y="1280160"/>
            <a:ext cx="108951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AutoNum type="arabicParenR"/>
            </a:pPr>
            <a:r>
              <a:rPr lang="en-US" altLang="ko-KR" sz="2400" dirty="0" smtClean="0"/>
              <a:t>Tokenization (</a:t>
            </a:r>
            <a:r>
              <a:rPr lang="ko-KR" altLang="en-US" sz="2400" dirty="0" err="1" smtClean="0"/>
              <a:t>토큰화</a:t>
            </a:r>
            <a:r>
              <a:rPr lang="en-US" altLang="ko-KR" sz="2400" dirty="0" smtClean="0"/>
              <a:t>) : </a:t>
            </a:r>
            <a:r>
              <a:rPr lang="ko-KR" altLang="en-US" sz="2000" dirty="0" smtClean="0"/>
              <a:t>가공되지 않은 텍스트 데이터를 의미 있는 단위로 나누는 기법</a:t>
            </a:r>
            <a:endParaRPr lang="en-US" altLang="ko-KR" sz="24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740932" y="2194767"/>
            <a:ext cx="9457269" cy="34932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Sent1 : “</a:t>
            </a:r>
            <a:r>
              <a:rPr lang="ko-KR" altLang="en-US" dirty="0" smtClean="0"/>
              <a:t>지금 우리는 경상대학교</a:t>
            </a:r>
            <a:r>
              <a:rPr lang="en-US" altLang="ko-KR" dirty="0" smtClean="0"/>
              <a:t>(GNU)</a:t>
            </a:r>
            <a:r>
              <a:rPr lang="ko-KR" altLang="en-US" dirty="0" smtClean="0"/>
              <a:t>에서 공부하고 있습니다</a:t>
            </a:r>
            <a:r>
              <a:rPr lang="en-US" altLang="ko-KR" dirty="0" smtClean="0"/>
              <a:t>.”</a:t>
            </a:r>
          </a:p>
          <a:p>
            <a:endParaRPr lang="en-US" altLang="ko-KR" sz="500" dirty="0" smtClean="0"/>
          </a:p>
          <a:p>
            <a:r>
              <a:rPr lang="en-US" altLang="ko-KR" sz="2000" dirty="0" smtClean="0"/>
              <a:t> =&gt; Tokens = (“</a:t>
            </a:r>
            <a:r>
              <a:rPr lang="ko-KR" altLang="en-US" sz="2000" dirty="0" smtClean="0"/>
              <a:t>지금</a:t>
            </a:r>
            <a:r>
              <a:rPr lang="en-US" altLang="ko-KR" sz="2000" dirty="0" smtClean="0"/>
              <a:t>“, “</a:t>
            </a:r>
            <a:r>
              <a:rPr lang="ko-KR" altLang="en-US" sz="2000" dirty="0" smtClean="0"/>
              <a:t>우리</a:t>
            </a:r>
            <a:r>
              <a:rPr lang="en-US" altLang="ko-KR" sz="2000" dirty="0" smtClean="0"/>
              <a:t>”, “</a:t>
            </a:r>
            <a:r>
              <a:rPr lang="ko-KR" altLang="en-US" sz="2000" dirty="0" smtClean="0"/>
              <a:t>는</a:t>
            </a:r>
            <a:r>
              <a:rPr lang="en-US" altLang="ko-KR" sz="2000" dirty="0" smtClean="0"/>
              <a:t>“, “</a:t>
            </a:r>
            <a:r>
              <a:rPr lang="ko-KR" altLang="en-US" sz="2000" dirty="0" smtClean="0"/>
              <a:t>경상대</a:t>
            </a:r>
            <a:r>
              <a:rPr lang="en-US" altLang="ko-KR" sz="2000" dirty="0" smtClean="0"/>
              <a:t>”, “</a:t>
            </a:r>
            <a:r>
              <a:rPr lang="ko-KR" altLang="en-US" sz="2000" dirty="0" smtClean="0"/>
              <a:t>학교</a:t>
            </a:r>
            <a:r>
              <a:rPr lang="en-US" altLang="ko-KR" sz="2000" dirty="0" smtClean="0"/>
              <a:t>“, “(“, “GNU”, “)”, “</a:t>
            </a:r>
            <a:r>
              <a:rPr lang="ko-KR" altLang="en-US" sz="2000" dirty="0" smtClean="0"/>
              <a:t>에서</a:t>
            </a:r>
            <a:r>
              <a:rPr lang="en-US" altLang="ko-KR" sz="2000" dirty="0" smtClean="0"/>
              <a:t>”,</a:t>
            </a:r>
            <a:br>
              <a:rPr lang="en-US" altLang="ko-KR" sz="2000" dirty="0" smtClean="0"/>
            </a:br>
            <a:r>
              <a:rPr lang="en-US" altLang="ko-KR" sz="2000" dirty="0" smtClean="0"/>
              <a:t>		“</a:t>
            </a:r>
            <a:r>
              <a:rPr lang="ko-KR" altLang="en-US" sz="2000" dirty="0" smtClean="0"/>
              <a:t>공부</a:t>
            </a:r>
            <a:r>
              <a:rPr lang="en-US" altLang="ko-KR" sz="2000" dirty="0" smtClean="0"/>
              <a:t>“, “</a:t>
            </a:r>
            <a:r>
              <a:rPr lang="ko-KR" altLang="en-US" sz="2000" dirty="0" smtClean="0"/>
              <a:t>하고</a:t>
            </a:r>
            <a:r>
              <a:rPr lang="en-US" altLang="ko-KR" sz="2000" dirty="0" smtClean="0"/>
              <a:t>“, “</a:t>
            </a:r>
            <a:r>
              <a:rPr lang="ko-KR" altLang="en-US" sz="2000" dirty="0" smtClean="0"/>
              <a:t>있습니다</a:t>
            </a:r>
            <a:r>
              <a:rPr lang="en-US" altLang="ko-KR" sz="2000" dirty="0" smtClean="0"/>
              <a:t>”, “.”)</a:t>
            </a:r>
          </a:p>
          <a:p>
            <a:endParaRPr lang="en-US" altLang="ko-KR" sz="2000" dirty="0"/>
          </a:p>
          <a:p>
            <a:r>
              <a:rPr lang="en-US" altLang="ko-KR" dirty="0" smtClean="0"/>
              <a:t>Sent2 : “</a:t>
            </a:r>
            <a:r>
              <a:rPr lang="ko-KR" altLang="en-US" dirty="0" smtClean="0"/>
              <a:t>경상대학교 홈페이지는 </a:t>
            </a:r>
            <a:r>
              <a:rPr lang="en-US" altLang="ko-KR" dirty="0" smtClean="0">
                <a:hlinkClick r:id="rId2"/>
              </a:rPr>
              <a:t>https://gnu.ac.kr</a:t>
            </a:r>
            <a:r>
              <a:rPr lang="en-US" altLang="ko-KR" dirty="0" smtClean="0"/>
              <a:t> </a:t>
            </a:r>
            <a:r>
              <a:rPr lang="ko-KR" altLang="en-US" dirty="0" smtClean="0"/>
              <a:t>입니다</a:t>
            </a:r>
            <a:r>
              <a:rPr lang="en-US" altLang="ko-KR" dirty="0" smtClean="0"/>
              <a:t>.</a:t>
            </a:r>
          </a:p>
          <a:p>
            <a:endParaRPr lang="en-US" altLang="ko-KR" sz="500" dirty="0" smtClean="0"/>
          </a:p>
          <a:p>
            <a:r>
              <a:rPr lang="en-US" altLang="ko-KR" sz="2400" dirty="0"/>
              <a:t> </a:t>
            </a:r>
            <a:r>
              <a:rPr lang="en-US" altLang="ko-KR" sz="2000" dirty="0"/>
              <a:t>=&gt; </a:t>
            </a:r>
            <a:r>
              <a:rPr lang="en-US" altLang="ko-KR" sz="2000" dirty="0" smtClean="0"/>
              <a:t>Tokens = (“</a:t>
            </a:r>
            <a:r>
              <a:rPr lang="ko-KR" altLang="en-US" sz="2000" dirty="0" smtClean="0"/>
              <a:t>경상대</a:t>
            </a:r>
            <a:r>
              <a:rPr lang="en-US" altLang="ko-KR" sz="2000" dirty="0" smtClean="0"/>
              <a:t>”, “</a:t>
            </a:r>
            <a:r>
              <a:rPr lang="ko-KR" altLang="en-US" sz="2000" dirty="0" smtClean="0"/>
              <a:t>학교</a:t>
            </a:r>
            <a:r>
              <a:rPr lang="en-US" altLang="ko-KR" sz="2000" dirty="0" smtClean="0"/>
              <a:t>“, “</a:t>
            </a:r>
            <a:r>
              <a:rPr lang="ko-KR" altLang="en-US" sz="2000" dirty="0" smtClean="0"/>
              <a:t>홈페이지</a:t>
            </a:r>
            <a:r>
              <a:rPr lang="en-US" altLang="ko-KR" sz="2000" dirty="0" smtClean="0"/>
              <a:t>“, “</a:t>
            </a:r>
            <a:r>
              <a:rPr lang="ko-KR" altLang="en-US" sz="2000" dirty="0" smtClean="0"/>
              <a:t>는</a:t>
            </a:r>
            <a:r>
              <a:rPr lang="en-US" altLang="ko-KR" sz="2000" dirty="0" smtClean="0"/>
              <a:t>“, </a:t>
            </a:r>
            <a:r>
              <a:rPr lang="en-US" altLang="ko-KR" sz="2000" dirty="0" smtClean="0">
                <a:hlinkClick r:id="rId2"/>
              </a:rPr>
              <a:t>“https://gnu.ac.kr</a:t>
            </a:r>
            <a:r>
              <a:rPr lang="en-US" altLang="ko-KR" sz="2000" dirty="0" smtClean="0"/>
              <a:t>”, “</a:t>
            </a:r>
            <a:r>
              <a:rPr lang="ko-KR" altLang="en-US" sz="2000" dirty="0" smtClean="0"/>
              <a:t>입니다</a:t>
            </a:r>
            <a:r>
              <a:rPr lang="en-US" altLang="ko-KR" sz="2000" dirty="0" smtClean="0"/>
              <a:t>“, “.”)</a:t>
            </a:r>
          </a:p>
          <a:p>
            <a:endParaRPr lang="en-US" altLang="ko-KR" sz="2400" dirty="0"/>
          </a:p>
          <a:p>
            <a:r>
              <a:rPr lang="en-US" altLang="ko-KR" dirty="0" smtClean="0"/>
              <a:t>Sent3 : </a:t>
            </a:r>
            <a:r>
              <a:rPr lang="ko-KR" altLang="en-US" dirty="0" smtClean="0"/>
              <a:t>경상대학교의 주소는 경남 진주시 </a:t>
            </a:r>
            <a:r>
              <a:rPr lang="ko-KR" altLang="en-US" dirty="0" err="1" smtClean="0"/>
              <a:t>진주대로</a:t>
            </a:r>
            <a:r>
              <a:rPr lang="ko-KR" altLang="en-US" dirty="0" smtClean="0"/>
              <a:t> </a:t>
            </a:r>
            <a:r>
              <a:rPr lang="en-US" altLang="ko-KR" dirty="0" smtClean="0"/>
              <a:t>501 </a:t>
            </a:r>
            <a:r>
              <a:rPr lang="ko-KR" altLang="en-US" dirty="0" smtClean="0"/>
              <a:t>입니다</a:t>
            </a:r>
            <a:r>
              <a:rPr lang="en-US" altLang="ko-KR" dirty="0" smtClean="0"/>
              <a:t>.</a:t>
            </a:r>
          </a:p>
          <a:p>
            <a:endParaRPr lang="en-US" altLang="ko-KR" sz="500" dirty="0" smtClean="0"/>
          </a:p>
          <a:p>
            <a:r>
              <a:rPr lang="en-US" altLang="ko-KR" sz="2400" dirty="0"/>
              <a:t> </a:t>
            </a:r>
            <a:r>
              <a:rPr lang="en-US" altLang="ko-KR" sz="2000" dirty="0"/>
              <a:t>=&gt; Tokens = (“</a:t>
            </a:r>
            <a:r>
              <a:rPr lang="ko-KR" altLang="en-US" sz="2000" dirty="0"/>
              <a:t>경상대</a:t>
            </a:r>
            <a:r>
              <a:rPr lang="en-US" altLang="ko-KR" sz="2000" dirty="0"/>
              <a:t>”, “</a:t>
            </a:r>
            <a:r>
              <a:rPr lang="ko-KR" altLang="en-US" sz="2000" dirty="0"/>
              <a:t>학교</a:t>
            </a:r>
            <a:r>
              <a:rPr lang="en-US" altLang="ko-KR" sz="2000" dirty="0"/>
              <a:t>“, </a:t>
            </a:r>
            <a:r>
              <a:rPr lang="en-US" altLang="ko-KR" sz="2000" dirty="0" smtClean="0"/>
              <a:t>“</a:t>
            </a:r>
            <a:r>
              <a:rPr lang="ko-KR" altLang="en-US" sz="2000" dirty="0" smtClean="0"/>
              <a:t>의</a:t>
            </a:r>
            <a:r>
              <a:rPr lang="en-US" altLang="ko-KR" sz="2000" dirty="0" smtClean="0"/>
              <a:t>“, “</a:t>
            </a:r>
            <a:r>
              <a:rPr lang="ko-KR" altLang="en-US" sz="2000" dirty="0" smtClean="0"/>
              <a:t>주소</a:t>
            </a:r>
            <a:r>
              <a:rPr lang="en-US" altLang="ko-KR" sz="2000" dirty="0" smtClean="0"/>
              <a:t>“, </a:t>
            </a:r>
            <a:r>
              <a:rPr lang="en-US" altLang="ko-KR" sz="2000" dirty="0"/>
              <a:t>“</a:t>
            </a:r>
            <a:r>
              <a:rPr lang="ko-KR" altLang="en-US" sz="2000" dirty="0"/>
              <a:t>는</a:t>
            </a:r>
            <a:r>
              <a:rPr lang="en-US" altLang="ko-KR" sz="2000" dirty="0"/>
              <a:t>“, </a:t>
            </a:r>
            <a:r>
              <a:rPr lang="en-US" altLang="ko-KR" sz="2000" dirty="0" smtClean="0"/>
              <a:t>“</a:t>
            </a:r>
            <a:r>
              <a:rPr lang="ko-KR" altLang="en-US" sz="2000" dirty="0" smtClean="0"/>
              <a:t>경남</a:t>
            </a:r>
            <a:r>
              <a:rPr lang="en-US" altLang="ko-KR" sz="2000" dirty="0" smtClean="0"/>
              <a:t>”, “</a:t>
            </a:r>
            <a:r>
              <a:rPr lang="ko-KR" altLang="en-US" sz="2000" dirty="0" smtClean="0"/>
              <a:t>진주시</a:t>
            </a:r>
            <a:r>
              <a:rPr lang="en-US" altLang="ko-KR" sz="2000" dirty="0" smtClean="0"/>
              <a:t>”, “</a:t>
            </a:r>
            <a:r>
              <a:rPr lang="ko-KR" altLang="en-US" sz="2000" dirty="0" smtClean="0"/>
              <a:t>진주</a:t>
            </a:r>
            <a:r>
              <a:rPr lang="en-US" altLang="ko-KR" sz="2000" dirty="0" smtClean="0"/>
              <a:t>”, “</a:t>
            </a:r>
            <a:r>
              <a:rPr lang="ko-KR" altLang="en-US" sz="2000" dirty="0" smtClean="0"/>
              <a:t>대로</a:t>
            </a:r>
            <a:r>
              <a:rPr lang="en-US" altLang="ko-KR" sz="2000" dirty="0" smtClean="0"/>
              <a:t>“,</a:t>
            </a:r>
            <a:br>
              <a:rPr lang="en-US" altLang="ko-KR" sz="2000" dirty="0" smtClean="0"/>
            </a:br>
            <a:r>
              <a:rPr lang="en-US" altLang="ko-KR" sz="2000" dirty="0" smtClean="0"/>
              <a:t>		“501”, “</a:t>
            </a:r>
            <a:r>
              <a:rPr lang="ko-KR" altLang="en-US" sz="2000" dirty="0"/>
              <a:t>입니다</a:t>
            </a:r>
            <a:r>
              <a:rPr lang="en-US" altLang="ko-KR" sz="2000" dirty="0"/>
              <a:t>“, “.”)</a:t>
            </a:r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2770320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7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</p:spPr>
        <p:txBody>
          <a:bodyPr/>
          <a:lstStyle/>
          <a:p>
            <a:fld id="{162ECC5E-0AB4-42BF-B1D5-49BAA6F477C6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1" y="0"/>
            <a:ext cx="342900" cy="7810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ko-KR" altLang="en-US" sz="3600" dirty="0"/>
          </a:p>
        </p:txBody>
      </p:sp>
      <p:sp>
        <p:nvSpPr>
          <p:cNvPr id="35" name="직사각형 34"/>
          <p:cNvSpPr/>
          <p:nvPr/>
        </p:nvSpPr>
        <p:spPr>
          <a:xfrm>
            <a:off x="342900" y="0"/>
            <a:ext cx="8629651" cy="78105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ko-KR" altLang="en-US" sz="3600" spc="300" dirty="0" smtClean="0">
                <a:solidFill>
                  <a:schemeClr val="tx1"/>
                </a:solidFill>
              </a:rPr>
              <a:t>텍스트 전처리</a:t>
            </a:r>
            <a:endParaRPr lang="ko-KR" altLang="en-US" sz="3600" spc="300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8972549" y="0"/>
            <a:ext cx="3219451" cy="78105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42900" y="1280160"/>
            <a:ext cx="108951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AutoNum type="arabicParenR"/>
            </a:pPr>
            <a:r>
              <a:rPr lang="en-US" altLang="ko-KR" sz="2400" dirty="0" smtClean="0"/>
              <a:t>Tokenization (</a:t>
            </a:r>
            <a:r>
              <a:rPr lang="ko-KR" altLang="en-US" sz="2400" dirty="0" err="1" smtClean="0"/>
              <a:t>토큰화</a:t>
            </a:r>
            <a:r>
              <a:rPr lang="en-US" altLang="ko-KR" sz="2400" dirty="0" smtClean="0"/>
              <a:t>) : </a:t>
            </a:r>
            <a:r>
              <a:rPr lang="ko-KR" altLang="en-US" sz="2000" dirty="0" smtClean="0"/>
              <a:t>가공되지 않은 텍스트 데이터를 의미 있는 단위로 나누는 기법</a:t>
            </a:r>
            <a:endParaRPr lang="en-US" altLang="ko-KR" sz="24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740932" y="2194767"/>
            <a:ext cx="10570458" cy="39395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68288" indent="-268288">
              <a:buFont typeface="Arial" panose="020B0604020202020204" pitchFamily="34" charset="0"/>
              <a:buChar char="•"/>
            </a:pPr>
            <a:r>
              <a:rPr lang="ko-KR" altLang="en-US" sz="2400" dirty="0" smtClean="0"/>
              <a:t>고려해야 하는 사항</a:t>
            </a:r>
            <a:endParaRPr lang="en-US" altLang="ko-KR" sz="2400" dirty="0" smtClean="0"/>
          </a:p>
          <a:p>
            <a:r>
              <a:rPr lang="en-US" altLang="ko-KR" sz="2400" dirty="0"/>
              <a:t>	</a:t>
            </a:r>
            <a:r>
              <a:rPr lang="en-US" altLang="ko-KR" sz="2400" dirty="0" smtClean="0"/>
              <a:t>1) </a:t>
            </a:r>
            <a:r>
              <a:rPr lang="ko-KR" altLang="en-US" sz="2400" dirty="0" smtClean="0"/>
              <a:t>구두점 혹은 특수 문자를 어떻게 할 것인가</a:t>
            </a:r>
            <a:r>
              <a:rPr lang="en-US" altLang="ko-KR" sz="2400" dirty="0" smtClean="0"/>
              <a:t>?</a:t>
            </a:r>
          </a:p>
          <a:p>
            <a:r>
              <a:rPr lang="en-US" altLang="ko-KR" sz="2400" dirty="0"/>
              <a:t>	</a:t>
            </a:r>
            <a:r>
              <a:rPr lang="en-US" altLang="ko-KR" sz="2400" dirty="0" smtClean="0"/>
              <a:t>2) </a:t>
            </a:r>
            <a:r>
              <a:rPr lang="ko-KR" altLang="en-US" sz="2400" dirty="0" smtClean="0"/>
              <a:t>영어에서 </a:t>
            </a:r>
            <a:r>
              <a:rPr lang="ko-KR" altLang="en-US" sz="2400" dirty="0" err="1" smtClean="0"/>
              <a:t>줄임말은</a:t>
            </a:r>
            <a:r>
              <a:rPr lang="ko-KR" altLang="en-US" sz="2400" dirty="0" smtClean="0"/>
              <a:t> 어떻게 </a:t>
            </a:r>
            <a:r>
              <a:rPr lang="ko-KR" altLang="en-US" sz="2400" dirty="0" err="1" smtClean="0"/>
              <a:t>할것인가</a:t>
            </a:r>
            <a:r>
              <a:rPr lang="en-US" altLang="ko-KR" sz="2400" dirty="0" smtClean="0"/>
              <a:t>?</a:t>
            </a:r>
          </a:p>
          <a:p>
            <a:r>
              <a:rPr lang="en-US" altLang="ko-KR" sz="2400" dirty="0"/>
              <a:t>	</a:t>
            </a:r>
            <a:r>
              <a:rPr lang="en-US" altLang="ko-KR" sz="2400" dirty="0" smtClean="0"/>
              <a:t>3) </a:t>
            </a:r>
            <a:r>
              <a:rPr lang="ko-KR" altLang="en-US" sz="2400" dirty="0" err="1" smtClean="0"/>
              <a:t>복합문장은</a:t>
            </a:r>
            <a:r>
              <a:rPr lang="ko-KR" altLang="en-US" sz="2400" dirty="0" smtClean="0"/>
              <a:t> 어떻게 </a:t>
            </a:r>
            <a:r>
              <a:rPr lang="ko-KR" altLang="en-US" sz="2400" dirty="0" err="1" smtClean="0"/>
              <a:t>할것인가</a:t>
            </a:r>
            <a:r>
              <a:rPr lang="en-US" altLang="ko-KR" sz="2400" dirty="0" smtClean="0"/>
              <a:t>?</a:t>
            </a:r>
          </a:p>
          <a:p>
            <a:endParaRPr lang="en-US" altLang="ko-KR" sz="2400" dirty="0" smtClean="0"/>
          </a:p>
          <a:p>
            <a:pPr marL="268288" indent="-268288">
              <a:buFont typeface="Arial" panose="020B0604020202020204" pitchFamily="34" charset="0"/>
              <a:buChar char="•"/>
            </a:pPr>
            <a:r>
              <a:rPr lang="en-US" altLang="ko-KR" sz="2400" dirty="0" smtClean="0"/>
              <a:t>100% </a:t>
            </a:r>
            <a:r>
              <a:rPr lang="ko-KR" altLang="en-US" sz="2400" dirty="0" err="1" smtClean="0"/>
              <a:t>모든상황에</a:t>
            </a:r>
            <a:r>
              <a:rPr lang="ko-KR" altLang="en-US" sz="2400" dirty="0" smtClean="0"/>
              <a:t> 맞는 </a:t>
            </a:r>
            <a:r>
              <a:rPr lang="ko-KR" altLang="en-US" sz="2400" dirty="0" err="1" smtClean="0"/>
              <a:t>토큰화를</a:t>
            </a:r>
            <a:r>
              <a:rPr lang="ko-KR" altLang="en-US" sz="2400" dirty="0" smtClean="0"/>
              <a:t> 진행하는 것은 불가능</a:t>
            </a:r>
            <a:endParaRPr lang="en-US" altLang="ko-KR" sz="2400" dirty="0" smtClean="0"/>
          </a:p>
          <a:p>
            <a:endParaRPr lang="en-US" altLang="ko-KR" sz="1000" dirty="0" smtClean="0"/>
          </a:p>
          <a:p>
            <a:r>
              <a:rPr lang="en-US" altLang="ko-KR" sz="2400" dirty="0"/>
              <a:t>	</a:t>
            </a:r>
            <a:r>
              <a:rPr lang="en-US" altLang="ko-KR" sz="2400" dirty="0" smtClean="0"/>
              <a:t>=&gt; </a:t>
            </a:r>
            <a:r>
              <a:rPr lang="ko-KR" altLang="en-US" sz="2400" dirty="0" smtClean="0">
                <a:solidFill>
                  <a:srgbClr val="FF0000"/>
                </a:solidFill>
              </a:rPr>
              <a:t>주어진 데이터와 목적에 따라 적절하게</a:t>
            </a:r>
            <a:r>
              <a:rPr lang="ko-KR" altLang="en-US" sz="2400" dirty="0" smtClean="0"/>
              <a:t> 진행</a:t>
            </a:r>
            <a:endParaRPr lang="en-US" altLang="ko-KR" sz="2400" dirty="0" smtClean="0"/>
          </a:p>
          <a:p>
            <a:endParaRPr lang="en-US" altLang="ko-KR" sz="2400" dirty="0"/>
          </a:p>
          <a:p>
            <a:pPr marL="268288" indent="-268288">
              <a:buFont typeface="Arial" panose="020B0604020202020204" pitchFamily="34" charset="0"/>
              <a:buChar char="•"/>
            </a:pPr>
            <a:r>
              <a:rPr lang="ko-KR" altLang="en-US" sz="2400" dirty="0" smtClean="0"/>
              <a:t>다행스럽게도</a:t>
            </a:r>
            <a:r>
              <a:rPr lang="en-US" altLang="ko-KR" sz="2400" dirty="0" smtClean="0"/>
              <a:t>,</a:t>
            </a:r>
            <a:br>
              <a:rPr lang="en-US" altLang="ko-KR" sz="2400" dirty="0" smtClean="0"/>
            </a:br>
            <a:r>
              <a:rPr lang="ko-KR" altLang="en-US" sz="2400" dirty="0" smtClean="0"/>
              <a:t>영어에는 </a:t>
            </a:r>
            <a:r>
              <a:rPr lang="en-US" altLang="ko-KR" sz="2400" dirty="0" smtClean="0"/>
              <a:t>“NLTK”</a:t>
            </a:r>
            <a:r>
              <a:rPr lang="ko-KR" altLang="en-US" sz="2400" dirty="0" smtClean="0"/>
              <a:t>라는 모듈이 있고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한국어에는 </a:t>
            </a:r>
            <a:r>
              <a:rPr lang="en-US" altLang="ko-KR" sz="2400" dirty="0" smtClean="0"/>
              <a:t>“</a:t>
            </a:r>
            <a:r>
              <a:rPr lang="en-US" altLang="ko-KR" sz="2400" dirty="0" err="1" smtClean="0"/>
              <a:t>Konlpy</a:t>
            </a:r>
            <a:r>
              <a:rPr lang="en-US" altLang="ko-KR" sz="2400" dirty="0" smtClean="0"/>
              <a:t>”</a:t>
            </a:r>
            <a:r>
              <a:rPr lang="ko-KR" altLang="en-US" sz="2400" dirty="0" smtClean="0"/>
              <a:t>라는 모듈이 있다</a:t>
            </a:r>
            <a:r>
              <a:rPr lang="en-US" altLang="ko-KR" sz="2400" dirty="0" smtClean="0"/>
              <a:t>.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1501287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7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</p:spPr>
        <p:txBody>
          <a:bodyPr/>
          <a:lstStyle/>
          <a:p>
            <a:fld id="{162ECC5E-0AB4-42BF-B1D5-49BAA6F477C6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1" y="0"/>
            <a:ext cx="342900" cy="7810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ko-KR" altLang="en-US" sz="3600" dirty="0"/>
          </a:p>
        </p:txBody>
      </p:sp>
      <p:sp>
        <p:nvSpPr>
          <p:cNvPr id="35" name="직사각형 34"/>
          <p:cNvSpPr/>
          <p:nvPr/>
        </p:nvSpPr>
        <p:spPr>
          <a:xfrm>
            <a:off x="342900" y="0"/>
            <a:ext cx="8629651" cy="78105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ko-KR" altLang="en-US" sz="3600" spc="300" dirty="0" smtClean="0">
                <a:solidFill>
                  <a:schemeClr val="tx1"/>
                </a:solidFill>
              </a:rPr>
              <a:t>텍스트 전처리</a:t>
            </a:r>
            <a:endParaRPr lang="ko-KR" altLang="en-US" sz="3600" spc="300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8972549" y="0"/>
            <a:ext cx="3219451" cy="78105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42900" y="1280160"/>
            <a:ext cx="11372024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200000"/>
              </a:lnSpc>
              <a:buFont typeface="+mj-lt"/>
              <a:buAutoNum type="arabicParenR" startAt="2"/>
            </a:pPr>
            <a:r>
              <a:rPr lang="en-US" altLang="ko-KR" sz="2400" dirty="0" smtClean="0"/>
              <a:t>Cleaning (</a:t>
            </a:r>
            <a:r>
              <a:rPr lang="ko-KR" altLang="en-US" sz="2400" dirty="0" smtClean="0"/>
              <a:t>정제</a:t>
            </a:r>
            <a:r>
              <a:rPr lang="en-US" altLang="ko-KR" sz="2400" dirty="0" smtClean="0"/>
              <a:t>) : </a:t>
            </a:r>
            <a:r>
              <a:rPr lang="ko-KR" altLang="en-US" sz="2000" dirty="0" smtClean="0"/>
              <a:t>텍스트 데이터에서 노이즈 제거하는 작업 </a:t>
            </a:r>
            <a:r>
              <a:rPr lang="en-US" altLang="ko-KR" sz="2000" dirty="0" smtClean="0">
                <a:solidFill>
                  <a:srgbClr val="FF0000"/>
                </a:solidFill>
              </a:rPr>
              <a:t>(</a:t>
            </a:r>
            <a:r>
              <a:rPr lang="ko-KR" altLang="en-US" sz="2000" dirty="0" smtClean="0">
                <a:solidFill>
                  <a:srgbClr val="FF0000"/>
                </a:solidFill>
              </a:rPr>
              <a:t>주어진 데이터와 상황에 맞게</a:t>
            </a:r>
            <a:r>
              <a:rPr lang="en-US" altLang="ko-KR" sz="2000" dirty="0" smtClean="0">
                <a:solidFill>
                  <a:srgbClr val="FF0000"/>
                </a:solidFill>
              </a:rPr>
              <a:t>)</a:t>
            </a:r>
          </a:p>
          <a:p>
            <a:pPr>
              <a:lnSpc>
                <a:spcPct val="200000"/>
              </a:lnSpc>
            </a:pPr>
            <a:endParaRPr lang="en-US" altLang="ko-KR" sz="2000" dirty="0"/>
          </a:p>
          <a:p>
            <a:pPr lvl="1">
              <a:lnSpc>
                <a:spcPct val="200000"/>
              </a:lnSpc>
            </a:pPr>
            <a:r>
              <a:rPr lang="en-US" altLang="ko-KR" sz="2400" dirty="0" smtClean="0"/>
              <a:t>* </a:t>
            </a:r>
            <a:r>
              <a:rPr lang="ko-KR" altLang="en-US" sz="2400" dirty="0" err="1" smtClean="0"/>
              <a:t>불용어</a:t>
            </a:r>
            <a:r>
              <a:rPr lang="ko-KR" altLang="en-US" sz="2400" dirty="0" smtClean="0"/>
              <a:t> 처리 </a:t>
            </a:r>
            <a:r>
              <a:rPr lang="en-US" altLang="ko-KR" sz="2400" dirty="0" smtClean="0"/>
              <a:t>(Stop words removal): </a:t>
            </a:r>
            <a:r>
              <a:rPr lang="ko-KR" altLang="en-US" dirty="0" smtClean="0"/>
              <a:t>유의미한 토큰만 선별하기 위한 작업</a:t>
            </a:r>
            <a:endParaRPr lang="en-US" altLang="ko-KR" sz="2400" dirty="0" smtClean="0"/>
          </a:p>
          <a:p>
            <a:pPr marL="1371600" lvl="2" indent="-457200">
              <a:lnSpc>
                <a:spcPct val="200000"/>
              </a:lnSpc>
              <a:buAutoNum type="arabicParenR"/>
            </a:pPr>
            <a:r>
              <a:rPr lang="ko-KR" altLang="en-US" sz="2000" dirty="0" smtClean="0"/>
              <a:t>전체적으로 등장 빈도가 적은 단어 혹은 많은 단어</a:t>
            </a:r>
            <a:endParaRPr lang="en-US" altLang="ko-KR" sz="2000" dirty="0" smtClean="0"/>
          </a:p>
          <a:p>
            <a:pPr marL="1371600" lvl="2" indent="-457200">
              <a:lnSpc>
                <a:spcPct val="200000"/>
              </a:lnSpc>
              <a:buAutoNum type="arabicParenR"/>
            </a:pPr>
            <a:r>
              <a:rPr lang="ko-KR" altLang="en-US" sz="2000" dirty="0" smtClean="0"/>
              <a:t>길이가 짧은 단어 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주로 영어에서</a:t>
            </a:r>
            <a:r>
              <a:rPr lang="en-US" altLang="ko-KR" sz="2000" dirty="0" smtClean="0"/>
              <a:t>.)</a:t>
            </a:r>
          </a:p>
          <a:p>
            <a:pPr marL="1371600" lvl="2" indent="-457200">
              <a:lnSpc>
                <a:spcPct val="200000"/>
              </a:lnSpc>
              <a:buAutoNum type="arabicParenR"/>
            </a:pPr>
            <a:r>
              <a:rPr lang="ko-KR" altLang="en-US" sz="2000" dirty="0" smtClean="0"/>
              <a:t>큰 의미가 없는 단어 </a:t>
            </a:r>
            <a:r>
              <a:rPr lang="en-US" altLang="ko-KR" sz="2000" dirty="0" smtClean="0"/>
              <a:t>ex) </a:t>
            </a:r>
            <a:r>
              <a:rPr lang="ko-KR" altLang="en-US" sz="2000" dirty="0" smtClean="0"/>
              <a:t>한글 </a:t>
            </a:r>
            <a:r>
              <a:rPr lang="en-US" altLang="ko-KR" sz="2000" dirty="0" smtClean="0"/>
              <a:t>-&gt;</a:t>
            </a:r>
            <a:r>
              <a:rPr lang="ko-KR" altLang="en-US" sz="2000" dirty="0" smtClean="0"/>
              <a:t> 조사 등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영어 </a:t>
            </a:r>
            <a:r>
              <a:rPr lang="en-US" altLang="ko-KR" sz="2000" dirty="0" smtClean="0"/>
              <a:t>-&gt; </a:t>
            </a:r>
            <a:r>
              <a:rPr lang="ko-KR" altLang="en-US" sz="2000" dirty="0" smtClean="0"/>
              <a:t>관사</a:t>
            </a:r>
            <a:r>
              <a:rPr lang="en-US" altLang="ko-KR" sz="2000" dirty="0" smtClean="0"/>
              <a:t>, be</a:t>
            </a:r>
            <a:r>
              <a:rPr lang="ko-KR" altLang="en-US" sz="2000" dirty="0" smtClean="0"/>
              <a:t>동사 등</a:t>
            </a:r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val="3990196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7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</p:spPr>
        <p:txBody>
          <a:bodyPr/>
          <a:lstStyle/>
          <a:p>
            <a:fld id="{162ECC5E-0AB4-42BF-B1D5-49BAA6F477C6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1" y="0"/>
            <a:ext cx="342900" cy="7810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ko-KR" altLang="en-US" sz="3600" dirty="0"/>
          </a:p>
        </p:txBody>
      </p:sp>
      <p:sp>
        <p:nvSpPr>
          <p:cNvPr id="35" name="직사각형 34"/>
          <p:cNvSpPr/>
          <p:nvPr/>
        </p:nvSpPr>
        <p:spPr>
          <a:xfrm>
            <a:off x="342900" y="0"/>
            <a:ext cx="8629651" cy="78105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ko-KR" altLang="en-US" sz="3600" spc="300" dirty="0" smtClean="0">
                <a:solidFill>
                  <a:schemeClr val="tx1"/>
                </a:solidFill>
              </a:rPr>
              <a:t>텍스트 전처리</a:t>
            </a:r>
            <a:endParaRPr lang="ko-KR" altLang="en-US" sz="3600" spc="300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8972549" y="0"/>
            <a:ext cx="3219451" cy="78105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42900" y="1280160"/>
            <a:ext cx="11936281" cy="45397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arenR" startAt="3"/>
            </a:pPr>
            <a:r>
              <a:rPr lang="en-US" altLang="ko-KR" sz="2400" dirty="0"/>
              <a:t>Normalization</a:t>
            </a:r>
            <a:r>
              <a:rPr lang="en-US" altLang="ko-KR" sz="2400" dirty="0" smtClean="0"/>
              <a:t> (</a:t>
            </a:r>
            <a:r>
              <a:rPr lang="ko-KR" altLang="en-US" sz="2400" dirty="0" smtClean="0"/>
              <a:t>정규화</a:t>
            </a:r>
            <a:r>
              <a:rPr lang="en-US" altLang="ko-KR" sz="2400" dirty="0" smtClean="0"/>
              <a:t>) : </a:t>
            </a:r>
            <a:r>
              <a:rPr lang="ko-KR" altLang="en-US" sz="2000" dirty="0" smtClean="0"/>
              <a:t>텍스트를 하나의 형식으로 통일하거나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통합하는 작업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				  </a:t>
            </a:r>
            <a:r>
              <a:rPr lang="en-US" altLang="ko-KR" sz="2000" dirty="0" smtClean="0">
                <a:solidFill>
                  <a:srgbClr val="FF0000"/>
                </a:solidFill>
              </a:rPr>
              <a:t>(</a:t>
            </a:r>
            <a:r>
              <a:rPr lang="ko-KR" altLang="en-US" sz="2000" dirty="0">
                <a:solidFill>
                  <a:srgbClr val="FF0000"/>
                </a:solidFill>
              </a:rPr>
              <a:t>주어진 데이터와 상황에 맞게</a:t>
            </a:r>
            <a:r>
              <a:rPr lang="en-US" altLang="ko-KR" sz="2000" dirty="0" smtClean="0">
                <a:solidFill>
                  <a:srgbClr val="FF0000"/>
                </a:solidFill>
              </a:rPr>
              <a:t>)</a:t>
            </a:r>
            <a:endParaRPr lang="en-US" altLang="ko-KR" sz="2000" dirty="0">
              <a:solidFill>
                <a:srgbClr val="FF0000"/>
              </a:solidFill>
            </a:endParaRPr>
          </a:p>
          <a:p>
            <a:pPr marL="457200" indent="-457200">
              <a:buFont typeface="+mj-lt"/>
              <a:buAutoNum type="arabicParenR" startAt="3"/>
            </a:pPr>
            <a:endParaRPr lang="en-US" altLang="ko-KR" sz="2000" dirty="0" smtClean="0">
              <a:solidFill>
                <a:srgbClr val="FF0000"/>
              </a:solidFill>
            </a:endParaRPr>
          </a:p>
          <a:p>
            <a:r>
              <a:rPr lang="en-US" altLang="ko-KR" sz="2000" dirty="0"/>
              <a:t>	</a:t>
            </a:r>
            <a:r>
              <a:rPr lang="en-US" altLang="ko-KR" sz="2000" dirty="0" smtClean="0"/>
              <a:t>1. Stemming (</a:t>
            </a:r>
            <a:r>
              <a:rPr lang="ko-KR" altLang="en-US" sz="2000" dirty="0" smtClean="0"/>
              <a:t>어간 추출</a:t>
            </a:r>
            <a:r>
              <a:rPr lang="en-US" altLang="ko-KR" sz="2000" dirty="0" smtClean="0"/>
              <a:t>): </a:t>
            </a:r>
            <a:r>
              <a:rPr lang="ko-KR" altLang="en-US" sz="2000" dirty="0" smtClean="0"/>
              <a:t>형태학적으로 단어의 의미를 표현하는 핵심 부분 추출</a:t>
            </a:r>
            <a:endParaRPr lang="en-US" altLang="ko-KR" sz="2000" dirty="0" smtClean="0"/>
          </a:p>
          <a:p>
            <a:r>
              <a:rPr lang="en-US" altLang="ko-KR" sz="500" dirty="0"/>
              <a:t>	</a:t>
            </a:r>
          </a:p>
          <a:p>
            <a:endParaRPr lang="en-US" altLang="ko-KR" sz="500" dirty="0" smtClean="0"/>
          </a:p>
          <a:p>
            <a:r>
              <a:rPr lang="en-US" altLang="ko-KR" sz="2000" dirty="0" smtClean="0"/>
              <a:t>	Sent1_Tokens = (“</a:t>
            </a:r>
            <a:r>
              <a:rPr lang="ko-KR" altLang="en-US" sz="2000" dirty="0" smtClean="0"/>
              <a:t>그럴</a:t>
            </a:r>
            <a:r>
              <a:rPr lang="en-US" altLang="ko-KR" sz="2000" dirty="0" smtClean="0"/>
              <a:t>”, “</a:t>
            </a:r>
            <a:r>
              <a:rPr lang="ko-KR" altLang="en-US" sz="2000" dirty="0" smtClean="0"/>
              <a:t>것</a:t>
            </a:r>
            <a:r>
              <a:rPr lang="en-US" altLang="ko-KR" sz="2000" dirty="0" smtClean="0"/>
              <a:t>”, “</a:t>
            </a:r>
            <a:r>
              <a:rPr lang="ko-KR" altLang="en-US" sz="2000" dirty="0" smtClean="0"/>
              <a:t>같은데</a:t>
            </a:r>
            <a:r>
              <a:rPr lang="en-US" altLang="ko-KR" sz="2000" dirty="0" smtClean="0"/>
              <a:t>“, “</a:t>
            </a:r>
            <a:r>
              <a:rPr lang="ko-KR" altLang="en-US" sz="2000" dirty="0" smtClean="0"/>
              <a:t>아니다</a:t>
            </a:r>
            <a:r>
              <a:rPr lang="en-US" altLang="ko-KR" sz="2000" dirty="0" smtClean="0"/>
              <a:t>“, ”.”)</a:t>
            </a:r>
          </a:p>
          <a:p>
            <a:endParaRPr lang="en-US" altLang="ko-KR" sz="500" dirty="0" smtClean="0"/>
          </a:p>
          <a:p>
            <a:r>
              <a:rPr lang="en-US" altLang="ko-KR" sz="2000" dirty="0"/>
              <a:t>	</a:t>
            </a:r>
            <a:r>
              <a:rPr lang="en-US" altLang="ko-KR" sz="2000" dirty="0" smtClean="0"/>
              <a:t>		 </a:t>
            </a:r>
            <a:r>
              <a:rPr lang="en-US" altLang="ko-KR" sz="2000" dirty="0" smtClean="0">
                <a:sym typeface="Wingdings" panose="05000000000000000000" pitchFamily="2" charset="2"/>
              </a:rPr>
              <a:t> (“</a:t>
            </a:r>
            <a:r>
              <a:rPr lang="ko-KR" altLang="en-US" sz="2000" dirty="0" smtClean="0">
                <a:sym typeface="Wingdings" panose="05000000000000000000" pitchFamily="2" charset="2"/>
              </a:rPr>
              <a:t>그렇다</a:t>
            </a:r>
            <a:r>
              <a:rPr lang="en-US" altLang="ko-KR" sz="2000" dirty="0" smtClean="0">
                <a:sym typeface="Wingdings" panose="05000000000000000000" pitchFamily="2" charset="2"/>
              </a:rPr>
              <a:t>”, “</a:t>
            </a:r>
            <a:r>
              <a:rPr lang="ko-KR" altLang="en-US" sz="2000" dirty="0" smtClean="0">
                <a:sym typeface="Wingdings" panose="05000000000000000000" pitchFamily="2" charset="2"/>
              </a:rPr>
              <a:t>것</a:t>
            </a:r>
            <a:r>
              <a:rPr lang="en-US" altLang="ko-KR" sz="2000" dirty="0" smtClean="0">
                <a:sym typeface="Wingdings" panose="05000000000000000000" pitchFamily="2" charset="2"/>
              </a:rPr>
              <a:t>”, “</a:t>
            </a:r>
            <a:r>
              <a:rPr lang="ko-KR" altLang="en-US" sz="2000" dirty="0" smtClean="0">
                <a:sym typeface="Wingdings" panose="05000000000000000000" pitchFamily="2" charset="2"/>
              </a:rPr>
              <a:t>같다</a:t>
            </a:r>
            <a:r>
              <a:rPr lang="en-US" altLang="ko-KR" sz="2000" dirty="0" smtClean="0">
                <a:sym typeface="Wingdings" panose="05000000000000000000" pitchFamily="2" charset="2"/>
              </a:rPr>
              <a:t>”,</a:t>
            </a:r>
            <a:r>
              <a:rPr lang="ko-KR" altLang="en-US" sz="2000" dirty="0" smtClean="0">
                <a:sym typeface="Wingdings" panose="05000000000000000000" pitchFamily="2" charset="2"/>
              </a:rPr>
              <a:t> </a:t>
            </a:r>
            <a:r>
              <a:rPr lang="en-US" altLang="ko-KR" sz="2000" dirty="0" smtClean="0">
                <a:sym typeface="Wingdings" panose="05000000000000000000" pitchFamily="2" charset="2"/>
              </a:rPr>
              <a:t>“</a:t>
            </a:r>
            <a:r>
              <a:rPr lang="ko-KR" altLang="en-US" sz="2000" dirty="0" smtClean="0">
                <a:sym typeface="Wingdings" panose="05000000000000000000" pitchFamily="2" charset="2"/>
              </a:rPr>
              <a:t>아니다</a:t>
            </a:r>
            <a:r>
              <a:rPr lang="en-US" altLang="ko-KR" sz="2000" dirty="0" smtClean="0">
                <a:sym typeface="Wingdings" panose="05000000000000000000" pitchFamily="2" charset="2"/>
              </a:rPr>
              <a:t>”, “.”)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r>
              <a:rPr lang="en-US" altLang="ko-KR" sz="2000" dirty="0" smtClean="0"/>
              <a:t>	2. </a:t>
            </a:r>
            <a:r>
              <a:rPr lang="en-US" altLang="ko-KR" sz="2000" dirty="0" err="1" smtClean="0"/>
              <a:t>Lemmitization</a:t>
            </a:r>
            <a:r>
              <a:rPr lang="en-US" altLang="ko-KR" sz="2000" dirty="0" smtClean="0"/>
              <a:t> (</a:t>
            </a:r>
            <a:r>
              <a:rPr lang="ko-KR" altLang="en-US" sz="2000" dirty="0" smtClean="0"/>
              <a:t>표제어 추출</a:t>
            </a:r>
            <a:r>
              <a:rPr lang="en-US" altLang="ko-KR" sz="2000" dirty="0" smtClean="0"/>
              <a:t>): </a:t>
            </a:r>
            <a:r>
              <a:rPr lang="ko-KR" altLang="en-US" sz="2000" dirty="0" smtClean="0"/>
              <a:t>단어를 원형으로 변환 </a:t>
            </a:r>
            <a:r>
              <a:rPr lang="en-US" altLang="ko-KR" dirty="0" smtClean="0"/>
              <a:t>(</a:t>
            </a:r>
            <a:r>
              <a:rPr lang="ko-KR" altLang="en-US" dirty="0" smtClean="0"/>
              <a:t>한글은 어려움</a:t>
            </a:r>
            <a:r>
              <a:rPr lang="en-US" altLang="ko-KR" dirty="0" smtClean="0"/>
              <a:t>) (</a:t>
            </a:r>
            <a:r>
              <a:rPr lang="ko-KR" altLang="en-US" dirty="0" smtClean="0"/>
              <a:t>품사를 함께 써야 깔끔함</a:t>
            </a:r>
            <a:r>
              <a:rPr lang="en-US" altLang="ko-KR" dirty="0" smtClean="0"/>
              <a:t>)</a:t>
            </a:r>
          </a:p>
          <a:p>
            <a:endParaRPr lang="en-US" altLang="ko-KR" sz="500" dirty="0"/>
          </a:p>
          <a:p>
            <a:r>
              <a:rPr lang="en-US" altLang="ko-KR" sz="2000" dirty="0" smtClean="0"/>
              <a:t>	Sent2_Tokens = (“It”, “was”, “hard”, “for”, “me”, “until”, “yesterday”, “.”)</a:t>
            </a:r>
          </a:p>
          <a:p>
            <a:r>
              <a:rPr lang="en-US" altLang="ko-KR" sz="2000" dirty="0"/>
              <a:t>			 </a:t>
            </a:r>
            <a:r>
              <a:rPr lang="en-US" altLang="ko-KR" sz="2000" dirty="0">
                <a:sym typeface="Wingdings" panose="05000000000000000000" pitchFamily="2" charset="2"/>
              </a:rPr>
              <a:t> </a:t>
            </a:r>
            <a:r>
              <a:rPr lang="en-US" altLang="ko-KR" sz="2000" dirty="0" smtClean="0">
                <a:sym typeface="Wingdings" panose="05000000000000000000" pitchFamily="2" charset="2"/>
              </a:rPr>
              <a:t>(“It”, “</a:t>
            </a:r>
            <a:r>
              <a:rPr lang="en-US" altLang="ko-KR" sz="2000" dirty="0" err="1" smtClean="0">
                <a:sym typeface="Wingdings" panose="05000000000000000000" pitchFamily="2" charset="2"/>
              </a:rPr>
              <a:t>wa</a:t>
            </a:r>
            <a:r>
              <a:rPr lang="en-US" altLang="ko-KR" sz="2000" dirty="0" smtClean="0">
                <a:sym typeface="Wingdings" panose="05000000000000000000" pitchFamily="2" charset="2"/>
              </a:rPr>
              <a:t>”, “hard”, “for”, “me”, “until”, “yesterday”, “.”)</a:t>
            </a:r>
            <a:endParaRPr lang="en-US" altLang="ko-KR" sz="2000" dirty="0" smtClean="0"/>
          </a:p>
          <a:p>
            <a:endParaRPr lang="en-US" altLang="ko-KR" sz="500" dirty="0" smtClean="0"/>
          </a:p>
          <a:p>
            <a:endParaRPr lang="en-US" altLang="ko-KR" sz="2000" dirty="0" smtClean="0"/>
          </a:p>
          <a:p>
            <a:r>
              <a:rPr lang="en-US" altLang="ko-KR" sz="2000" dirty="0"/>
              <a:t>	</a:t>
            </a:r>
            <a:r>
              <a:rPr lang="en-US" altLang="ko-KR" sz="2000" dirty="0" smtClean="0"/>
              <a:t>3. Case-Folding (</a:t>
            </a:r>
            <a:r>
              <a:rPr lang="ko-KR" altLang="en-US" sz="2000" dirty="0" smtClean="0"/>
              <a:t>대소문자 변환</a:t>
            </a:r>
            <a:r>
              <a:rPr lang="en-US" altLang="ko-KR" sz="2000" dirty="0" smtClean="0"/>
              <a:t>): </a:t>
            </a:r>
            <a:r>
              <a:rPr lang="ko-KR" altLang="en-US" sz="2000" dirty="0" smtClean="0"/>
              <a:t>모든 대문자를 소문자로 혹은 소문자를 대문자로 변환</a:t>
            </a:r>
            <a:r>
              <a:rPr lang="en-US" altLang="ko-KR" dirty="0" smtClean="0"/>
              <a:t>(</a:t>
            </a:r>
            <a:r>
              <a:rPr lang="ko-KR" altLang="en-US" dirty="0" smtClean="0"/>
              <a:t>한글 </a:t>
            </a:r>
            <a:r>
              <a:rPr lang="en-US" altLang="ko-KR" dirty="0" smtClean="0"/>
              <a:t>X)</a:t>
            </a:r>
          </a:p>
          <a:p>
            <a:r>
              <a:rPr lang="en-US" altLang="ko-KR" sz="2000" dirty="0"/>
              <a:t>	</a:t>
            </a:r>
            <a:r>
              <a:rPr lang="en-US" altLang="ko-KR" sz="2000" dirty="0" smtClean="0"/>
              <a:t>Sent3 = “It Was Fantastic.” </a:t>
            </a:r>
            <a:r>
              <a:rPr lang="en-US" altLang="ko-KR" sz="2000" dirty="0" smtClean="0">
                <a:sym typeface="Wingdings" panose="05000000000000000000" pitchFamily="2" charset="2"/>
              </a:rPr>
              <a:t> “it was fantastic” or “IT WAS FANTASTIC”</a:t>
            </a:r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val="1905512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7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</p:spPr>
        <p:txBody>
          <a:bodyPr/>
          <a:lstStyle/>
          <a:p>
            <a:fld id="{162ECC5E-0AB4-42BF-B1D5-49BAA6F477C6}" type="slidenum">
              <a:rPr lang="ko-KR" altLang="en-US" smtClean="0"/>
              <a:t>17</a:t>
            </a:fld>
            <a:endParaRPr lang="ko-KR" altLang="en-US" dirty="0"/>
          </a:p>
        </p:txBody>
      </p:sp>
      <p:sp>
        <p:nvSpPr>
          <p:cNvPr id="34" name="직사각형 33"/>
          <p:cNvSpPr/>
          <p:nvPr/>
        </p:nvSpPr>
        <p:spPr>
          <a:xfrm>
            <a:off x="1" y="0"/>
            <a:ext cx="342900" cy="7810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ko-KR" altLang="en-US" sz="3600" dirty="0"/>
          </a:p>
        </p:txBody>
      </p:sp>
      <p:sp>
        <p:nvSpPr>
          <p:cNvPr id="35" name="직사각형 34"/>
          <p:cNvSpPr/>
          <p:nvPr/>
        </p:nvSpPr>
        <p:spPr>
          <a:xfrm>
            <a:off x="342900" y="0"/>
            <a:ext cx="8629651" cy="78105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ko-KR" altLang="en-US" sz="3600" spc="300" dirty="0" smtClean="0">
                <a:solidFill>
                  <a:schemeClr val="tx1"/>
                </a:solidFill>
              </a:rPr>
              <a:t>텍스트 전처리</a:t>
            </a:r>
            <a:endParaRPr lang="ko-KR" altLang="en-US" sz="3600" spc="300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8972549" y="0"/>
            <a:ext cx="3219451" cy="78105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42900" y="1280160"/>
            <a:ext cx="75424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arenR" startAt="4"/>
            </a:pPr>
            <a:r>
              <a:rPr lang="en-US" altLang="ko-KR" sz="2400" dirty="0" smtClean="0"/>
              <a:t>Encoding (</a:t>
            </a:r>
            <a:r>
              <a:rPr lang="ko-KR" altLang="en-US" sz="2400" dirty="0" err="1" smtClean="0"/>
              <a:t>인코딩</a:t>
            </a:r>
            <a:r>
              <a:rPr lang="en-US" altLang="ko-KR" sz="2400" dirty="0" smtClean="0"/>
              <a:t>): </a:t>
            </a:r>
            <a:r>
              <a:rPr lang="ko-KR" altLang="en-US" sz="2000" dirty="0" smtClean="0"/>
              <a:t>단어를 고유의 정수로 변환하는 작업</a:t>
            </a:r>
            <a:endParaRPr lang="en-US" altLang="ko-KR" sz="2000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720762" y="1990165"/>
            <a:ext cx="10349821" cy="43704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주로 </a:t>
            </a:r>
            <a:r>
              <a:rPr lang="en-US" altLang="ko-KR" sz="2000" dirty="0" smtClean="0"/>
              <a:t>Set</a:t>
            </a:r>
            <a:r>
              <a:rPr lang="ko-KR" altLang="en-US" sz="2000" dirty="0" smtClean="0"/>
              <a:t>을 만들어 각 단어의 위치를 고유의 정수로 할당</a:t>
            </a:r>
            <a:r>
              <a:rPr lang="en-US" altLang="ko-KR" sz="2000" dirty="0" smtClean="0"/>
              <a:t> (</a:t>
            </a:r>
            <a:r>
              <a:rPr lang="ko-KR" altLang="en-US" sz="2000" dirty="0" smtClean="0"/>
              <a:t>정수 </a:t>
            </a:r>
            <a:r>
              <a:rPr lang="ko-KR" altLang="en-US" sz="2000" dirty="0" err="1" smtClean="0"/>
              <a:t>인코딩</a:t>
            </a:r>
            <a:r>
              <a:rPr lang="en-US" altLang="ko-KR" sz="2000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r>
              <a:rPr lang="en-US" altLang="ko-KR" sz="2000" dirty="0" smtClean="0"/>
              <a:t>EX)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Tokens_1 </a:t>
            </a:r>
            <a:r>
              <a:rPr lang="en-US" altLang="ko-KR" dirty="0"/>
              <a:t>= (“</a:t>
            </a:r>
            <a:r>
              <a:rPr lang="ko-KR" altLang="en-US" dirty="0"/>
              <a:t>지금</a:t>
            </a:r>
            <a:r>
              <a:rPr lang="en-US" altLang="ko-KR" dirty="0"/>
              <a:t>“, “</a:t>
            </a:r>
            <a:r>
              <a:rPr lang="ko-KR" altLang="en-US" dirty="0"/>
              <a:t>우리</a:t>
            </a:r>
            <a:r>
              <a:rPr lang="en-US" altLang="ko-KR" dirty="0"/>
              <a:t>”, </a:t>
            </a:r>
            <a:r>
              <a:rPr lang="en-US" altLang="ko-KR" dirty="0" smtClean="0"/>
              <a:t>“</a:t>
            </a:r>
            <a:r>
              <a:rPr lang="ko-KR" altLang="en-US" dirty="0"/>
              <a:t>경상대</a:t>
            </a:r>
            <a:r>
              <a:rPr lang="en-US" altLang="ko-KR" dirty="0"/>
              <a:t>”, “</a:t>
            </a:r>
            <a:r>
              <a:rPr lang="ko-KR" altLang="en-US" dirty="0"/>
              <a:t>학교</a:t>
            </a:r>
            <a:r>
              <a:rPr lang="en-US" altLang="ko-KR" dirty="0"/>
              <a:t>“, </a:t>
            </a:r>
            <a:r>
              <a:rPr lang="en-US" altLang="ko-KR" dirty="0" smtClean="0"/>
              <a:t>“</a:t>
            </a:r>
            <a:r>
              <a:rPr lang="en-US" altLang="ko-KR" dirty="0"/>
              <a:t>GNU”, </a:t>
            </a:r>
            <a:r>
              <a:rPr lang="en-US" altLang="ko-KR" dirty="0" smtClean="0"/>
              <a:t>“</a:t>
            </a:r>
            <a:r>
              <a:rPr lang="ko-KR" altLang="en-US" dirty="0" smtClean="0"/>
              <a:t>공부</a:t>
            </a:r>
            <a:r>
              <a:rPr lang="en-US" altLang="ko-KR" dirty="0"/>
              <a:t>“, “</a:t>
            </a:r>
            <a:r>
              <a:rPr lang="ko-KR" altLang="en-US" dirty="0"/>
              <a:t>하고</a:t>
            </a:r>
            <a:r>
              <a:rPr lang="en-US" altLang="ko-KR" dirty="0"/>
              <a:t>“, “</a:t>
            </a:r>
            <a:r>
              <a:rPr lang="ko-KR" altLang="en-US" dirty="0"/>
              <a:t>있습니다</a:t>
            </a:r>
            <a:r>
              <a:rPr lang="en-US" altLang="ko-KR" dirty="0" smtClean="0"/>
              <a:t>”)</a:t>
            </a:r>
          </a:p>
          <a:p>
            <a:pPr lvl="1"/>
            <a:r>
              <a:rPr lang="en-US" altLang="ko-KR" dirty="0" smtClean="0"/>
              <a:t>Tokens_2 </a:t>
            </a:r>
            <a:r>
              <a:rPr lang="en-US" altLang="ko-KR" dirty="0"/>
              <a:t>= (“</a:t>
            </a:r>
            <a:r>
              <a:rPr lang="ko-KR" altLang="en-US" dirty="0"/>
              <a:t>경상대</a:t>
            </a:r>
            <a:r>
              <a:rPr lang="en-US" altLang="ko-KR" dirty="0"/>
              <a:t>”, “</a:t>
            </a:r>
            <a:r>
              <a:rPr lang="ko-KR" altLang="en-US" dirty="0"/>
              <a:t>학교</a:t>
            </a:r>
            <a:r>
              <a:rPr lang="en-US" altLang="ko-KR" dirty="0"/>
              <a:t>“, “</a:t>
            </a:r>
            <a:r>
              <a:rPr lang="ko-KR" altLang="en-US" dirty="0"/>
              <a:t>홈페이지</a:t>
            </a:r>
            <a:r>
              <a:rPr lang="en-US" altLang="ko-KR" dirty="0" smtClean="0"/>
              <a:t>“, </a:t>
            </a:r>
            <a:r>
              <a:rPr lang="en-US" altLang="ko-KR" dirty="0"/>
              <a:t>“https://gnu.ac.kr”, “</a:t>
            </a:r>
            <a:r>
              <a:rPr lang="ko-KR" altLang="en-US" dirty="0"/>
              <a:t>입니다</a:t>
            </a:r>
            <a:r>
              <a:rPr lang="en-US" altLang="ko-KR" dirty="0" smtClean="0"/>
              <a:t>“) </a:t>
            </a:r>
          </a:p>
          <a:p>
            <a:pPr lvl="1"/>
            <a:r>
              <a:rPr lang="en-US" altLang="ko-KR" dirty="0" smtClean="0"/>
              <a:t>Tokens_3 </a:t>
            </a:r>
            <a:r>
              <a:rPr lang="en-US" altLang="ko-KR" dirty="0"/>
              <a:t>= (“</a:t>
            </a:r>
            <a:r>
              <a:rPr lang="ko-KR" altLang="en-US" dirty="0"/>
              <a:t>경상대</a:t>
            </a:r>
            <a:r>
              <a:rPr lang="en-US" altLang="ko-KR" dirty="0"/>
              <a:t>”, “</a:t>
            </a:r>
            <a:r>
              <a:rPr lang="ko-KR" altLang="en-US" dirty="0"/>
              <a:t>학교</a:t>
            </a:r>
            <a:r>
              <a:rPr lang="en-US" altLang="ko-KR" dirty="0"/>
              <a:t>“, </a:t>
            </a:r>
            <a:r>
              <a:rPr lang="en-US" altLang="ko-KR" dirty="0" smtClean="0"/>
              <a:t>“</a:t>
            </a:r>
            <a:r>
              <a:rPr lang="ko-KR" altLang="en-US" dirty="0"/>
              <a:t>주소</a:t>
            </a:r>
            <a:r>
              <a:rPr lang="en-US" altLang="ko-KR" dirty="0"/>
              <a:t>“, </a:t>
            </a:r>
            <a:r>
              <a:rPr lang="en-US" altLang="ko-KR" dirty="0" smtClean="0"/>
              <a:t>“</a:t>
            </a:r>
            <a:r>
              <a:rPr lang="ko-KR" altLang="en-US" dirty="0"/>
              <a:t>경남</a:t>
            </a:r>
            <a:r>
              <a:rPr lang="en-US" altLang="ko-KR" dirty="0"/>
              <a:t>”, “</a:t>
            </a:r>
            <a:r>
              <a:rPr lang="ko-KR" altLang="en-US" dirty="0"/>
              <a:t>진주시</a:t>
            </a:r>
            <a:r>
              <a:rPr lang="en-US" altLang="ko-KR" dirty="0"/>
              <a:t>”, “</a:t>
            </a:r>
            <a:r>
              <a:rPr lang="ko-KR" altLang="en-US" dirty="0"/>
              <a:t>진주</a:t>
            </a:r>
            <a:r>
              <a:rPr lang="en-US" altLang="ko-KR" dirty="0"/>
              <a:t>”, “</a:t>
            </a:r>
            <a:r>
              <a:rPr lang="ko-KR" altLang="en-US" dirty="0"/>
              <a:t>대로</a:t>
            </a:r>
            <a:r>
              <a:rPr lang="en-US" altLang="ko-KR" dirty="0" smtClean="0"/>
              <a:t>“, “501</a:t>
            </a:r>
            <a:r>
              <a:rPr lang="en-US" altLang="ko-KR" dirty="0"/>
              <a:t>”, “</a:t>
            </a:r>
            <a:r>
              <a:rPr lang="ko-KR" altLang="en-US" dirty="0"/>
              <a:t>입니다</a:t>
            </a:r>
            <a:r>
              <a:rPr lang="en-US" altLang="ko-KR" dirty="0" smtClean="0"/>
              <a:t>“)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 err="1" smtClean="0"/>
              <a:t>tokens_set</a:t>
            </a:r>
            <a:r>
              <a:rPr lang="en-US" altLang="ko-KR" dirty="0" smtClean="0"/>
              <a:t> = (0:“</a:t>
            </a:r>
            <a:r>
              <a:rPr lang="ko-KR" altLang="en-US" dirty="0"/>
              <a:t>지금</a:t>
            </a:r>
            <a:r>
              <a:rPr lang="en-US" altLang="ko-KR" dirty="0"/>
              <a:t>“, </a:t>
            </a:r>
            <a:r>
              <a:rPr lang="en-US" altLang="ko-KR" dirty="0" smtClean="0"/>
              <a:t>1:“</a:t>
            </a:r>
            <a:r>
              <a:rPr lang="ko-KR" altLang="en-US" dirty="0"/>
              <a:t>우리</a:t>
            </a:r>
            <a:r>
              <a:rPr lang="en-US" altLang="ko-KR" dirty="0" smtClean="0"/>
              <a:t>”, 2:“</a:t>
            </a:r>
            <a:r>
              <a:rPr lang="ko-KR" altLang="en-US" dirty="0"/>
              <a:t>경상대</a:t>
            </a:r>
            <a:r>
              <a:rPr lang="en-US" altLang="ko-KR" dirty="0"/>
              <a:t>”, </a:t>
            </a:r>
            <a:r>
              <a:rPr lang="en-US" altLang="ko-KR" dirty="0" smtClean="0"/>
              <a:t>3:“</a:t>
            </a:r>
            <a:r>
              <a:rPr lang="ko-KR" altLang="en-US" dirty="0"/>
              <a:t>학교</a:t>
            </a:r>
            <a:r>
              <a:rPr lang="en-US" altLang="ko-KR" dirty="0" smtClean="0"/>
              <a:t>“, 4:“GNU”, 5:“</a:t>
            </a:r>
            <a:r>
              <a:rPr lang="ko-KR" altLang="en-US" dirty="0"/>
              <a:t>공부</a:t>
            </a:r>
            <a:r>
              <a:rPr lang="en-US" altLang="ko-KR" dirty="0" smtClean="0"/>
              <a:t>“, 6:“</a:t>
            </a:r>
            <a:r>
              <a:rPr lang="ko-KR" altLang="en-US" dirty="0"/>
              <a:t>하고</a:t>
            </a:r>
            <a:r>
              <a:rPr lang="en-US" altLang="ko-KR" dirty="0" smtClean="0"/>
              <a:t>“, 7:“</a:t>
            </a:r>
            <a:r>
              <a:rPr lang="ko-KR" altLang="en-US" dirty="0"/>
              <a:t>있습니다</a:t>
            </a:r>
            <a:r>
              <a:rPr lang="en-US" altLang="ko-KR" dirty="0" smtClean="0"/>
              <a:t>”, </a:t>
            </a:r>
          </a:p>
          <a:p>
            <a:pPr lvl="1"/>
            <a:r>
              <a:rPr lang="en-US" altLang="ko-KR" dirty="0"/>
              <a:t>	</a:t>
            </a:r>
            <a:r>
              <a:rPr lang="en-US" altLang="ko-KR" dirty="0" smtClean="0"/>
              <a:t>	8:“</a:t>
            </a:r>
            <a:r>
              <a:rPr lang="ko-KR" altLang="en-US" dirty="0"/>
              <a:t>홈페이지</a:t>
            </a:r>
            <a:r>
              <a:rPr lang="en-US" altLang="ko-KR" dirty="0" smtClean="0"/>
              <a:t>“, 9:“https</a:t>
            </a:r>
            <a:r>
              <a:rPr lang="en-US" altLang="ko-KR" dirty="0"/>
              <a:t>://gnu.ac.kr”, </a:t>
            </a:r>
            <a:r>
              <a:rPr lang="en-US" altLang="ko-KR" dirty="0" smtClean="0"/>
              <a:t>10:“</a:t>
            </a:r>
            <a:r>
              <a:rPr lang="ko-KR" altLang="en-US" dirty="0"/>
              <a:t>입니다</a:t>
            </a:r>
            <a:r>
              <a:rPr lang="en-US" altLang="ko-KR" dirty="0" smtClean="0"/>
              <a:t>“, 11:“</a:t>
            </a:r>
            <a:r>
              <a:rPr lang="ko-KR" altLang="en-US" dirty="0"/>
              <a:t>주소</a:t>
            </a:r>
            <a:r>
              <a:rPr lang="en-US" altLang="ko-KR" dirty="0" smtClean="0"/>
              <a:t>“, 12:“</a:t>
            </a:r>
            <a:r>
              <a:rPr lang="ko-KR" altLang="en-US" dirty="0"/>
              <a:t>경남</a:t>
            </a:r>
            <a:r>
              <a:rPr lang="en-US" altLang="ko-KR" dirty="0"/>
              <a:t>”, </a:t>
            </a:r>
            <a:r>
              <a:rPr lang="en-US" altLang="ko-KR" dirty="0" smtClean="0"/>
              <a:t>13:“</a:t>
            </a:r>
            <a:r>
              <a:rPr lang="ko-KR" altLang="en-US" dirty="0"/>
              <a:t>진주시</a:t>
            </a:r>
            <a:r>
              <a:rPr lang="en-US" altLang="ko-KR" dirty="0" smtClean="0"/>
              <a:t>”,</a:t>
            </a:r>
          </a:p>
          <a:p>
            <a:pPr lvl="1"/>
            <a:r>
              <a:rPr lang="en-US" altLang="ko-KR" dirty="0"/>
              <a:t>	</a:t>
            </a:r>
            <a:r>
              <a:rPr lang="en-US" altLang="ko-KR" dirty="0" smtClean="0"/>
              <a:t>	14:“</a:t>
            </a:r>
            <a:r>
              <a:rPr lang="ko-KR" altLang="en-US" dirty="0"/>
              <a:t>진주</a:t>
            </a:r>
            <a:r>
              <a:rPr lang="en-US" altLang="ko-KR" dirty="0"/>
              <a:t>”, </a:t>
            </a:r>
            <a:r>
              <a:rPr lang="en-US" altLang="ko-KR" dirty="0" smtClean="0"/>
              <a:t>15:“</a:t>
            </a:r>
            <a:r>
              <a:rPr lang="ko-KR" altLang="en-US" dirty="0"/>
              <a:t>대로</a:t>
            </a:r>
            <a:r>
              <a:rPr lang="en-US" altLang="ko-KR" dirty="0"/>
              <a:t>“, </a:t>
            </a:r>
            <a:r>
              <a:rPr lang="en-US" altLang="ko-KR" dirty="0" smtClean="0"/>
              <a:t>16:“501”)</a:t>
            </a:r>
          </a:p>
          <a:p>
            <a:pPr lvl="1"/>
            <a:endParaRPr lang="en-US" altLang="ko-KR" dirty="0" smtClean="0"/>
          </a:p>
          <a:p>
            <a:pPr marL="742950" lvl="1" indent="-285750">
              <a:buFont typeface="Symbol" panose="05050102010706020507" pitchFamily="18" charset="2"/>
              <a:buChar char="Þ"/>
            </a:pPr>
            <a:r>
              <a:rPr lang="en-US" altLang="ko-KR" dirty="0" smtClean="0"/>
              <a:t>Tokens_1 = (0, 1, 2, 3, 4, 5, 6, 7)</a:t>
            </a:r>
          </a:p>
          <a:p>
            <a:pPr marL="742950" lvl="1" indent="-285750">
              <a:buFont typeface="Symbol" panose="05050102010706020507" pitchFamily="18" charset="2"/>
              <a:buChar char="Þ"/>
            </a:pPr>
            <a:endParaRPr lang="en-US" altLang="ko-KR" sz="1000" dirty="0" smtClean="0"/>
          </a:p>
          <a:p>
            <a:pPr marL="742950" lvl="1" indent="-285750">
              <a:buFont typeface="Symbol" panose="05050102010706020507" pitchFamily="18" charset="2"/>
              <a:buChar char="Þ"/>
            </a:pPr>
            <a:r>
              <a:rPr lang="en-US" altLang="ko-KR" dirty="0" smtClean="0"/>
              <a:t>Tokens_2 = (2, 3, 8, 9, 10)</a:t>
            </a:r>
          </a:p>
          <a:p>
            <a:pPr marL="742950" lvl="1" indent="-285750">
              <a:buFont typeface="Symbol" panose="05050102010706020507" pitchFamily="18" charset="2"/>
              <a:buChar char="Þ"/>
            </a:pPr>
            <a:endParaRPr lang="en-US" altLang="ko-KR" sz="1000" dirty="0" smtClean="0"/>
          </a:p>
          <a:p>
            <a:pPr marL="742950" lvl="1" indent="-285750">
              <a:buFont typeface="Symbol" panose="05050102010706020507" pitchFamily="18" charset="2"/>
              <a:buChar char="Þ"/>
            </a:pPr>
            <a:r>
              <a:rPr lang="en-US" altLang="ko-KR" dirty="0" smtClean="0"/>
              <a:t>Tokens_3 = (2, 3, 11, 12, 13, 14, 15, 16, 10)</a:t>
            </a:r>
          </a:p>
        </p:txBody>
      </p:sp>
    </p:spTree>
    <p:extLst>
      <p:ext uri="{BB962C8B-B14F-4D97-AF65-F5344CB8AC3E}">
        <p14:creationId xmlns:p14="http://schemas.microsoft.com/office/powerpoint/2010/main" val="1822258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7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</p:spPr>
        <p:txBody>
          <a:bodyPr/>
          <a:lstStyle/>
          <a:p>
            <a:fld id="{162ECC5E-0AB4-42BF-B1D5-49BAA6F477C6}" type="slidenum">
              <a:rPr lang="ko-KR" altLang="en-US" smtClean="0"/>
              <a:t>18</a:t>
            </a:fld>
            <a:endParaRPr lang="ko-KR" altLang="en-US" dirty="0"/>
          </a:p>
        </p:txBody>
      </p:sp>
      <p:sp>
        <p:nvSpPr>
          <p:cNvPr id="34" name="직사각형 33"/>
          <p:cNvSpPr/>
          <p:nvPr/>
        </p:nvSpPr>
        <p:spPr>
          <a:xfrm>
            <a:off x="1" y="0"/>
            <a:ext cx="342900" cy="7810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ko-KR" altLang="en-US" sz="3600" dirty="0"/>
          </a:p>
        </p:txBody>
      </p:sp>
      <p:sp>
        <p:nvSpPr>
          <p:cNvPr id="35" name="직사각형 34"/>
          <p:cNvSpPr/>
          <p:nvPr/>
        </p:nvSpPr>
        <p:spPr>
          <a:xfrm>
            <a:off x="342900" y="0"/>
            <a:ext cx="8629651" cy="78105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ko-KR" altLang="en-US" sz="3600" spc="300" dirty="0" smtClean="0">
                <a:solidFill>
                  <a:schemeClr val="tx1"/>
                </a:solidFill>
              </a:rPr>
              <a:t>텍스트 전처리</a:t>
            </a:r>
            <a:endParaRPr lang="ko-KR" altLang="en-US" sz="3600" spc="300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8972549" y="0"/>
            <a:ext cx="3219451" cy="78105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42900" y="1280160"/>
            <a:ext cx="75424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arenR" startAt="4"/>
            </a:pPr>
            <a:r>
              <a:rPr lang="en-US" altLang="ko-KR" sz="2400" dirty="0" smtClean="0"/>
              <a:t>Encoding (</a:t>
            </a:r>
            <a:r>
              <a:rPr lang="ko-KR" altLang="en-US" sz="2400" dirty="0" err="1" smtClean="0"/>
              <a:t>인코딩</a:t>
            </a:r>
            <a:r>
              <a:rPr lang="en-US" altLang="ko-KR" sz="2400" dirty="0" smtClean="0"/>
              <a:t>): </a:t>
            </a:r>
            <a:r>
              <a:rPr lang="ko-KR" altLang="en-US" sz="2000" dirty="0" smtClean="0"/>
              <a:t>단어를 고유의 정수로 변환하는 작업</a:t>
            </a:r>
            <a:endParaRPr lang="en-US" altLang="ko-KR" sz="2000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720762" y="1990165"/>
            <a:ext cx="10873489" cy="40626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정수가 할당된 데이터를 다시 </a:t>
            </a:r>
            <a:r>
              <a:rPr lang="en-US" altLang="ko-KR" sz="2000" dirty="0" smtClean="0"/>
              <a:t>0</a:t>
            </a:r>
            <a:r>
              <a:rPr lang="ko-KR" altLang="en-US" sz="2000" dirty="0" smtClean="0"/>
              <a:t>과 </a:t>
            </a:r>
            <a:r>
              <a:rPr lang="en-US" altLang="ko-KR" sz="2000" dirty="0" smtClean="0"/>
              <a:t>1</a:t>
            </a:r>
            <a:r>
              <a:rPr lang="ko-KR" altLang="en-US" sz="2000" dirty="0" smtClean="0"/>
              <a:t>로만 표현</a:t>
            </a:r>
            <a:r>
              <a:rPr lang="en-US" altLang="ko-KR" sz="2000" dirty="0" smtClean="0"/>
              <a:t> (One Hot </a:t>
            </a:r>
            <a:r>
              <a:rPr lang="ko-KR" altLang="en-US" sz="2000" dirty="0" err="1" smtClean="0"/>
              <a:t>인코딩</a:t>
            </a:r>
            <a:r>
              <a:rPr lang="en-US" altLang="ko-KR" sz="2000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r>
              <a:rPr lang="en-US" altLang="ko-KR" sz="2000" dirty="0" smtClean="0"/>
              <a:t>EX)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tokens_set</a:t>
            </a:r>
            <a:r>
              <a:rPr lang="en-US" altLang="ko-KR" dirty="0" smtClean="0"/>
              <a:t> = (0:“</a:t>
            </a:r>
            <a:r>
              <a:rPr lang="ko-KR" altLang="en-US" dirty="0"/>
              <a:t>지금</a:t>
            </a:r>
            <a:r>
              <a:rPr lang="en-US" altLang="ko-KR" dirty="0"/>
              <a:t>“, </a:t>
            </a:r>
            <a:r>
              <a:rPr lang="en-US" altLang="ko-KR" dirty="0" smtClean="0"/>
              <a:t>1:“</a:t>
            </a:r>
            <a:r>
              <a:rPr lang="ko-KR" altLang="en-US" dirty="0"/>
              <a:t>우리</a:t>
            </a:r>
            <a:r>
              <a:rPr lang="en-US" altLang="ko-KR" dirty="0" smtClean="0"/>
              <a:t>”, 2:“</a:t>
            </a:r>
            <a:r>
              <a:rPr lang="ko-KR" altLang="en-US" dirty="0"/>
              <a:t>경상대</a:t>
            </a:r>
            <a:r>
              <a:rPr lang="en-US" altLang="ko-KR" dirty="0"/>
              <a:t>”, </a:t>
            </a:r>
            <a:r>
              <a:rPr lang="en-US" altLang="ko-KR" dirty="0" smtClean="0"/>
              <a:t>3:“</a:t>
            </a:r>
            <a:r>
              <a:rPr lang="ko-KR" altLang="en-US" dirty="0"/>
              <a:t>학교</a:t>
            </a:r>
            <a:r>
              <a:rPr lang="en-US" altLang="ko-KR" dirty="0" smtClean="0"/>
              <a:t>“, 4:“GNU”, 5:“</a:t>
            </a:r>
            <a:r>
              <a:rPr lang="ko-KR" altLang="en-US" dirty="0"/>
              <a:t>공부</a:t>
            </a:r>
            <a:r>
              <a:rPr lang="en-US" altLang="ko-KR" dirty="0" smtClean="0"/>
              <a:t>“, 6:“</a:t>
            </a:r>
            <a:r>
              <a:rPr lang="ko-KR" altLang="en-US" dirty="0"/>
              <a:t>하고</a:t>
            </a:r>
            <a:r>
              <a:rPr lang="en-US" altLang="ko-KR" dirty="0" smtClean="0"/>
              <a:t>“, 7:“</a:t>
            </a:r>
            <a:r>
              <a:rPr lang="ko-KR" altLang="en-US" dirty="0"/>
              <a:t>있습니다</a:t>
            </a:r>
            <a:r>
              <a:rPr lang="en-US" altLang="ko-KR" dirty="0" smtClean="0"/>
              <a:t>”, </a:t>
            </a:r>
          </a:p>
          <a:p>
            <a:pPr lvl="1"/>
            <a:r>
              <a:rPr lang="en-US" altLang="ko-KR" dirty="0"/>
              <a:t>	</a:t>
            </a:r>
            <a:r>
              <a:rPr lang="en-US" altLang="ko-KR" dirty="0" smtClean="0"/>
              <a:t>	8:“</a:t>
            </a:r>
            <a:r>
              <a:rPr lang="ko-KR" altLang="en-US" dirty="0"/>
              <a:t>홈페이지</a:t>
            </a:r>
            <a:r>
              <a:rPr lang="en-US" altLang="ko-KR" dirty="0" smtClean="0"/>
              <a:t>“, 9:“https</a:t>
            </a:r>
            <a:r>
              <a:rPr lang="en-US" altLang="ko-KR" dirty="0"/>
              <a:t>://gnu.ac.kr”, </a:t>
            </a:r>
            <a:r>
              <a:rPr lang="en-US" altLang="ko-KR" dirty="0" smtClean="0"/>
              <a:t>10:“</a:t>
            </a:r>
            <a:r>
              <a:rPr lang="ko-KR" altLang="en-US" dirty="0"/>
              <a:t>입니다</a:t>
            </a:r>
            <a:r>
              <a:rPr lang="en-US" altLang="ko-KR" dirty="0" smtClean="0"/>
              <a:t>“, 11:“</a:t>
            </a:r>
            <a:r>
              <a:rPr lang="ko-KR" altLang="en-US" dirty="0"/>
              <a:t>주소</a:t>
            </a:r>
            <a:r>
              <a:rPr lang="en-US" altLang="ko-KR" dirty="0" smtClean="0"/>
              <a:t>“, 12:“</a:t>
            </a:r>
            <a:r>
              <a:rPr lang="ko-KR" altLang="en-US" dirty="0"/>
              <a:t>경남</a:t>
            </a:r>
            <a:r>
              <a:rPr lang="en-US" altLang="ko-KR" dirty="0"/>
              <a:t>”, </a:t>
            </a:r>
            <a:r>
              <a:rPr lang="en-US" altLang="ko-KR" dirty="0" smtClean="0"/>
              <a:t>13:“</a:t>
            </a:r>
            <a:r>
              <a:rPr lang="ko-KR" altLang="en-US" dirty="0"/>
              <a:t>진주시</a:t>
            </a:r>
            <a:r>
              <a:rPr lang="en-US" altLang="ko-KR" dirty="0" smtClean="0"/>
              <a:t>”,</a:t>
            </a:r>
          </a:p>
          <a:p>
            <a:pPr lvl="1"/>
            <a:r>
              <a:rPr lang="en-US" altLang="ko-KR" dirty="0"/>
              <a:t>	</a:t>
            </a:r>
            <a:r>
              <a:rPr lang="en-US" altLang="ko-KR" dirty="0" smtClean="0"/>
              <a:t>	14:“</a:t>
            </a:r>
            <a:r>
              <a:rPr lang="ko-KR" altLang="en-US" dirty="0"/>
              <a:t>진주</a:t>
            </a:r>
            <a:r>
              <a:rPr lang="en-US" altLang="ko-KR" dirty="0"/>
              <a:t>”, </a:t>
            </a:r>
            <a:r>
              <a:rPr lang="en-US" altLang="ko-KR" dirty="0" smtClean="0"/>
              <a:t>15:“</a:t>
            </a:r>
            <a:r>
              <a:rPr lang="ko-KR" altLang="en-US" dirty="0"/>
              <a:t>대로</a:t>
            </a:r>
            <a:r>
              <a:rPr lang="en-US" altLang="ko-KR" dirty="0"/>
              <a:t>“, </a:t>
            </a:r>
            <a:r>
              <a:rPr lang="en-US" altLang="ko-KR" dirty="0" smtClean="0"/>
              <a:t>16:“501”)</a:t>
            </a:r>
          </a:p>
          <a:p>
            <a:pPr lvl="1"/>
            <a:endParaRPr lang="en-US" altLang="ko-KR" dirty="0" smtClean="0"/>
          </a:p>
          <a:p>
            <a:pPr marL="742950" lvl="1" indent="-285750">
              <a:buFont typeface="Symbol" panose="05050102010706020507" pitchFamily="18" charset="2"/>
              <a:buChar char="Þ"/>
            </a:pPr>
            <a:r>
              <a:rPr lang="en-US" altLang="ko-KR" dirty="0" smtClean="0"/>
              <a:t>Tokens_1 = (0, 1, 2, 3, 4, 5, 6, 7)</a:t>
            </a:r>
            <a:endParaRPr lang="en-US" altLang="ko-KR" sz="1000" dirty="0" smtClean="0"/>
          </a:p>
          <a:p>
            <a:pPr marL="742950" lvl="1" indent="-285750">
              <a:buFont typeface="Symbol" panose="05050102010706020507" pitchFamily="18" charset="2"/>
              <a:buChar char="Þ"/>
            </a:pPr>
            <a:r>
              <a:rPr lang="en-US" altLang="ko-KR" dirty="0" smtClean="0"/>
              <a:t>Tokens_2 = (2, 3, 8, 9, 10)</a:t>
            </a:r>
            <a:endParaRPr lang="en-US" altLang="ko-KR" sz="1000" dirty="0" smtClean="0"/>
          </a:p>
          <a:p>
            <a:pPr marL="742950" lvl="1" indent="-285750">
              <a:buFont typeface="Symbol" panose="05050102010706020507" pitchFamily="18" charset="2"/>
              <a:buChar char="Þ"/>
            </a:pPr>
            <a:r>
              <a:rPr lang="en-US" altLang="ko-KR" dirty="0" smtClean="0"/>
              <a:t>Tokens_3 = (2, 3, 11, 12, 13, 14, 15, 16, 10)</a:t>
            </a:r>
          </a:p>
          <a:p>
            <a:pPr marL="742950" lvl="1" indent="-285750">
              <a:buFont typeface="Symbol" panose="05050102010706020507" pitchFamily="18" charset="2"/>
              <a:buChar char="Þ"/>
            </a:pPr>
            <a:endParaRPr lang="en-US" altLang="ko-KR" dirty="0"/>
          </a:p>
          <a:p>
            <a:pPr marL="742950" lvl="1" indent="-285750">
              <a:buFont typeface="Symbol" panose="05050102010706020507" pitchFamily="18" charset="2"/>
              <a:buChar char="Þ"/>
            </a:pPr>
            <a:r>
              <a:rPr lang="en-US" altLang="ko-KR" dirty="0"/>
              <a:t>0:[1,0,0,0,0,0,0,0,0,0,0,0,0,0,0,0], 1</a:t>
            </a:r>
            <a:r>
              <a:rPr lang="en-US" altLang="ko-KR" dirty="0" smtClean="0"/>
              <a:t>:</a:t>
            </a:r>
            <a:r>
              <a:rPr lang="en-US" altLang="ko-KR" dirty="0"/>
              <a:t>[0,1,0,0,0,0,0,0,0,0,0,0,0,0,0,0]</a:t>
            </a:r>
            <a:r>
              <a:rPr lang="en-US" altLang="ko-KR" dirty="0" smtClean="0"/>
              <a:t>, </a:t>
            </a:r>
            <a:r>
              <a:rPr lang="en-US" altLang="ko-KR" dirty="0"/>
              <a:t>2</a:t>
            </a:r>
            <a:r>
              <a:rPr lang="en-US" altLang="ko-KR" dirty="0" smtClean="0"/>
              <a:t>:</a:t>
            </a:r>
            <a:r>
              <a:rPr lang="en-US" altLang="ko-KR" dirty="0"/>
              <a:t>[</a:t>
            </a:r>
            <a:r>
              <a:rPr lang="en-US" altLang="ko-KR" dirty="0" smtClean="0"/>
              <a:t>0,0,1,0,0,0,0,0,0,0,0,0,0,0,0,0],</a:t>
            </a:r>
          </a:p>
          <a:p>
            <a:pPr marL="742950" lvl="1" indent="-285750">
              <a:buFont typeface="Symbol" panose="05050102010706020507" pitchFamily="18" charset="2"/>
              <a:buChar char="Þ"/>
            </a:pPr>
            <a:r>
              <a:rPr lang="en-US" altLang="ko-KR" dirty="0" smtClean="0"/>
              <a:t>…</a:t>
            </a:r>
          </a:p>
          <a:p>
            <a:pPr marL="742950" lvl="1" indent="-285750">
              <a:buFont typeface="Symbol" panose="05050102010706020507" pitchFamily="18" charset="2"/>
              <a:buChar char="Þ"/>
            </a:pPr>
            <a:r>
              <a:rPr lang="en-US" altLang="ko-KR" dirty="0" smtClean="0"/>
              <a:t>14:[0,0,0,0,0,0,0,0,0,0,0,0,0,1,0,0</a:t>
            </a:r>
            <a:r>
              <a:rPr lang="en-US" altLang="ko-KR" smtClean="0"/>
              <a:t>], 15:[0,0,0,0,0,0,0,0,0,0,0,0,0,0,1,0], 16:[0,0,0,0,0,0,0,0,0,0,0,0,0,0,0,1]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782056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7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</p:spPr>
        <p:txBody>
          <a:bodyPr/>
          <a:lstStyle/>
          <a:p>
            <a:fld id="{162ECC5E-0AB4-42BF-B1D5-49BAA6F477C6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1" y="0"/>
            <a:ext cx="342900" cy="7810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ko-KR" altLang="en-US" sz="3600" dirty="0"/>
          </a:p>
        </p:txBody>
      </p:sp>
      <p:sp>
        <p:nvSpPr>
          <p:cNvPr id="35" name="직사각형 34"/>
          <p:cNvSpPr/>
          <p:nvPr/>
        </p:nvSpPr>
        <p:spPr>
          <a:xfrm>
            <a:off x="342900" y="0"/>
            <a:ext cx="8629651" cy="78105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ko-KR" altLang="en-US" sz="3600" spc="300" dirty="0" smtClean="0">
                <a:solidFill>
                  <a:schemeClr val="tx1"/>
                </a:solidFill>
              </a:rPr>
              <a:t>텍스트 전처리</a:t>
            </a:r>
            <a:endParaRPr lang="ko-KR" altLang="en-US" sz="3600" spc="300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8972549" y="0"/>
            <a:ext cx="3219451" cy="78105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42900" y="1280160"/>
            <a:ext cx="112652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arenR" startAt="5"/>
            </a:pPr>
            <a:r>
              <a:rPr lang="en-US" altLang="ko-KR" sz="2400" dirty="0" smtClean="0"/>
              <a:t>Padding (</a:t>
            </a:r>
            <a:r>
              <a:rPr lang="ko-KR" altLang="en-US" sz="2400" dirty="0" smtClean="0"/>
              <a:t>패딩</a:t>
            </a:r>
            <a:r>
              <a:rPr lang="en-US" altLang="ko-KR" sz="2400" dirty="0" smtClean="0"/>
              <a:t>):  </a:t>
            </a:r>
            <a:r>
              <a:rPr lang="ko-KR" altLang="en-US" sz="2000" dirty="0" smtClean="0"/>
              <a:t>문장 단위에서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짧은 문장의 길이가 가장 긴 문장의 길이와 동일해지도록 </a:t>
            </a:r>
            <a:endParaRPr lang="en-US" altLang="ko-KR" sz="2000" dirty="0" smtClean="0"/>
          </a:p>
          <a:p>
            <a:pPr lvl="4"/>
            <a:r>
              <a:rPr lang="en-US" altLang="ko-KR" sz="2000" dirty="0"/>
              <a:t>	</a:t>
            </a:r>
            <a:r>
              <a:rPr lang="ko-KR" altLang="en-US" sz="2000" dirty="0" smtClean="0"/>
              <a:t>앞이나 뒤에 </a:t>
            </a:r>
            <a:r>
              <a:rPr lang="en-US" altLang="ko-KR" sz="2000" dirty="0"/>
              <a:t>0</a:t>
            </a:r>
            <a:r>
              <a:rPr lang="ko-KR" altLang="en-US" sz="2000" dirty="0"/>
              <a:t>을</a:t>
            </a:r>
            <a:r>
              <a:rPr lang="ko-KR" altLang="en-US" sz="2000" dirty="0" smtClean="0"/>
              <a:t> 추가해 길이를 맞추는 작업 </a:t>
            </a:r>
            <a:endParaRPr lang="en-US" altLang="ko-KR" dirty="0" smtClean="0"/>
          </a:p>
        </p:txBody>
      </p:sp>
      <p:sp>
        <p:nvSpPr>
          <p:cNvPr id="2" name="직사각형 1"/>
          <p:cNvSpPr/>
          <p:nvPr/>
        </p:nvSpPr>
        <p:spPr>
          <a:xfrm>
            <a:off x="702832" y="2654055"/>
            <a:ext cx="10797093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ko-KR" dirty="0" err="1"/>
              <a:t>tokens_set</a:t>
            </a:r>
            <a:r>
              <a:rPr lang="en-US" altLang="ko-KR" dirty="0"/>
              <a:t> = (0</a:t>
            </a:r>
            <a:r>
              <a:rPr lang="en-US" altLang="ko-KR" dirty="0" smtClean="0"/>
              <a:t>:’’, 1:“</a:t>
            </a:r>
            <a:r>
              <a:rPr lang="ko-KR" altLang="en-US" dirty="0"/>
              <a:t>지금</a:t>
            </a:r>
            <a:r>
              <a:rPr lang="en-US" altLang="ko-KR" dirty="0"/>
              <a:t>“, </a:t>
            </a:r>
            <a:r>
              <a:rPr lang="en-US" altLang="ko-KR" dirty="0" smtClean="0"/>
              <a:t>2:“</a:t>
            </a:r>
            <a:r>
              <a:rPr lang="ko-KR" altLang="en-US" dirty="0"/>
              <a:t>우리</a:t>
            </a:r>
            <a:r>
              <a:rPr lang="en-US" altLang="ko-KR" dirty="0"/>
              <a:t>”, </a:t>
            </a:r>
            <a:r>
              <a:rPr lang="en-US" altLang="ko-KR" dirty="0" smtClean="0"/>
              <a:t>3:“</a:t>
            </a:r>
            <a:r>
              <a:rPr lang="ko-KR" altLang="en-US" dirty="0"/>
              <a:t>경상대</a:t>
            </a:r>
            <a:r>
              <a:rPr lang="en-US" altLang="ko-KR" dirty="0"/>
              <a:t>”, </a:t>
            </a:r>
            <a:r>
              <a:rPr lang="en-US" altLang="ko-KR" dirty="0" smtClean="0"/>
              <a:t>4:“</a:t>
            </a:r>
            <a:r>
              <a:rPr lang="ko-KR" altLang="en-US" dirty="0"/>
              <a:t>학교</a:t>
            </a:r>
            <a:r>
              <a:rPr lang="en-US" altLang="ko-KR" dirty="0"/>
              <a:t>“, </a:t>
            </a:r>
            <a:r>
              <a:rPr lang="en-US" altLang="ko-KR" dirty="0" smtClean="0"/>
              <a:t>5:“</a:t>
            </a:r>
            <a:r>
              <a:rPr lang="en-US" altLang="ko-KR" dirty="0"/>
              <a:t>GNU”, </a:t>
            </a:r>
            <a:r>
              <a:rPr lang="en-US" altLang="ko-KR" dirty="0" smtClean="0"/>
              <a:t>6:“</a:t>
            </a:r>
            <a:r>
              <a:rPr lang="ko-KR" altLang="en-US" dirty="0"/>
              <a:t>공부</a:t>
            </a:r>
            <a:r>
              <a:rPr lang="en-US" altLang="ko-KR" dirty="0"/>
              <a:t>“, </a:t>
            </a:r>
            <a:r>
              <a:rPr lang="en-US" altLang="ko-KR" dirty="0" smtClean="0"/>
              <a:t>7:“</a:t>
            </a:r>
            <a:r>
              <a:rPr lang="ko-KR" altLang="en-US" dirty="0"/>
              <a:t>하고</a:t>
            </a:r>
            <a:r>
              <a:rPr lang="en-US" altLang="ko-KR" dirty="0"/>
              <a:t>“, </a:t>
            </a:r>
            <a:r>
              <a:rPr lang="en-US" altLang="ko-KR" dirty="0" smtClean="0"/>
              <a:t>8:“</a:t>
            </a:r>
            <a:r>
              <a:rPr lang="ko-KR" altLang="en-US" dirty="0"/>
              <a:t>있습니다</a:t>
            </a:r>
            <a:r>
              <a:rPr lang="en-US" altLang="ko-KR" dirty="0"/>
              <a:t>”, </a:t>
            </a:r>
          </a:p>
          <a:p>
            <a:pPr lvl="1"/>
            <a:r>
              <a:rPr lang="en-US" altLang="ko-KR" dirty="0"/>
              <a:t>		</a:t>
            </a:r>
            <a:r>
              <a:rPr lang="en-US" altLang="ko-KR" dirty="0" smtClean="0"/>
              <a:t>9:“</a:t>
            </a:r>
            <a:r>
              <a:rPr lang="ko-KR" altLang="en-US" dirty="0"/>
              <a:t>홈페이지</a:t>
            </a:r>
            <a:r>
              <a:rPr lang="en-US" altLang="ko-KR" dirty="0"/>
              <a:t>“, </a:t>
            </a:r>
            <a:r>
              <a:rPr lang="en-US" altLang="ko-KR" dirty="0" smtClean="0"/>
              <a:t>10:“</a:t>
            </a:r>
            <a:r>
              <a:rPr lang="en-US" altLang="ko-KR" dirty="0"/>
              <a:t>https://gnu.ac.kr”, </a:t>
            </a:r>
            <a:r>
              <a:rPr lang="en-US" altLang="ko-KR" dirty="0" smtClean="0"/>
              <a:t>11:“</a:t>
            </a:r>
            <a:r>
              <a:rPr lang="ko-KR" altLang="en-US" dirty="0"/>
              <a:t>입니다</a:t>
            </a:r>
            <a:r>
              <a:rPr lang="en-US" altLang="ko-KR" dirty="0"/>
              <a:t>“, </a:t>
            </a:r>
            <a:r>
              <a:rPr lang="en-US" altLang="ko-KR" dirty="0" smtClean="0"/>
              <a:t>12:“</a:t>
            </a:r>
            <a:r>
              <a:rPr lang="ko-KR" altLang="en-US" dirty="0"/>
              <a:t>주소</a:t>
            </a:r>
            <a:r>
              <a:rPr lang="en-US" altLang="ko-KR" dirty="0"/>
              <a:t>“, </a:t>
            </a:r>
            <a:r>
              <a:rPr lang="en-US" altLang="ko-KR" dirty="0" smtClean="0"/>
              <a:t>13:“</a:t>
            </a:r>
            <a:r>
              <a:rPr lang="ko-KR" altLang="en-US" dirty="0"/>
              <a:t>경남</a:t>
            </a:r>
            <a:r>
              <a:rPr lang="en-US" altLang="ko-KR" dirty="0"/>
              <a:t>”, </a:t>
            </a:r>
            <a:r>
              <a:rPr lang="en-US" altLang="ko-KR" dirty="0" smtClean="0"/>
              <a:t>14:“</a:t>
            </a:r>
            <a:r>
              <a:rPr lang="ko-KR" altLang="en-US" dirty="0"/>
              <a:t>진주시</a:t>
            </a:r>
            <a:r>
              <a:rPr lang="en-US" altLang="ko-KR" dirty="0"/>
              <a:t>”,</a:t>
            </a:r>
          </a:p>
          <a:p>
            <a:pPr lvl="1"/>
            <a:r>
              <a:rPr lang="en-US" altLang="ko-KR" dirty="0"/>
              <a:t>		</a:t>
            </a:r>
            <a:r>
              <a:rPr lang="en-US" altLang="ko-KR" dirty="0" smtClean="0"/>
              <a:t>15:“</a:t>
            </a:r>
            <a:r>
              <a:rPr lang="ko-KR" altLang="en-US" dirty="0"/>
              <a:t>진주</a:t>
            </a:r>
            <a:r>
              <a:rPr lang="en-US" altLang="ko-KR" dirty="0"/>
              <a:t>”, </a:t>
            </a:r>
            <a:r>
              <a:rPr lang="en-US" altLang="ko-KR" dirty="0" smtClean="0"/>
              <a:t>16:“</a:t>
            </a:r>
            <a:r>
              <a:rPr lang="ko-KR" altLang="en-US" dirty="0"/>
              <a:t>대로</a:t>
            </a:r>
            <a:r>
              <a:rPr lang="en-US" altLang="ko-KR" dirty="0"/>
              <a:t>“, </a:t>
            </a:r>
            <a:r>
              <a:rPr lang="en-US" altLang="ko-KR" dirty="0" smtClean="0"/>
              <a:t>17:“</a:t>
            </a:r>
            <a:r>
              <a:rPr lang="en-US" altLang="ko-KR" dirty="0"/>
              <a:t>501</a:t>
            </a:r>
            <a:r>
              <a:rPr lang="en-US" altLang="ko-KR" dirty="0" smtClean="0"/>
              <a:t>”)</a:t>
            </a:r>
          </a:p>
          <a:p>
            <a:pPr lvl="1"/>
            <a:endParaRPr lang="en-US" altLang="ko-KR" dirty="0"/>
          </a:p>
          <a:p>
            <a:pPr marL="742950" lvl="1" indent="-285750">
              <a:buFont typeface="Symbol" panose="05050102010706020507" pitchFamily="18" charset="2"/>
              <a:buChar char="Þ"/>
            </a:pPr>
            <a:r>
              <a:rPr lang="en-US" altLang="ko-KR" dirty="0" smtClean="0"/>
              <a:t>Tokens_1 </a:t>
            </a:r>
            <a:r>
              <a:rPr lang="en-US" altLang="ko-KR" dirty="0"/>
              <a:t>= </a:t>
            </a:r>
            <a:r>
              <a:rPr lang="en-US" altLang="ko-KR" dirty="0" smtClean="0"/>
              <a:t>(1, 2, 3, 4, 5, 6, 7, 8) </a:t>
            </a:r>
          </a:p>
          <a:p>
            <a:pPr lvl="2"/>
            <a:r>
              <a:rPr lang="en-US" altLang="ko-KR" dirty="0" smtClean="0">
                <a:sym typeface="Wingdings" panose="05000000000000000000" pitchFamily="2" charset="2"/>
              </a:rPr>
              <a:t> (1, 2, 3, 4, 5, 6, 7, 8, 0) or (0, 1, 2, 3, 4, 5, 6, 7, 8)</a:t>
            </a:r>
          </a:p>
          <a:p>
            <a:pPr marL="742950" lvl="1" indent="-285750">
              <a:buFont typeface="Symbol" panose="05050102010706020507" pitchFamily="18" charset="2"/>
              <a:buChar char="Þ"/>
            </a:pPr>
            <a:endParaRPr lang="en-US" altLang="ko-KR" sz="1000" dirty="0" smtClean="0"/>
          </a:p>
          <a:p>
            <a:pPr marL="742950" lvl="1" indent="-285750">
              <a:buFont typeface="Symbol" panose="05050102010706020507" pitchFamily="18" charset="2"/>
              <a:buChar char="Þ"/>
            </a:pPr>
            <a:endParaRPr lang="en-US" altLang="ko-KR" sz="1000" dirty="0"/>
          </a:p>
          <a:p>
            <a:pPr marL="742950" lvl="1" indent="-285750">
              <a:buFont typeface="Symbol" panose="05050102010706020507" pitchFamily="18" charset="2"/>
              <a:buChar char="Þ"/>
            </a:pPr>
            <a:r>
              <a:rPr lang="en-US" altLang="ko-KR" dirty="0"/>
              <a:t>Tokens_2 = </a:t>
            </a:r>
            <a:r>
              <a:rPr lang="en-US" altLang="ko-KR" dirty="0" smtClean="0"/>
              <a:t>(3, 4, 9, 10, 11)</a:t>
            </a:r>
          </a:p>
          <a:p>
            <a:pPr lvl="2"/>
            <a:r>
              <a:rPr lang="en-US" altLang="ko-KR" dirty="0" smtClean="0">
                <a:sym typeface="Wingdings" panose="05000000000000000000" pitchFamily="2" charset="2"/>
              </a:rPr>
              <a:t> (3, 4, 9, 10, 11, 0, 0, 0, 0) or (0, 0, 0, 0, 3, 4, 9, 10)</a:t>
            </a:r>
          </a:p>
          <a:p>
            <a:pPr marL="742950" lvl="1" indent="-285750">
              <a:buFont typeface="Symbol" panose="05050102010706020507" pitchFamily="18" charset="2"/>
              <a:buChar char="Þ"/>
            </a:pPr>
            <a:endParaRPr lang="en-US" altLang="ko-KR" sz="1000" dirty="0" smtClean="0"/>
          </a:p>
          <a:p>
            <a:pPr marL="742950" lvl="1" indent="-285750">
              <a:buFont typeface="Symbol" panose="05050102010706020507" pitchFamily="18" charset="2"/>
              <a:buChar char="Þ"/>
            </a:pPr>
            <a:endParaRPr lang="en-US" altLang="ko-KR" sz="1000" dirty="0"/>
          </a:p>
          <a:p>
            <a:pPr marL="742950" lvl="1" indent="-285750">
              <a:buFont typeface="Symbol" panose="05050102010706020507" pitchFamily="18" charset="2"/>
              <a:buChar char="Þ"/>
            </a:pPr>
            <a:r>
              <a:rPr lang="en-US" altLang="ko-KR" dirty="0"/>
              <a:t>Tokens_3 = </a:t>
            </a:r>
            <a:r>
              <a:rPr lang="en-US" altLang="ko-KR" dirty="0" smtClean="0"/>
              <a:t>(3, 4, 12, 13, 14, 15, 16, 17, 11)</a:t>
            </a:r>
          </a:p>
          <a:p>
            <a:pPr lvl="2"/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ko-KR" altLang="en-US" dirty="0" smtClean="0">
                <a:sym typeface="Wingdings" panose="05000000000000000000" pitchFamily="2" charset="2"/>
              </a:rPr>
              <a:t>가장 긴 문장은 그대로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10421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7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</p:spPr>
        <p:txBody>
          <a:bodyPr/>
          <a:lstStyle/>
          <a:p>
            <a:fld id="{162ECC5E-0AB4-42BF-B1D5-49BAA6F477C6}" type="slidenum">
              <a:rPr lang="ko-KR" altLang="en-US" smtClean="0"/>
              <a:t>2</a:t>
            </a:fld>
            <a:endParaRPr lang="ko-KR" altLang="en-US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1388190"/>
              </p:ext>
            </p:extLst>
          </p:nvPr>
        </p:nvGraphicFramePr>
        <p:xfrm>
          <a:off x="201170" y="1277173"/>
          <a:ext cx="5733287" cy="34669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14983">
                  <a:extLst>
                    <a:ext uri="{9D8B030D-6E8A-4147-A177-3AD203B41FA5}">
                      <a16:colId xmlns:a16="http://schemas.microsoft.com/office/drawing/2014/main" val="2150862819"/>
                    </a:ext>
                  </a:extLst>
                </a:gridCol>
                <a:gridCol w="1623866">
                  <a:extLst>
                    <a:ext uri="{9D8B030D-6E8A-4147-A177-3AD203B41FA5}">
                      <a16:colId xmlns:a16="http://schemas.microsoft.com/office/drawing/2014/main" val="2670059890"/>
                    </a:ext>
                  </a:extLst>
                </a:gridCol>
                <a:gridCol w="3094438">
                  <a:extLst>
                    <a:ext uri="{9D8B030D-6E8A-4147-A177-3AD203B41FA5}">
                      <a16:colId xmlns:a16="http://schemas.microsoft.com/office/drawing/2014/main" val="1453232062"/>
                    </a:ext>
                  </a:extLst>
                </a:gridCol>
              </a:tblGrid>
              <a:tr h="483265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 smtClean="0"/>
                        <a:t>오  전</a:t>
                      </a:r>
                      <a:endParaRPr lang="ko-KR" altLang="en-US" sz="13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1306849"/>
                  </a:ext>
                </a:extLst>
              </a:tr>
              <a:tr h="994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1</a:t>
                      </a:r>
                      <a:r>
                        <a:rPr lang="ko-KR" altLang="en-US" sz="1300" dirty="0" smtClean="0"/>
                        <a:t>교시</a:t>
                      </a:r>
                      <a:endParaRPr lang="en-US" altLang="ko-KR" sz="1300" dirty="0" smtClean="0"/>
                    </a:p>
                    <a:p>
                      <a:pPr algn="l" latinLnBrk="1"/>
                      <a:r>
                        <a:rPr lang="en-US" altLang="ko-KR" sz="1300" dirty="0" smtClean="0"/>
                        <a:t>(09:00</a:t>
                      </a:r>
                    </a:p>
                    <a:p>
                      <a:pPr algn="r" latinLnBrk="1"/>
                      <a:r>
                        <a:rPr lang="en-US" altLang="ko-KR" sz="1300" dirty="0" smtClean="0"/>
                        <a:t>~ 09:50)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텍스트 처리</a:t>
                      </a:r>
                      <a:endParaRPr lang="en-US" altLang="ko-KR" sz="1600" dirty="0" smtClean="0"/>
                    </a:p>
                    <a:p>
                      <a:pPr algn="ctr" latinLnBrk="1"/>
                      <a:r>
                        <a:rPr lang="ko-KR" altLang="en-US" sz="1600" dirty="0" smtClean="0"/>
                        <a:t>소개</a:t>
                      </a:r>
                      <a:endParaRPr lang="ko-KR" altLang="en-US" sz="16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텍스트 분류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예측</a:t>
                      </a:r>
                      <a:r>
                        <a:rPr lang="en-US" altLang="ko-KR" sz="1600" dirty="0" smtClean="0"/>
                        <a:t/>
                      </a:r>
                      <a:br>
                        <a:rPr lang="en-US" altLang="ko-KR" sz="1600" dirty="0" smtClean="0"/>
                      </a:br>
                      <a:r>
                        <a:rPr lang="ko-KR" altLang="en-US" sz="1600" dirty="0" smtClean="0"/>
                        <a:t>텍스트 전처리</a:t>
                      </a:r>
                      <a:endParaRPr lang="en-US" altLang="ko-KR" sz="1600" dirty="0" smtClean="0"/>
                    </a:p>
                    <a:p>
                      <a:pPr algn="ctr" latinLnBrk="1"/>
                      <a:r>
                        <a:rPr lang="en-US" altLang="ko-KR" sz="1600" dirty="0" smtClean="0"/>
                        <a:t>+ </a:t>
                      </a:r>
                      <a:r>
                        <a:rPr lang="ko-KR" altLang="en-US" sz="1600" dirty="0" smtClean="0"/>
                        <a:t>데이터 다운로드</a:t>
                      </a:r>
                      <a:endParaRPr lang="ko-KR" altLang="en-US" sz="16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8375365"/>
                  </a:ext>
                </a:extLst>
              </a:tr>
              <a:tr h="994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2</a:t>
                      </a:r>
                      <a:r>
                        <a:rPr lang="ko-KR" altLang="en-US" sz="1300" dirty="0" smtClean="0"/>
                        <a:t>교시</a:t>
                      </a:r>
                      <a:endParaRPr lang="en-US" altLang="ko-KR" sz="1300" dirty="0" smtClean="0"/>
                    </a:p>
                    <a:p>
                      <a:pPr algn="l" latinLnBrk="1"/>
                      <a:r>
                        <a:rPr lang="en-US" altLang="ko-KR" sz="1300" dirty="0" smtClean="0"/>
                        <a:t>(10:00</a:t>
                      </a:r>
                    </a:p>
                    <a:p>
                      <a:pPr algn="r" latinLnBrk="1"/>
                      <a:r>
                        <a:rPr lang="en-US" altLang="ko-KR" sz="1300" dirty="0" smtClean="0"/>
                        <a:t>~ 10:50)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텍스트 전처리</a:t>
                      </a:r>
                      <a:endParaRPr lang="en-US" altLang="ko-KR" sz="1600" dirty="0" smtClean="0"/>
                    </a:p>
                    <a:p>
                      <a:pPr algn="ctr" latinLnBrk="1"/>
                      <a:r>
                        <a:rPr lang="ko-KR" altLang="en-US" sz="1600" dirty="0" smtClean="0"/>
                        <a:t>실습</a:t>
                      </a:r>
                      <a:endParaRPr lang="ko-KR" altLang="en-US" sz="16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한글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영어 전처리</a:t>
                      </a:r>
                      <a:endParaRPr lang="en-US" altLang="ko-KR" sz="1600" dirty="0" smtClean="0"/>
                    </a:p>
                    <a:p>
                      <a:pPr algn="ctr" latinLnBrk="1"/>
                      <a:r>
                        <a:rPr lang="en-US" altLang="ko-KR" sz="1600" dirty="0" smtClean="0"/>
                        <a:t>(</a:t>
                      </a:r>
                      <a:r>
                        <a:rPr lang="en-US" altLang="ko-KR" sz="1600" dirty="0" err="1" smtClean="0"/>
                        <a:t>Konlpy</a:t>
                      </a:r>
                      <a:r>
                        <a:rPr lang="en-US" altLang="ko-KR" sz="1600" dirty="0" smtClean="0"/>
                        <a:t>,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en-US" altLang="ko-KR" sz="1600" baseline="0" dirty="0" err="1" smtClean="0"/>
                        <a:t>nltk</a:t>
                      </a:r>
                      <a:r>
                        <a:rPr lang="en-US" altLang="ko-KR" sz="1600" dirty="0" smtClean="0"/>
                        <a:t>)</a:t>
                      </a:r>
                      <a:endParaRPr lang="ko-KR" altLang="en-US" sz="16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8002210"/>
                  </a:ext>
                </a:extLst>
              </a:tr>
              <a:tr h="994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3</a:t>
                      </a:r>
                      <a:r>
                        <a:rPr lang="ko-KR" altLang="en-US" sz="1300" dirty="0" smtClean="0"/>
                        <a:t>교시</a:t>
                      </a:r>
                      <a:endParaRPr lang="en-US" altLang="ko-KR" sz="1300" dirty="0" smtClean="0"/>
                    </a:p>
                    <a:p>
                      <a:pPr algn="l" latinLnBrk="1"/>
                      <a:r>
                        <a:rPr lang="en-US" altLang="ko-KR" sz="1300" dirty="0" smtClean="0"/>
                        <a:t>(11:00</a:t>
                      </a:r>
                    </a:p>
                    <a:p>
                      <a:pPr algn="r" latinLnBrk="1"/>
                      <a:r>
                        <a:rPr lang="en-US" altLang="ko-KR" sz="1300" dirty="0" smtClean="0"/>
                        <a:t>~ 11:50)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단어 </a:t>
                      </a:r>
                      <a:r>
                        <a:rPr lang="ko-KR" altLang="en-US" sz="1600" dirty="0" err="1" smtClean="0"/>
                        <a:t>임베딩</a:t>
                      </a:r>
                      <a:r>
                        <a:rPr lang="ko-KR" altLang="en-US" sz="1600" dirty="0" smtClean="0"/>
                        <a:t> </a:t>
                      </a:r>
                      <a:endParaRPr lang="en-US" altLang="ko-KR" sz="1600" dirty="0" smtClean="0"/>
                    </a:p>
                    <a:p>
                      <a:pPr algn="ctr" latinLnBrk="1"/>
                      <a:r>
                        <a:rPr lang="ko-KR" altLang="en-US" sz="1600" dirty="0" smtClean="0"/>
                        <a:t>소개</a:t>
                      </a:r>
                      <a:endParaRPr lang="ko-KR" altLang="en-US" sz="16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단어 </a:t>
                      </a:r>
                      <a:r>
                        <a:rPr lang="ko-KR" altLang="en-US" sz="1600" dirty="0" err="1" smtClean="0"/>
                        <a:t>임베딩</a:t>
                      </a:r>
                      <a:r>
                        <a:rPr lang="ko-KR" altLang="en-US" sz="1600" dirty="0" smtClean="0"/>
                        <a:t> 기법</a:t>
                      </a:r>
                      <a:endParaRPr lang="en-US" altLang="ko-KR" sz="1600" dirty="0" smtClean="0"/>
                    </a:p>
                    <a:p>
                      <a:pPr algn="ctr" latinLnBrk="1"/>
                      <a:r>
                        <a:rPr lang="en-US" altLang="ko-KR" sz="1600" dirty="0" smtClean="0"/>
                        <a:t>(Embedding Layer, Word2Vec, </a:t>
                      </a:r>
                      <a:r>
                        <a:rPr lang="en-US" altLang="ko-KR" sz="1600" dirty="0" err="1" smtClean="0"/>
                        <a:t>FastText</a:t>
                      </a:r>
                      <a:r>
                        <a:rPr lang="en-US" altLang="ko-KR" sz="1600" dirty="0" smtClean="0"/>
                        <a:t>)</a:t>
                      </a:r>
                      <a:endParaRPr lang="ko-KR" altLang="en-US" sz="16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7768921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5969169"/>
              </p:ext>
            </p:extLst>
          </p:nvPr>
        </p:nvGraphicFramePr>
        <p:xfrm>
          <a:off x="6199631" y="1273278"/>
          <a:ext cx="5797296" cy="49119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42417">
                  <a:extLst>
                    <a:ext uri="{9D8B030D-6E8A-4147-A177-3AD203B41FA5}">
                      <a16:colId xmlns:a16="http://schemas.microsoft.com/office/drawing/2014/main" val="2150862819"/>
                    </a:ext>
                  </a:extLst>
                </a:gridCol>
                <a:gridCol w="1682496">
                  <a:extLst>
                    <a:ext uri="{9D8B030D-6E8A-4147-A177-3AD203B41FA5}">
                      <a16:colId xmlns:a16="http://schemas.microsoft.com/office/drawing/2014/main" val="2670059890"/>
                    </a:ext>
                  </a:extLst>
                </a:gridCol>
                <a:gridCol w="3072383">
                  <a:extLst>
                    <a:ext uri="{9D8B030D-6E8A-4147-A177-3AD203B41FA5}">
                      <a16:colId xmlns:a16="http://schemas.microsoft.com/office/drawing/2014/main" val="1453232062"/>
                    </a:ext>
                  </a:extLst>
                </a:gridCol>
              </a:tblGrid>
              <a:tr h="409219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 smtClean="0"/>
                        <a:t>오  후</a:t>
                      </a:r>
                      <a:endParaRPr lang="ko-KR" altLang="en-US" sz="1300" b="1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509561506"/>
                  </a:ext>
                </a:extLst>
              </a:tr>
              <a:tr h="9005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4</a:t>
                      </a:r>
                      <a:r>
                        <a:rPr lang="ko-KR" altLang="en-US" sz="1300" dirty="0" smtClean="0"/>
                        <a:t>교시</a:t>
                      </a:r>
                      <a:endParaRPr lang="en-US" altLang="ko-KR" sz="1300" dirty="0" smtClean="0"/>
                    </a:p>
                    <a:p>
                      <a:pPr algn="l" latinLnBrk="1"/>
                      <a:r>
                        <a:rPr lang="en-US" altLang="ko-KR" sz="1300" dirty="0" smtClean="0"/>
                        <a:t>(13:00</a:t>
                      </a:r>
                    </a:p>
                    <a:p>
                      <a:pPr algn="r" latinLnBrk="1"/>
                      <a:r>
                        <a:rPr lang="en-US" altLang="ko-KR" sz="1300" dirty="0" smtClean="0"/>
                        <a:t>~ 13:50)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단어 </a:t>
                      </a:r>
                      <a:r>
                        <a:rPr lang="ko-KR" altLang="en-US" sz="1600" dirty="0" err="1" smtClean="0"/>
                        <a:t>임베딩</a:t>
                      </a:r>
                      <a:endParaRPr lang="en-US" altLang="ko-KR" sz="1600" dirty="0" smtClean="0"/>
                    </a:p>
                    <a:p>
                      <a:pPr algn="ctr" latinLnBrk="1"/>
                      <a:r>
                        <a:rPr lang="ko-KR" altLang="en-US" sz="1600" dirty="0" smtClean="0"/>
                        <a:t>실습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Embedding Layer</a:t>
                      </a:r>
                      <a:endParaRPr lang="ko-KR" altLang="en-US" sz="16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668375365"/>
                  </a:ext>
                </a:extLst>
              </a:tr>
              <a:tr h="9005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5</a:t>
                      </a:r>
                      <a:r>
                        <a:rPr lang="ko-KR" altLang="en-US" sz="1300" dirty="0" smtClean="0"/>
                        <a:t>교시</a:t>
                      </a:r>
                      <a:endParaRPr lang="en-US" altLang="ko-KR" sz="1300" dirty="0" smtClean="0"/>
                    </a:p>
                    <a:p>
                      <a:pPr algn="l" latinLnBrk="1"/>
                      <a:r>
                        <a:rPr lang="en-US" altLang="ko-KR" sz="1300" dirty="0" smtClean="0"/>
                        <a:t>(14:00</a:t>
                      </a:r>
                    </a:p>
                    <a:p>
                      <a:pPr algn="r" latinLnBrk="1"/>
                      <a:r>
                        <a:rPr lang="en-US" altLang="ko-KR" sz="1300" dirty="0" smtClean="0"/>
                        <a:t>~ 14:50)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단어 </a:t>
                      </a:r>
                      <a:r>
                        <a:rPr lang="ko-KR" altLang="en-US" sz="1600" dirty="0" err="1" smtClean="0"/>
                        <a:t>임베딩</a:t>
                      </a:r>
                      <a:endParaRPr lang="en-US" altLang="ko-KR" sz="1600" dirty="0" smtClean="0"/>
                    </a:p>
                    <a:p>
                      <a:pPr algn="ctr" latinLnBrk="1"/>
                      <a:r>
                        <a:rPr lang="ko-KR" altLang="en-US" sz="1600" dirty="0" smtClean="0"/>
                        <a:t>실습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Word2Vec </a:t>
                      </a:r>
                      <a:r>
                        <a:rPr lang="ko-KR" altLang="en-US" sz="1600" dirty="0" smtClean="0"/>
                        <a:t>구현</a:t>
                      </a:r>
                      <a:endParaRPr lang="ko-KR" altLang="en-US" sz="16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338002210"/>
                  </a:ext>
                </a:extLst>
              </a:tr>
              <a:tr h="9005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6</a:t>
                      </a:r>
                      <a:r>
                        <a:rPr lang="ko-KR" altLang="en-US" sz="1300" dirty="0" smtClean="0"/>
                        <a:t>교시</a:t>
                      </a:r>
                      <a:endParaRPr lang="en-US" altLang="ko-KR" sz="1300" dirty="0" smtClean="0"/>
                    </a:p>
                    <a:p>
                      <a:pPr algn="l" latinLnBrk="1"/>
                      <a:r>
                        <a:rPr lang="en-US" altLang="ko-KR" sz="1300" dirty="0" smtClean="0"/>
                        <a:t>(15:00</a:t>
                      </a:r>
                    </a:p>
                    <a:p>
                      <a:pPr algn="r" latinLnBrk="1"/>
                      <a:r>
                        <a:rPr lang="en-US" altLang="ko-KR" sz="1300" dirty="0" smtClean="0"/>
                        <a:t>~ 15:50)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단어 </a:t>
                      </a:r>
                      <a:r>
                        <a:rPr lang="ko-KR" altLang="en-US" sz="1600" dirty="0" err="1" smtClean="0"/>
                        <a:t>임베딩</a:t>
                      </a:r>
                      <a:endParaRPr lang="en-US" altLang="ko-KR" sz="1600" dirty="0" smtClean="0"/>
                    </a:p>
                    <a:p>
                      <a:pPr algn="ctr" latinLnBrk="1"/>
                      <a:r>
                        <a:rPr lang="ko-KR" altLang="en-US" sz="1600" dirty="0" smtClean="0"/>
                        <a:t>실습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Word2Vec </a:t>
                      </a:r>
                      <a:r>
                        <a:rPr lang="ko-KR" altLang="en-US" sz="1600" dirty="0" smtClean="0"/>
                        <a:t>구현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197768921"/>
                  </a:ext>
                </a:extLst>
              </a:tr>
              <a:tr h="9005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7</a:t>
                      </a:r>
                      <a:r>
                        <a:rPr lang="ko-KR" altLang="en-US" sz="1300" dirty="0" smtClean="0"/>
                        <a:t>교시</a:t>
                      </a:r>
                      <a:endParaRPr lang="en-US" altLang="ko-KR" sz="1300" dirty="0" smtClean="0"/>
                    </a:p>
                    <a:p>
                      <a:pPr algn="l" latinLnBrk="1"/>
                      <a:r>
                        <a:rPr lang="en-US" altLang="ko-KR" sz="1300" dirty="0" smtClean="0"/>
                        <a:t>(16:00</a:t>
                      </a:r>
                    </a:p>
                    <a:p>
                      <a:pPr algn="r" latinLnBrk="1"/>
                      <a:r>
                        <a:rPr lang="en-US" altLang="ko-KR" sz="1300" dirty="0" smtClean="0"/>
                        <a:t>~ 16:50)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단어 </a:t>
                      </a:r>
                      <a:r>
                        <a:rPr lang="ko-KR" altLang="en-US" sz="1600" dirty="0" err="1" smtClean="0"/>
                        <a:t>임베딩</a:t>
                      </a:r>
                      <a:endParaRPr lang="en-US" altLang="ko-KR" sz="1600" dirty="0" smtClean="0"/>
                    </a:p>
                    <a:p>
                      <a:pPr algn="ctr" latinLnBrk="1"/>
                      <a:r>
                        <a:rPr lang="ko-KR" altLang="en-US" sz="1600" dirty="0" smtClean="0"/>
                        <a:t>실습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 smtClean="0"/>
                        <a:t>FastText</a:t>
                      </a: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구현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242899892"/>
                  </a:ext>
                </a:extLst>
              </a:tr>
              <a:tr h="9005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8</a:t>
                      </a:r>
                      <a:r>
                        <a:rPr lang="ko-KR" altLang="en-US" sz="1300" dirty="0" smtClean="0"/>
                        <a:t>교시</a:t>
                      </a:r>
                      <a:endParaRPr lang="en-US" altLang="ko-KR" sz="1300" dirty="0" smtClean="0"/>
                    </a:p>
                    <a:p>
                      <a:pPr algn="l" latinLnBrk="1"/>
                      <a:r>
                        <a:rPr lang="en-US" altLang="ko-KR" sz="1300" dirty="0" smtClean="0"/>
                        <a:t>(17:00</a:t>
                      </a:r>
                    </a:p>
                    <a:p>
                      <a:pPr algn="r" latinLnBrk="1"/>
                      <a:r>
                        <a:rPr lang="en-US" altLang="ko-KR" sz="1300" dirty="0" smtClean="0"/>
                        <a:t>~ 17:50)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단어 </a:t>
                      </a:r>
                      <a:r>
                        <a:rPr lang="ko-KR" altLang="en-US" sz="1600" dirty="0" err="1" smtClean="0"/>
                        <a:t>임베딩</a:t>
                      </a:r>
                      <a:endParaRPr lang="en-US" altLang="ko-KR" sz="1600" dirty="0" smtClean="0"/>
                    </a:p>
                    <a:p>
                      <a:pPr algn="ctr" latinLnBrk="1"/>
                      <a:r>
                        <a:rPr lang="ko-KR" altLang="en-US" sz="1600" dirty="0" smtClean="0"/>
                        <a:t>실습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 smtClean="0"/>
                        <a:t>FastText</a:t>
                      </a: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구현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205761228"/>
                  </a:ext>
                </a:extLst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1" y="0"/>
            <a:ext cx="342900" cy="7810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ko-KR" altLang="en-US" sz="3600" dirty="0"/>
          </a:p>
        </p:txBody>
      </p:sp>
      <p:sp>
        <p:nvSpPr>
          <p:cNvPr id="11" name="직사각형 10"/>
          <p:cNvSpPr/>
          <p:nvPr/>
        </p:nvSpPr>
        <p:spPr>
          <a:xfrm>
            <a:off x="342900" y="0"/>
            <a:ext cx="8629651" cy="78105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altLang="ko-KR" sz="3600" dirty="0">
                <a:solidFill>
                  <a:schemeClr val="tx1"/>
                </a:solidFill>
              </a:rPr>
              <a:t>08</a:t>
            </a:r>
            <a:r>
              <a:rPr lang="ko-KR" altLang="en-US" sz="3600" dirty="0">
                <a:solidFill>
                  <a:schemeClr val="tx1"/>
                </a:solidFill>
              </a:rPr>
              <a:t>월 </a:t>
            </a:r>
            <a:r>
              <a:rPr lang="en-US" altLang="ko-KR" sz="3600" dirty="0" smtClean="0">
                <a:solidFill>
                  <a:schemeClr val="tx1"/>
                </a:solidFill>
              </a:rPr>
              <a:t>05</a:t>
            </a:r>
            <a:r>
              <a:rPr lang="ko-KR" altLang="en-US" sz="3600" dirty="0" smtClean="0">
                <a:solidFill>
                  <a:schemeClr val="tx1"/>
                </a:solidFill>
              </a:rPr>
              <a:t>일 수요일 </a:t>
            </a:r>
            <a:r>
              <a:rPr lang="ko-KR" altLang="en-US" sz="3600" dirty="0">
                <a:solidFill>
                  <a:schemeClr val="tx1"/>
                </a:solidFill>
              </a:rPr>
              <a:t>강의 내용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8972549" y="0"/>
            <a:ext cx="3219451" cy="78105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ko-KR" alt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9921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7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</p:spPr>
        <p:txBody>
          <a:bodyPr/>
          <a:lstStyle/>
          <a:p>
            <a:fld id="{162ECC5E-0AB4-42BF-B1D5-49BAA6F477C6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1" y="0"/>
            <a:ext cx="342900" cy="7810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ko-KR" altLang="en-US" sz="3600" dirty="0"/>
          </a:p>
        </p:txBody>
      </p:sp>
      <p:sp>
        <p:nvSpPr>
          <p:cNvPr id="23" name="직사각형 22"/>
          <p:cNvSpPr/>
          <p:nvPr/>
        </p:nvSpPr>
        <p:spPr>
          <a:xfrm>
            <a:off x="342900" y="0"/>
            <a:ext cx="8629651" cy="78105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ko-KR" altLang="en-US" sz="3200" spc="300" dirty="0">
                <a:solidFill>
                  <a:schemeClr val="tx1"/>
                </a:solidFill>
              </a:rPr>
              <a:t>텍스트 처리</a:t>
            </a:r>
            <a:endParaRPr lang="ko-KR" altLang="en-US" sz="3200" spc="30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8972549" y="0"/>
            <a:ext cx="3219451" cy="78105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128681" y="2334522"/>
            <a:ext cx="5934638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600" dirty="0">
                <a:solidFill>
                  <a:srgbClr val="FF0000"/>
                </a:solidFill>
              </a:rPr>
              <a:t>Q</a:t>
            </a:r>
            <a:r>
              <a:rPr lang="en-US" altLang="ko-KR" sz="16600" dirty="0"/>
              <a:t> </a:t>
            </a:r>
            <a:r>
              <a:rPr lang="en-US" altLang="ko-KR" sz="11500" dirty="0">
                <a:solidFill>
                  <a:schemeClr val="bg2">
                    <a:lumMod val="50000"/>
                  </a:schemeClr>
                </a:solidFill>
              </a:rPr>
              <a:t>&amp;</a:t>
            </a:r>
            <a:r>
              <a:rPr lang="en-US" altLang="ko-KR" sz="16600" dirty="0"/>
              <a:t> </a:t>
            </a:r>
            <a:r>
              <a:rPr lang="en-US" altLang="ko-KR" sz="16600" dirty="0">
                <a:solidFill>
                  <a:srgbClr val="00B0F0"/>
                </a:solidFill>
              </a:rPr>
              <a:t>A</a:t>
            </a:r>
            <a:endParaRPr lang="ko-KR" altLang="en-US" sz="166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0891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7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</p:spPr>
        <p:txBody>
          <a:bodyPr/>
          <a:lstStyle/>
          <a:p>
            <a:fld id="{162ECC5E-0AB4-42BF-B1D5-49BAA6F477C6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1" y="0"/>
            <a:ext cx="342900" cy="7810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ko-KR" altLang="en-US" sz="3600" dirty="0"/>
          </a:p>
        </p:txBody>
      </p:sp>
      <p:sp>
        <p:nvSpPr>
          <p:cNvPr id="35" name="직사각형 34"/>
          <p:cNvSpPr/>
          <p:nvPr/>
        </p:nvSpPr>
        <p:spPr>
          <a:xfrm>
            <a:off x="342900" y="0"/>
            <a:ext cx="8629651" cy="78105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ko-KR" altLang="en-US" sz="3600" spc="300" dirty="0" smtClean="0">
                <a:solidFill>
                  <a:schemeClr val="tx1"/>
                </a:solidFill>
              </a:rPr>
              <a:t>텍스트 처리</a:t>
            </a:r>
            <a:endParaRPr lang="ko-KR" altLang="en-US" sz="3600" spc="300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8972549" y="0"/>
            <a:ext cx="3219451" cy="78105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47898" y="1280157"/>
            <a:ext cx="3470822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AutoNum type="arabicPeriod"/>
            </a:pPr>
            <a:r>
              <a:rPr lang="ko-KR" altLang="en-US" sz="2800" dirty="0" smtClean="0"/>
              <a:t>텍스트 처리 과정</a:t>
            </a:r>
            <a:endParaRPr lang="en-US" altLang="ko-KR" sz="2800" dirty="0" smtClean="0"/>
          </a:p>
          <a:p>
            <a:pPr marL="514350" indent="-514350">
              <a:buFont typeface="+mj-lt"/>
              <a:buAutoNum type="arabicPeriod" startAt="2"/>
            </a:pPr>
            <a:endParaRPr lang="en-US" altLang="ko-KR" sz="2800" dirty="0" smtClean="0"/>
          </a:p>
          <a:p>
            <a:pPr marL="514350" indent="-514350">
              <a:buFont typeface="+mj-lt"/>
              <a:buAutoNum type="arabicPeriod" startAt="2"/>
            </a:pPr>
            <a:r>
              <a:rPr lang="ko-KR" altLang="en-US" sz="2800" dirty="0" smtClean="0"/>
              <a:t>텍스트 분류</a:t>
            </a:r>
            <a:endParaRPr lang="en-US" altLang="ko-KR" sz="2800" dirty="0"/>
          </a:p>
          <a:p>
            <a:pPr marL="514350" indent="-514350">
              <a:buFont typeface="+mj-lt"/>
              <a:buAutoNum type="arabicPeriod" startAt="2"/>
            </a:pPr>
            <a:endParaRPr lang="en-US" altLang="ko-KR" sz="2800" dirty="0"/>
          </a:p>
          <a:p>
            <a:pPr marL="514350" indent="-514350">
              <a:buFont typeface="+mj-lt"/>
              <a:buAutoNum type="arabicPeriod" startAt="2"/>
            </a:pPr>
            <a:r>
              <a:rPr lang="ko-KR" altLang="en-US" sz="2800" dirty="0" smtClean="0"/>
              <a:t>텍스트 예측 </a:t>
            </a:r>
            <a:endParaRPr lang="en-US" altLang="ko-KR" sz="2800" dirty="0" smtClean="0"/>
          </a:p>
          <a:p>
            <a:pPr marL="514350" indent="-514350">
              <a:buFont typeface="+mj-lt"/>
              <a:buAutoNum type="arabicPeriod" startAt="2"/>
            </a:pPr>
            <a:endParaRPr lang="en-US" altLang="ko-KR" sz="2800" dirty="0"/>
          </a:p>
          <a:p>
            <a:pPr marL="514350" indent="-514350">
              <a:buFont typeface="+mj-lt"/>
              <a:buAutoNum type="arabicPeriod" startAt="2"/>
            </a:pPr>
            <a:r>
              <a:rPr lang="ko-KR" altLang="en-US" sz="2800" dirty="0" smtClean="0"/>
              <a:t>텍스트 전처리</a:t>
            </a:r>
            <a:endParaRPr lang="en-US" altLang="ko-KR" sz="2800" dirty="0"/>
          </a:p>
          <a:p>
            <a:pPr marL="514350" indent="-514350">
              <a:buAutoNum type="arabicPeriod"/>
            </a:pPr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333728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7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</p:spPr>
        <p:txBody>
          <a:bodyPr/>
          <a:lstStyle/>
          <a:p>
            <a:fld id="{162ECC5E-0AB4-42BF-B1D5-49BAA6F477C6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1" y="0"/>
            <a:ext cx="342900" cy="7810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ko-KR" altLang="en-US" sz="3600" dirty="0"/>
          </a:p>
        </p:txBody>
      </p:sp>
      <p:sp>
        <p:nvSpPr>
          <p:cNvPr id="35" name="직사각형 34"/>
          <p:cNvSpPr/>
          <p:nvPr/>
        </p:nvSpPr>
        <p:spPr>
          <a:xfrm>
            <a:off x="342900" y="0"/>
            <a:ext cx="8629651" cy="78105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ko-KR" altLang="en-US" sz="3600" spc="300" dirty="0" smtClean="0">
                <a:solidFill>
                  <a:schemeClr val="tx1"/>
                </a:solidFill>
              </a:rPr>
              <a:t>텍스트 처리 과정</a:t>
            </a:r>
            <a:endParaRPr lang="ko-KR" altLang="en-US" sz="3600" spc="300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8972549" y="0"/>
            <a:ext cx="3219451" cy="78105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065467" y="1968650"/>
            <a:ext cx="2000923" cy="398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/>
              <a:t>데이터 분석 및 전처리</a:t>
            </a:r>
            <a:endParaRPr lang="ko-KR" altLang="en-US" sz="2400" dirty="0"/>
          </a:p>
        </p:txBody>
      </p:sp>
      <p:sp>
        <p:nvSpPr>
          <p:cNvPr id="8" name="직사각형 7"/>
          <p:cNvSpPr/>
          <p:nvPr/>
        </p:nvSpPr>
        <p:spPr>
          <a:xfrm>
            <a:off x="4066390" y="1968651"/>
            <a:ext cx="2000923" cy="39803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800" dirty="0" err="1" smtClean="0"/>
              <a:t>임베딩</a:t>
            </a:r>
            <a:endParaRPr lang="ko-KR" altLang="en-US" sz="2800" dirty="0"/>
          </a:p>
        </p:txBody>
      </p:sp>
      <p:sp>
        <p:nvSpPr>
          <p:cNvPr id="9" name="직사각형 8"/>
          <p:cNvSpPr/>
          <p:nvPr/>
        </p:nvSpPr>
        <p:spPr>
          <a:xfrm>
            <a:off x="6067313" y="1968651"/>
            <a:ext cx="2000923" cy="39803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/>
              <a:t>모델 생성 </a:t>
            </a:r>
            <a:endParaRPr lang="en-US" altLang="ko-KR" sz="2400" dirty="0" smtClean="0"/>
          </a:p>
          <a:p>
            <a:pPr algn="ctr"/>
            <a:r>
              <a:rPr lang="ko-KR" altLang="en-US" sz="2400" dirty="0" smtClean="0"/>
              <a:t>및 학습</a:t>
            </a:r>
            <a:endParaRPr lang="ko-KR" altLang="en-US" sz="2400" dirty="0"/>
          </a:p>
        </p:txBody>
      </p:sp>
      <p:sp>
        <p:nvSpPr>
          <p:cNvPr id="10" name="직사각형 9"/>
          <p:cNvSpPr/>
          <p:nvPr/>
        </p:nvSpPr>
        <p:spPr>
          <a:xfrm>
            <a:off x="8068236" y="1968650"/>
            <a:ext cx="2000923" cy="398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/>
              <a:t>분류</a:t>
            </a:r>
            <a:endParaRPr lang="en-US" altLang="ko-KR" sz="2400" dirty="0" smtClean="0"/>
          </a:p>
          <a:p>
            <a:pPr algn="ctr"/>
            <a:r>
              <a:rPr lang="ko-KR" altLang="en-US" sz="2400" dirty="0" smtClean="0"/>
              <a:t>혹은 예측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78745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7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</p:spPr>
        <p:txBody>
          <a:bodyPr/>
          <a:lstStyle/>
          <a:p>
            <a:fld id="{162ECC5E-0AB4-42BF-B1D5-49BAA6F477C6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1" y="0"/>
            <a:ext cx="342900" cy="7810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ko-KR" altLang="en-US" sz="3600" dirty="0"/>
          </a:p>
        </p:txBody>
      </p:sp>
      <p:sp>
        <p:nvSpPr>
          <p:cNvPr id="35" name="직사각형 34"/>
          <p:cNvSpPr/>
          <p:nvPr/>
        </p:nvSpPr>
        <p:spPr>
          <a:xfrm>
            <a:off x="342900" y="0"/>
            <a:ext cx="8629651" cy="78105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ko-KR" altLang="en-US" sz="3600" spc="300" dirty="0" smtClean="0">
                <a:solidFill>
                  <a:schemeClr val="tx1"/>
                </a:solidFill>
              </a:rPr>
              <a:t>텍스트 분류</a:t>
            </a:r>
            <a:endParaRPr lang="ko-KR" altLang="en-US" sz="3600" spc="300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8972549" y="0"/>
            <a:ext cx="3219451" cy="78105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043493" y="1578537"/>
            <a:ext cx="2000923" cy="398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800" dirty="0" smtClean="0"/>
              <a:t>분류</a:t>
            </a:r>
            <a:endParaRPr lang="en-US" altLang="ko-KR" sz="2800" dirty="0" smtClean="0"/>
          </a:p>
          <a:p>
            <a:pPr algn="ctr"/>
            <a:endParaRPr lang="en-US" altLang="ko-KR" sz="1600" dirty="0" smtClean="0"/>
          </a:p>
          <a:p>
            <a:pPr algn="ctr"/>
            <a:r>
              <a:rPr lang="en-US" altLang="ko-KR" sz="1600" dirty="0" smtClean="0"/>
              <a:t>binary classification</a:t>
            </a:r>
          </a:p>
          <a:p>
            <a:pPr algn="ctr"/>
            <a:r>
              <a:rPr lang="en-US" altLang="ko-KR" sz="1600" dirty="0" smtClean="0"/>
              <a:t>(</a:t>
            </a:r>
            <a:r>
              <a:rPr lang="ko-KR" altLang="en-US" sz="1600" dirty="0" smtClean="0"/>
              <a:t>이진 분류</a:t>
            </a:r>
            <a:r>
              <a:rPr lang="en-US" altLang="ko-KR" sz="1600" dirty="0" smtClean="0"/>
              <a:t>)</a:t>
            </a:r>
          </a:p>
          <a:p>
            <a:pPr algn="ctr"/>
            <a:endParaRPr lang="ko-KR" altLang="en-US" sz="2000" dirty="0"/>
          </a:p>
        </p:txBody>
      </p:sp>
      <p:sp>
        <p:nvSpPr>
          <p:cNvPr id="2" name="TextBox 1"/>
          <p:cNvSpPr txBox="1"/>
          <p:nvPr/>
        </p:nvSpPr>
        <p:spPr>
          <a:xfrm>
            <a:off x="3485478" y="2689411"/>
            <a:ext cx="673453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AutoNum type="arabicParenR"/>
            </a:pPr>
            <a:r>
              <a:rPr lang="ko-KR" altLang="en-US" sz="2400" dirty="0" smtClean="0"/>
              <a:t>너 정말 나쁜 사람이구나</a:t>
            </a:r>
            <a:r>
              <a:rPr lang="en-US" altLang="ko-KR" sz="2400" dirty="0" smtClean="0"/>
              <a:t> 	=&gt; </a:t>
            </a:r>
            <a:r>
              <a:rPr lang="ko-KR" altLang="en-US" sz="2400" dirty="0" smtClean="0"/>
              <a:t>부정문</a:t>
            </a:r>
            <a:r>
              <a:rPr lang="en-US" altLang="ko-KR" sz="2400" dirty="0" smtClean="0"/>
              <a:t> (0)</a:t>
            </a:r>
          </a:p>
          <a:p>
            <a:pPr marL="342900" indent="-342900">
              <a:lnSpc>
                <a:spcPct val="200000"/>
              </a:lnSpc>
              <a:buAutoNum type="arabicParenR"/>
            </a:pPr>
            <a:r>
              <a:rPr lang="ko-KR" altLang="en-US" sz="2400" dirty="0" err="1" smtClean="0"/>
              <a:t>우리집</a:t>
            </a:r>
            <a:r>
              <a:rPr lang="ko-KR" altLang="en-US" sz="2400" dirty="0" smtClean="0"/>
              <a:t> 고양이 너무 귀여워</a:t>
            </a:r>
            <a:r>
              <a:rPr lang="en-US" altLang="ko-KR" sz="2400" dirty="0" smtClean="0"/>
              <a:t> 	=&gt; </a:t>
            </a:r>
            <a:r>
              <a:rPr lang="ko-KR" altLang="en-US" sz="2400" dirty="0" smtClean="0"/>
              <a:t>긍정문 </a:t>
            </a:r>
            <a:r>
              <a:rPr lang="en-US" altLang="ko-KR" sz="2400" dirty="0" smtClean="0"/>
              <a:t>(1)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183141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7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</p:spPr>
        <p:txBody>
          <a:bodyPr/>
          <a:lstStyle/>
          <a:p>
            <a:fld id="{162ECC5E-0AB4-42BF-B1D5-49BAA6F477C6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1" y="0"/>
            <a:ext cx="342900" cy="7810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ko-KR" altLang="en-US" sz="3600" dirty="0"/>
          </a:p>
        </p:txBody>
      </p:sp>
      <p:sp>
        <p:nvSpPr>
          <p:cNvPr id="35" name="직사각형 34"/>
          <p:cNvSpPr/>
          <p:nvPr/>
        </p:nvSpPr>
        <p:spPr>
          <a:xfrm>
            <a:off x="342900" y="0"/>
            <a:ext cx="8629651" cy="78105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ko-KR" altLang="en-US" sz="3600" spc="300" dirty="0" smtClean="0">
                <a:solidFill>
                  <a:schemeClr val="tx1"/>
                </a:solidFill>
              </a:rPr>
              <a:t>텍스트 분류</a:t>
            </a:r>
            <a:endParaRPr lang="ko-KR" altLang="en-US" sz="3600" spc="300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8972549" y="0"/>
            <a:ext cx="3219451" cy="78105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043493" y="1578537"/>
            <a:ext cx="2000923" cy="398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800" dirty="0" smtClean="0"/>
              <a:t>분류</a:t>
            </a:r>
            <a:endParaRPr lang="en-US" altLang="ko-KR" sz="2800" dirty="0" smtClean="0"/>
          </a:p>
          <a:p>
            <a:pPr algn="ctr"/>
            <a:endParaRPr lang="en-US" altLang="ko-KR" dirty="0" smtClean="0"/>
          </a:p>
          <a:p>
            <a:pPr algn="ctr"/>
            <a:r>
              <a:rPr lang="en-US" altLang="ko-KR" dirty="0" smtClean="0"/>
              <a:t>Multi-class </a:t>
            </a:r>
            <a:r>
              <a:rPr lang="en-US" altLang="ko-KR" dirty="0"/>
              <a:t>classification</a:t>
            </a:r>
          </a:p>
          <a:p>
            <a:pPr algn="ctr"/>
            <a:r>
              <a:rPr lang="en-US" altLang="ko-KR" sz="1600" dirty="0" smtClean="0"/>
              <a:t>(</a:t>
            </a:r>
            <a:r>
              <a:rPr lang="ko-KR" altLang="en-US" sz="1600" dirty="0" smtClean="0"/>
              <a:t>멀티 클래스 </a:t>
            </a:r>
            <a:r>
              <a:rPr lang="ko-KR" altLang="en-US" sz="1600" dirty="0"/>
              <a:t>분류</a:t>
            </a:r>
            <a:r>
              <a:rPr lang="en-US" altLang="ko-KR" sz="1600" dirty="0" smtClean="0"/>
              <a:t>)</a:t>
            </a:r>
            <a:endParaRPr lang="ko-KR" altLang="en-US" sz="3200" dirty="0"/>
          </a:p>
        </p:txBody>
      </p:sp>
      <p:sp>
        <p:nvSpPr>
          <p:cNvPr id="2" name="TextBox 1"/>
          <p:cNvSpPr txBox="1"/>
          <p:nvPr/>
        </p:nvSpPr>
        <p:spPr>
          <a:xfrm>
            <a:off x="3603812" y="2205317"/>
            <a:ext cx="802014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AutoNum type="arabicParenR"/>
            </a:pPr>
            <a:r>
              <a:rPr lang="ko-KR" altLang="en-US" sz="2400" dirty="0" smtClean="0"/>
              <a:t>이 영화는 뭐지</a:t>
            </a:r>
            <a:r>
              <a:rPr lang="en-US" altLang="ko-KR" sz="2400" dirty="0" smtClean="0"/>
              <a:t>... 			=&gt; </a:t>
            </a:r>
            <a:r>
              <a:rPr lang="ko-KR" altLang="en-US" sz="2400" dirty="0" smtClean="0"/>
              <a:t>중립 </a:t>
            </a:r>
            <a:r>
              <a:rPr lang="en-US" altLang="ko-KR" sz="2400" dirty="0" smtClean="0"/>
              <a:t>(0)</a:t>
            </a:r>
          </a:p>
          <a:p>
            <a:pPr marL="342900" indent="-342900">
              <a:lnSpc>
                <a:spcPct val="200000"/>
              </a:lnSpc>
              <a:buAutoNum type="arabicParenR"/>
            </a:pPr>
            <a:r>
              <a:rPr lang="ko-KR" altLang="en-US" sz="2400" dirty="0" smtClean="0"/>
              <a:t>이 영화 정말 </a:t>
            </a:r>
            <a:r>
              <a:rPr lang="ko-KR" altLang="en-US" sz="2400" dirty="0" err="1" smtClean="0"/>
              <a:t>재밌다</a:t>
            </a:r>
            <a:r>
              <a:rPr lang="en-US" altLang="ko-KR" sz="2400" dirty="0" smtClean="0"/>
              <a:t>. 		=&gt; </a:t>
            </a:r>
            <a:r>
              <a:rPr lang="ko-KR" altLang="en-US" sz="2400" dirty="0" smtClean="0"/>
              <a:t>긍정문</a:t>
            </a:r>
            <a:r>
              <a:rPr lang="en-US" altLang="ko-KR" sz="2400" dirty="0"/>
              <a:t> </a:t>
            </a:r>
            <a:r>
              <a:rPr lang="en-US" altLang="ko-KR" sz="2400" dirty="0" smtClean="0"/>
              <a:t>(1)</a:t>
            </a:r>
          </a:p>
          <a:p>
            <a:pPr marL="342900" indent="-342900">
              <a:lnSpc>
                <a:spcPct val="200000"/>
              </a:lnSpc>
              <a:buAutoNum type="arabicParenR"/>
            </a:pPr>
            <a:r>
              <a:rPr lang="ko-KR" altLang="en-US" sz="2400" dirty="0" smtClean="0"/>
              <a:t>이 사람이 만든 영화 두 번 다시 </a:t>
            </a:r>
            <a:r>
              <a:rPr lang="ko-KR" altLang="en-US" sz="2400" dirty="0" err="1" smtClean="0"/>
              <a:t>안본다</a:t>
            </a:r>
            <a:r>
              <a:rPr lang="en-US" altLang="ko-KR" sz="2400" dirty="0" smtClean="0"/>
              <a:t>. =&gt; </a:t>
            </a:r>
            <a:r>
              <a:rPr lang="ko-KR" altLang="en-US" sz="2400" dirty="0" smtClean="0"/>
              <a:t>부정문 </a:t>
            </a:r>
            <a:r>
              <a:rPr lang="en-US" altLang="ko-KR" sz="2400" dirty="0" smtClean="0"/>
              <a:t>(2)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738644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7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</p:spPr>
        <p:txBody>
          <a:bodyPr/>
          <a:lstStyle/>
          <a:p>
            <a:fld id="{162ECC5E-0AB4-42BF-B1D5-49BAA6F477C6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1" y="0"/>
            <a:ext cx="342900" cy="7810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ko-KR" altLang="en-US" sz="3600" dirty="0"/>
          </a:p>
        </p:txBody>
      </p:sp>
      <p:sp>
        <p:nvSpPr>
          <p:cNvPr id="35" name="직사각형 34"/>
          <p:cNvSpPr/>
          <p:nvPr/>
        </p:nvSpPr>
        <p:spPr>
          <a:xfrm>
            <a:off x="342900" y="0"/>
            <a:ext cx="8629651" cy="78105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ko-KR" altLang="en-US" sz="3600" spc="300" dirty="0" smtClean="0">
                <a:solidFill>
                  <a:schemeClr val="tx1"/>
                </a:solidFill>
              </a:rPr>
              <a:t>텍스트 분류</a:t>
            </a:r>
            <a:endParaRPr lang="ko-KR" altLang="en-US" sz="3600" spc="300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8972549" y="0"/>
            <a:ext cx="3219451" cy="78105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043493" y="1578537"/>
            <a:ext cx="2000923" cy="398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800" dirty="0" smtClean="0"/>
              <a:t>분류</a:t>
            </a:r>
            <a:endParaRPr lang="en-US" altLang="ko-KR" sz="2800" dirty="0" smtClean="0"/>
          </a:p>
          <a:p>
            <a:pPr algn="ctr"/>
            <a:endParaRPr lang="en-US" altLang="ko-KR" dirty="0" smtClean="0"/>
          </a:p>
          <a:p>
            <a:pPr algn="ctr"/>
            <a:r>
              <a:rPr lang="en-US" altLang="ko-KR" dirty="0" smtClean="0"/>
              <a:t>Multi-label </a:t>
            </a:r>
            <a:r>
              <a:rPr lang="en-US" altLang="ko-KR" dirty="0"/>
              <a:t>classification</a:t>
            </a:r>
          </a:p>
          <a:p>
            <a:pPr algn="ctr"/>
            <a:r>
              <a:rPr lang="en-US" altLang="ko-KR" sz="1600" dirty="0"/>
              <a:t>(</a:t>
            </a:r>
            <a:r>
              <a:rPr lang="ko-KR" altLang="en-US" sz="1600" dirty="0"/>
              <a:t>멀티 </a:t>
            </a:r>
            <a:r>
              <a:rPr lang="ko-KR" altLang="en-US" sz="1600" dirty="0" smtClean="0"/>
              <a:t>레이블 </a:t>
            </a:r>
            <a:r>
              <a:rPr lang="ko-KR" altLang="en-US" sz="1600" dirty="0"/>
              <a:t>분류</a:t>
            </a:r>
            <a:r>
              <a:rPr lang="en-US" altLang="ko-KR" sz="1600" dirty="0" smtClean="0"/>
              <a:t>)</a:t>
            </a:r>
            <a:endParaRPr lang="en-US" altLang="ko-KR" sz="3200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3603812" y="2205317"/>
            <a:ext cx="7080785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AutoNum type="arabicParenR"/>
            </a:pPr>
            <a:r>
              <a:rPr lang="ko-KR" altLang="en-US" sz="2400" dirty="0" smtClean="0"/>
              <a:t>셜록홈즈</a:t>
            </a:r>
            <a:r>
              <a:rPr lang="en-US" altLang="ko-KR" sz="2400" dirty="0" smtClean="0"/>
              <a:t> 		=&gt; </a:t>
            </a:r>
            <a:r>
              <a:rPr lang="ko-KR" altLang="en-US" sz="2400" dirty="0" smtClean="0"/>
              <a:t>액션</a:t>
            </a:r>
            <a:r>
              <a:rPr lang="en-US" altLang="ko-KR" sz="2400" dirty="0" smtClean="0"/>
              <a:t>(0), </a:t>
            </a:r>
            <a:r>
              <a:rPr lang="ko-KR" altLang="en-US" sz="2400" dirty="0" smtClean="0"/>
              <a:t>모험</a:t>
            </a:r>
            <a:r>
              <a:rPr lang="en-US" altLang="ko-KR" sz="2400" dirty="0" smtClean="0"/>
              <a:t>(1), </a:t>
            </a:r>
            <a:r>
              <a:rPr lang="ko-KR" altLang="en-US" sz="2400" dirty="0" smtClean="0"/>
              <a:t>범죄</a:t>
            </a:r>
            <a:r>
              <a:rPr lang="en-US" altLang="ko-KR" sz="2400" dirty="0" smtClean="0"/>
              <a:t>(2)</a:t>
            </a:r>
          </a:p>
          <a:p>
            <a:pPr marL="342900" indent="-342900">
              <a:lnSpc>
                <a:spcPct val="200000"/>
              </a:lnSpc>
              <a:buAutoNum type="arabicParenR"/>
            </a:pPr>
            <a:r>
              <a:rPr lang="ko-KR" altLang="en-US" sz="2400" dirty="0" smtClean="0"/>
              <a:t>해리포터 </a:t>
            </a:r>
            <a:r>
              <a:rPr lang="en-US" altLang="ko-KR" sz="2400" dirty="0" smtClean="0"/>
              <a:t>		=&gt; </a:t>
            </a:r>
            <a:r>
              <a:rPr lang="ko-KR" altLang="en-US" sz="2400" dirty="0" smtClean="0"/>
              <a:t>판타지</a:t>
            </a:r>
            <a:r>
              <a:rPr lang="en-US" altLang="ko-KR" sz="2400" dirty="0" smtClean="0"/>
              <a:t>(3), </a:t>
            </a:r>
            <a:r>
              <a:rPr lang="ko-KR" altLang="en-US" sz="2400" dirty="0" smtClean="0"/>
              <a:t>가족</a:t>
            </a:r>
            <a:r>
              <a:rPr lang="en-US" altLang="ko-KR" sz="2400" dirty="0" smtClean="0"/>
              <a:t>(4), </a:t>
            </a:r>
            <a:r>
              <a:rPr lang="ko-KR" altLang="en-US" sz="2400" dirty="0" smtClean="0"/>
              <a:t>모험</a:t>
            </a:r>
            <a:r>
              <a:rPr lang="en-US" altLang="ko-KR" sz="2400" dirty="0" smtClean="0"/>
              <a:t>(1)</a:t>
            </a:r>
          </a:p>
          <a:p>
            <a:pPr marL="342900" indent="-342900">
              <a:lnSpc>
                <a:spcPct val="200000"/>
              </a:lnSpc>
              <a:buAutoNum type="arabicParenR"/>
            </a:pPr>
            <a:r>
              <a:rPr lang="ko-KR" altLang="en-US" sz="2400" dirty="0"/>
              <a:t>냉정과 </a:t>
            </a:r>
            <a:r>
              <a:rPr lang="ko-KR" altLang="en-US" sz="2400" dirty="0" smtClean="0"/>
              <a:t>열정 사이</a:t>
            </a:r>
            <a:r>
              <a:rPr lang="en-US" altLang="ko-KR" sz="2400" dirty="0" smtClean="0"/>
              <a:t> =&gt; </a:t>
            </a:r>
            <a:r>
              <a:rPr lang="ko-KR" altLang="en-US" sz="2400" dirty="0" smtClean="0"/>
              <a:t>멜로</a:t>
            </a:r>
            <a:r>
              <a:rPr lang="en-US" altLang="ko-KR" sz="2400" dirty="0" smtClean="0"/>
              <a:t>(5), </a:t>
            </a:r>
            <a:r>
              <a:rPr lang="ko-KR" altLang="en-US" sz="2400" dirty="0" smtClean="0"/>
              <a:t>로맨스 </a:t>
            </a:r>
            <a:r>
              <a:rPr lang="en-US" altLang="ko-KR" sz="2400" dirty="0" smtClean="0"/>
              <a:t>(6)</a:t>
            </a:r>
          </a:p>
          <a:p>
            <a:pPr marL="342900" indent="-342900">
              <a:lnSpc>
                <a:spcPct val="200000"/>
              </a:lnSpc>
              <a:buAutoNum type="arabicParenR"/>
            </a:pPr>
            <a:r>
              <a:rPr lang="ko-KR" altLang="en-US" sz="2400" dirty="0" smtClean="0"/>
              <a:t>알라딘 </a:t>
            </a:r>
            <a:r>
              <a:rPr lang="en-US" altLang="ko-KR" sz="2400" dirty="0" smtClean="0"/>
              <a:t>		=&gt; </a:t>
            </a:r>
            <a:r>
              <a:rPr lang="ko-KR" altLang="en-US" sz="2400" dirty="0" smtClean="0"/>
              <a:t>모험</a:t>
            </a:r>
            <a:r>
              <a:rPr lang="en-US" altLang="ko-KR" sz="2400" dirty="0" smtClean="0"/>
              <a:t>(1), </a:t>
            </a:r>
            <a:r>
              <a:rPr lang="ko-KR" altLang="en-US" sz="2400" dirty="0" smtClean="0"/>
              <a:t>가족</a:t>
            </a:r>
            <a:r>
              <a:rPr lang="en-US" altLang="ko-KR" sz="2400" dirty="0" smtClean="0"/>
              <a:t>(4), </a:t>
            </a:r>
            <a:r>
              <a:rPr lang="ko-KR" altLang="en-US" sz="2400" dirty="0" smtClean="0"/>
              <a:t>판타지</a:t>
            </a:r>
            <a:r>
              <a:rPr lang="en-US" altLang="ko-KR" sz="2400" dirty="0" smtClean="0"/>
              <a:t>(3)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596942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7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</p:spPr>
        <p:txBody>
          <a:bodyPr/>
          <a:lstStyle/>
          <a:p>
            <a:fld id="{162ECC5E-0AB4-42BF-B1D5-49BAA6F477C6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1" y="0"/>
            <a:ext cx="342900" cy="7810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ko-KR" altLang="en-US" sz="3600" dirty="0"/>
          </a:p>
        </p:txBody>
      </p:sp>
      <p:sp>
        <p:nvSpPr>
          <p:cNvPr id="35" name="직사각형 34"/>
          <p:cNvSpPr/>
          <p:nvPr/>
        </p:nvSpPr>
        <p:spPr>
          <a:xfrm>
            <a:off x="342900" y="0"/>
            <a:ext cx="8629651" cy="78105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ko-KR" altLang="en-US" sz="3600" spc="300" dirty="0" smtClean="0">
                <a:solidFill>
                  <a:schemeClr val="tx1"/>
                </a:solidFill>
              </a:rPr>
              <a:t>텍스트 예측</a:t>
            </a:r>
            <a:endParaRPr lang="ko-KR" altLang="en-US" sz="3600" spc="300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8972549" y="0"/>
            <a:ext cx="3219451" cy="78105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043493" y="1578537"/>
            <a:ext cx="2000923" cy="398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800" dirty="0" smtClean="0"/>
              <a:t>예측</a:t>
            </a:r>
            <a:endParaRPr lang="en-US" altLang="ko-KR" sz="3200" dirty="0" smtClean="0"/>
          </a:p>
          <a:p>
            <a:pPr algn="ctr"/>
            <a:endParaRPr lang="ko-KR" altLang="en-US" sz="2800" dirty="0"/>
          </a:p>
        </p:txBody>
      </p:sp>
      <p:sp>
        <p:nvSpPr>
          <p:cNvPr id="2" name="TextBox 1"/>
          <p:cNvSpPr txBox="1"/>
          <p:nvPr/>
        </p:nvSpPr>
        <p:spPr>
          <a:xfrm>
            <a:off x="3603812" y="2205317"/>
            <a:ext cx="729270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AutoNum type="arabicParenR"/>
            </a:pPr>
            <a:r>
              <a:rPr lang="ko-KR" altLang="en-US" sz="2400" dirty="0" smtClean="0"/>
              <a:t>생성</a:t>
            </a:r>
            <a:r>
              <a:rPr lang="en-US" altLang="ko-KR" sz="2400" dirty="0" smtClean="0"/>
              <a:t>: ‘</a:t>
            </a:r>
            <a:r>
              <a:rPr lang="ko-KR" altLang="en-US" sz="2400" dirty="0" smtClean="0"/>
              <a:t>나는</a:t>
            </a:r>
            <a:r>
              <a:rPr lang="en-US" altLang="ko-KR" sz="2400" dirty="0"/>
              <a:t> </a:t>
            </a:r>
            <a:r>
              <a:rPr lang="ko-KR" altLang="en-US" sz="2400" dirty="0" smtClean="0"/>
              <a:t>밥을</a:t>
            </a:r>
            <a:r>
              <a:rPr lang="en-US" altLang="ko-KR" sz="2400" dirty="0" smtClean="0"/>
              <a:t>’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		=&gt; ‘</a:t>
            </a:r>
            <a:r>
              <a:rPr lang="ko-KR" altLang="en-US" sz="2400" dirty="0" smtClean="0"/>
              <a:t>나는 밥을 먹었다</a:t>
            </a:r>
            <a:r>
              <a:rPr lang="en-US" altLang="ko-KR" sz="2400" dirty="0" smtClean="0"/>
              <a:t>’</a:t>
            </a:r>
          </a:p>
          <a:p>
            <a:pPr marL="342900" indent="-342900">
              <a:lnSpc>
                <a:spcPct val="200000"/>
              </a:lnSpc>
              <a:buAutoNum type="arabicParenR"/>
            </a:pPr>
            <a:endParaRPr lang="en-US" altLang="ko-KR" sz="2400" dirty="0"/>
          </a:p>
          <a:p>
            <a:pPr marL="342900" indent="-342900">
              <a:lnSpc>
                <a:spcPct val="200000"/>
              </a:lnSpc>
              <a:buAutoNum type="arabicParenR"/>
            </a:pPr>
            <a:r>
              <a:rPr lang="ko-KR" altLang="en-US" sz="2400" dirty="0" smtClean="0"/>
              <a:t>추천</a:t>
            </a:r>
            <a:r>
              <a:rPr lang="en-US" altLang="ko-KR" sz="2400" dirty="0" smtClean="0"/>
              <a:t>: ‘</a:t>
            </a:r>
            <a:r>
              <a:rPr lang="ko-KR" altLang="en-US" sz="2400" dirty="0" smtClean="0"/>
              <a:t>나는</a:t>
            </a:r>
            <a:r>
              <a:rPr lang="en-US" altLang="ko-KR" sz="2400" dirty="0" smtClean="0"/>
              <a:t>‘ , ‘</a:t>
            </a:r>
            <a:r>
              <a:rPr lang="ko-KR" altLang="en-US" sz="2400" dirty="0" smtClean="0"/>
              <a:t>먹었다</a:t>
            </a:r>
            <a:r>
              <a:rPr lang="en-US" altLang="ko-KR" sz="2400" dirty="0" smtClean="0"/>
              <a:t>.’ 	=&gt; ‘</a:t>
            </a:r>
            <a:r>
              <a:rPr lang="ko-KR" altLang="en-US" sz="2400" dirty="0" smtClean="0"/>
              <a:t>사과</a:t>
            </a:r>
            <a:r>
              <a:rPr lang="en-US" altLang="ko-KR" sz="2400" dirty="0" smtClean="0"/>
              <a:t>‘, ‘</a:t>
            </a:r>
            <a:r>
              <a:rPr lang="ko-KR" altLang="en-US" sz="2400" dirty="0" smtClean="0"/>
              <a:t>배</a:t>
            </a:r>
            <a:r>
              <a:rPr lang="en-US" altLang="ko-KR" sz="2400" dirty="0" smtClean="0"/>
              <a:t>‘, ‘</a:t>
            </a:r>
            <a:r>
              <a:rPr lang="ko-KR" altLang="en-US" sz="2400" dirty="0" smtClean="0"/>
              <a:t>밥</a:t>
            </a:r>
            <a:r>
              <a:rPr lang="en-US" altLang="ko-KR" sz="2400" dirty="0" smtClean="0"/>
              <a:t>‘, ‘</a:t>
            </a:r>
            <a:r>
              <a:rPr lang="ko-KR" altLang="en-US" sz="2400" dirty="0" smtClean="0"/>
              <a:t>과자</a:t>
            </a:r>
            <a:r>
              <a:rPr lang="en-US" altLang="ko-KR" sz="2400" dirty="0" smtClean="0"/>
              <a:t>‘</a:t>
            </a:r>
          </a:p>
        </p:txBody>
      </p:sp>
    </p:spTree>
    <p:extLst>
      <p:ext uri="{BB962C8B-B14F-4D97-AF65-F5344CB8AC3E}">
        <p14:creationId xmlns:p14="http://schemas.microsoft.com/office/powerpoint/2010/main" val="3784865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7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</p:spPr>
        <p:txBody>
          <a:bodyPr/>
          <a:lstStyle/>
          <a:p>
            <a:fld id="{162ECC5E-0AB4-42BF-B1D5-49BAA6F477C6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1" y="0"/>
            <a:ext cx="342900" cy="7810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ko-KR" altLang="en-US" sz="3600" dirty="0"/>
          </a:p>
        </p:txBody>
      </p:sp>
      <p:sp>
        <p:nvSpPr>
          <p:cNvPr id="35" name="직사각형 34"/>
          <p:cNvSpPr/>
          <p:nvPr/>
        </p:nvSpPr>
        <p:spPr>
          <a:xfrm>
            <a:off x="342900" y="0"/>
            <a:ext cx="8629651" cy="78105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ko-KR" altLang="en-US" sz="3600" spc="300" dirty="0" smtClean="0">
                <a:solidFill>
                  <a:schemeClr val="tx1"/>
                </a:solidFill>
              </a:rPr>
              <a:t>텍스트 전처리</a:t>
            </a:r>
            <a:endParaRPr lang="ko-KR" altLang="en-US" sz="3600" spc="300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8972549" y="0"/>
            <a:ext cx="3219451" cy="78105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043492" y="1578537"/>
            <a:ext cx="2000923" cy="398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/>
              <a:t>데이터 분석 및 전처리</a:t>
            </a:r>
            <a:endParaRPr lang="ko-KR" alt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3593054" y="1675875"/>
            <a:ext cx="3709092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AutoNum type="arabicParenR"/>
            </a:pPr>
            <a:r>
              <a:rPr lang="en-US" altLang="ko-KR" sz="2400" dirty="0" smtClean="0"/>
              <a:t>Tokenization (</a:t>
            </a:r>
            <a:r>
              <a:rPr lang="ko-KR" altLang="en-US" sz="2400" dirty="0" err="1" smtClean="0"/>
              <a:t>토큰화</a:t>
            </a:r>
            <a:r>
              <a:rPr lang="en-US" altLang="ko-KR" sz="2400" dirty="0" smtClean="0"/>
              <a:t>)</a:t>
            </a:r>
          </a:p>
          <a:p>
            <a:pPr marL="342900" indent="-342900">
              <a:lnSpc>
                <a:spcPct val="200000"/>
              </a:lnSpc>
              <a:buAutoNum type="arabicParenR"/>
            </a:pPr>
            <a:r>
              <a:rPr lang="en-US" altLang="ko-KR" sz="2400" dirty="0" smtClean="0"/>
              <a:t>Cleaning (</a:t>
            </a:r>
            <a:r>
              <a:rPr lang="ko-KR" altLang="en-US" sz="2400" dirty="0" smtClean="0"/>
              <a:t>정제</a:t>
            </a:r>
            <a:r>
              <a:rPr lang="en-US" altLang="ko-KR" sz="2400" dirty="0" smtClean="0"/>
              <a:t>)</a:t>
            </a:r>
          </a:p>
          <a:p>
            <a:pPr marL="342900" indent="-342900">
              <a:lnSpc>
                <a:spcPct val="200000"/>
              </a:lnSpc>
              <a:buAutoNum type="arabicParenR"/>
            </a:pPr>
            <a:r>
              <a:rPr lang="en-US" altLang="ko-KR" sz="2400" dirty="0" smtClean="0"/>
              <a:t>Normalization (</a:t>
            </a:r>
            <a:r>
              <a:rPr lang="ko-KR" altLang="en-US" sz="2400" dirty="0" smtClean="0"/>
              <a:t>정규화</a:t>
            </a:r>
            <a:r>
              <a:rPr lang="en-US" altLang="ko-KR" sz="2400" dirty="0" smtClean="0"/>
              <a:t>)</a:t>
            </a:r>
          </a:p>
          <a:p>
            <a:pPr marL="342900" indent="-342900">
              <a:lnSpc>
                <a:spcPct val="200000"/>
              </a:lnSpc>
              <a:buAutoNum type="arabicParenR"/>
            </a:pPr>
            <a:r>
              <a:rPr lang="en-US" altLang="ko-KR" sz="2400" dirty="0" smtClean="0"/>
              <a:t>Encoding (</a:t>
            </a:r>
            <a:r>
              <a:rPr lang="ko-KR" altLang="en-US" sz="2400" dirty="0" err="1" smtClean="0"/>
              <a:t>인코딩</a:t>
            </a:r>
            <a:r>
              <a:rPr lang="en-US" altLang="ko-KR" sz="2400" dirty="0" smtClean="0"/>
              <a:t>)</a:t>
            </a:r>
          </a:p>
          <a:p>
            <a:pPr marL="342900" indent="-342900">
              <a:lnSpc>
                <a:spcPct val="200000"/>
              </a:lnSpc>
              <a:buAutoNum type="arabicParenR"/>
            </a:pPr>
            <a:r>
              <a:rPr lang="en-US" altLang="ko-KR" sz="2400" dirty="0" smtClean="0"/>
              <a:t>Padding (</a:t>
            </a:r>
            <a:r>
              <a:rPr lang="ko-KR" altLang="en-US" sz="2400" dirty="0" smtClean="0"/>
              <a:t>패딩</a:t>
            </a:r>
            <a:r>
              <a:rPr lang="en-US" altLang="ko-KR" sz="2400" dirty="0" smtClean="0"/>
              <a:t>)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843099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13500000" scaled="1"/>
          <a:tileRect/>
        </a:gradFill>
        <a:ln>
          <a:noFill/>
        </a:ln>
        <a:scene3d>
          <a:camera prst="orthographicFront"/>
          <a:lightRig rig="threePt" dir="t"/>
        </a:scene3d>
        <a:sp3d>
          <a:bevelT/>
        </a:sp3d>
      </a:spPr>
      <a:bodyPr rtlCol="0" anchor="ctr"/>
      <a:lstStyle>
        <a:defPPr algn="ctr">
          <a:defRPr dirty="0"/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964</TotalTime>
  <Words>1917</Words>
  <Application>Microsoft Office PowerPoint</Application>
  <PresentationFormat>와이드스크린</PresentationFormat>
  <Paragraphs>270</Paragraphs>
  <Slides>20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5" baseType="lpstr">
      <vt:lpstr>맑은 고딕</vt:lpstr>
      <vt:lpstr>Arial</vt:lpstr>
      <vt:lpstr>Symbol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 희태</dc:creator>
  <cp:lastModifiedBy>조 희태</cp:lastModifiedBy>
  <cp:revision>491</cp:revision>
  <dcterms:created xsi:type="dcterms:W3CDTF">2020-07-05T07:46:08Z</dcterms:created>
  <dcterms:modified xsi:type="dcterms:W3CDTF">2020-08-04T08:54:54Z</dcterms:modified>
</cp:coreProperties>
</file>