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81" r:id="rId3"/>
    <p:sldId id="383" r:id="rId4"/>
    <p:sldId id="382" r:id="rId5"/>
    <p:sldId id="384" r:id="rId6"/>
    <p:sldId id="385" r:id="rId7"/>
    <p:sldId id="386" r:id="rId8"/>
    <p:sldId id="387" r:id="rId9"/>
    <p:sldId id="414" r:id="rId10"/>
    <p:sldId id="411" r:id="rId11"/>
    <p:sldId id="388" r:id="rId12"/>
    <p:sldId id="362" r:id="rId13"/>
    <p:sldId id="420" r:id="rId14"/>
    <p:sldId id="366" r:id="rId15"/>
    <p:sldId id="368" r:id="rId16"/>
    <p:sldId id="369" r:id="rId17"/>
    <p:sldId id="370" r:id="rId18"/>
    <p:sldId id="415" r:id="rId19"/>
    <p:sldId id="371" r:id="rId20"/>
    <p:sldId id="422" r:id="rId21"/>
    <p:sldId id="421" r:id="rId22"/>
    <p:sldId id="423" r:id="rId23"/>
    <p:sldId id="424" r:id="rId24"/>
    <p:sldId id="409" r:id="rId25"/>
    <p:sldId id="425" r:id="rId26"/>
    <p:sldId id="426" r:id="rId27"/>
    <p:sldId id="418" r:id="rId28"/>
    <p:sldId id="427" r:id="rId29"/>
    <p:sldId id="372" r:id="rId30"/>
    <p:sldId id="428" r:id="rId31"/>
    <p:sldId id="429" r:id="rId32"/>
    <p:sldId id="430" r:id="rId33"/>
    <p:sldId id="431" r:id="rId34"/>
    <p:sldId id="432" r:id="rId35"/>
    <p:sldId id="419" r:id="rId36"/>
    <p:sldId id="407" r:id="rId37"/>
    <p:sldId id="412" r:id="rId38"/>
    <p:sldId id="433" r:id="rId39"/>
    <p:sldId id="434" r:id="rId40"/>
    <p:sldId id="435" r:id="rId41"/>
    <p:sldId id="436" r:id="rId42"/>
    <p:sldId id="437" r:id="rId43"/>
    <p:sldId id="413" r:id="rId44"/>
    <p:sldId id="438" r:id="rId45"/>
    <p:sldId id="374" r:id="rId46"/>
    <p:sldId id="375" r:id="rId47"/>
    <p:sldId id="380" r:id="rId48"/>
    <p:sldId id="379" r:id="rId49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75" autoAdjust="0"/>
    <p:restoredTop sz="78488" autoAdjust="0"/>
  </p:normalViewPr>
  <p:slideViewPr>
    <p:cSldViewPr>
      <p:cViewPr varScale="1">
        <p:scale>
          <a:sx n="91" d="100"/>
          <a:sy n="91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</a:t>
            </a:r>
            <a:r>
              <a:rPr lang="en-US" altLang="zh-TW" dirty="0" smtClean="0"/>
              <a:t>.</a:t>
            </a:r>
            <a:r>
              <a:rPr lang="zh-TW" altLang="en-US" dirty="0" smtClean="0"/>
              <a:t>同學大家好 我是廖振傑</a:t>
            </a:r>
            <a:endParaRPr lang="en-US" altLang="zh-TW" dirty="0" smtClean="0"/>
          </a:p>
          <a:p>
            <a:r>
              <a:rPr lang="zh-TW" altLang="en-US" dirty="0" smtClean="0"/>
              <a:t>我的報告 題目是</a:t>
            </a:r>
            <a:r>
              <a:rPr lang="en-US" altLang="zh-TW" dirty="0" smtClean="0"/>
              <a:t>…</a:t>
            </a: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的相關環境變數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Boot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輕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量级框架，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框架的核心就是自動配置，只要存在相應的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就幫我們自動配置。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929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單元測試撰寫在專案程式碼中，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AccountManagement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共撰寫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個單元測試，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Notification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共撰寫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個單元測試。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17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當單元測試全部通過後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，可以啟動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Started Application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已經被啟動了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655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本論文提出的方法分成四步驟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分別為</a:t>
            </a:r>
            <a:r>
              <a:rPr lang="en-US" altLang="zh-TW" dirty="0" smtClean="0"/>
              <a:t>1.2.3.4…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721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ezScrum</a:t>
            </a:r>
            <a:r>
              <a:rPr lang="zh-TW" altLang="en-US" dirty="0" smtClean="0"/>
              <a:t>的開發人員使用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上傳程式碼到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網站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18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第一步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執行</a:t>
            </a:r>
            <a:r>
              <a:rPr lang="en-US" altLang="zh-TW" dirty="0" err="1" smtClean="0"/>
              <a:t>Microservice</a:t>
            </a:r>
            <a:r>
              <a:rPr lang="zh-TW" altLang="en-US" dirty="0" smtClean="0"/>
              <a:t>的測試，圖中</a:t>
            </a:r>
            <a:r>
              <a:rPr lang="en-US" altLang="zh-TW" dirty="0" smtClean="0"/>
              <a:t>Build</a:t>
            </a:r>
            <a:r>
              <a:rPr lang="en-US" altLang="zh-TW" baseline="0" dirty="0" smtClean="0"/>
              <a:t> Success</a:t>
            </a:r>
            <a:r>
              <a:rPr lang="zh-TW" altLang="en-US" baseline="0" dirty="0" smtClean="0"/>
              <a:t>表示所有測試都通過。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52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target</a:t>
            </a:r>
            <a:r>
              <a:rPr lang="zh-TW" altLang="en-US" dirty="0" smtClean="0"/>
              <a:t>的資料夾中可以看到使用命令提示字元建立的</a:t>
            </a:r>
            <a:r>
              <a:rPr lang="en-US" altLang="zh-TW" dirty="0" smtClean="0"/>
              <a:t>Jar</a:t>
            </a:r>
            <a:r>
              <a:rPr lang="zh-TW" altLang="en-US" dirty="0" smtClean="0"/>
              <a:t>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243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使用命令提示字元的</a:t>
            </a:r>
            <a:r>
              <a:rPr lang="en-US" altLang="zh-TW" dirty="0" smtClean="0"/>
              <a:t>java</a:t>
            </a:r>
            <a:r>
              <a:rPr lang="en-US" altLang="zh-TW" baseline="0" dirty="0" smtClean="0"/>
              <a:t> –jar</a:t>
            </a:r>
            <a:r>
              <a:rPr lang="zh-TW" altLang="en-US" baseline="0" dirty="0" smtClean="0"/>
              <a:t>指令</a:t>
            </a:r>
            <a:r>
              <a:rPr lang="zh-TW" altLang="en-US" dirty="0" smtClean="0"/>
              <a:t>啟動微服務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5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的組態頁面設定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的連結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Branches to build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設定開發人員在哪一個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中開發要上傳的程式碼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07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網站上的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頁面可以選擇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Integrations&amp;services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Jenkins(GitHub plugin)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，接著設定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是當開發人員上傳程式碼到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上時，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網站會透過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方法請求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04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ezScrum</a:t>
            </a:r>
            <a:r>
              <a:rPr lang="zh-TW" altLang="en-US" dirty="0" smtClean="0"/>
              <a:t>中，手動佈署需要做編譯、打包、佈署這三件事情，因此本論文提出一個的自動化佈署的方法，藉此改善軟體上線的時間。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473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每次產生一個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的指令產生一個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包，而每個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可以在同一個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號進行存取，當一個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產生時，開發人員往往在開發的階段產生多個不同的版本。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347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程式碼上傳到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網站上時，向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發出通知，接著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的測試，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的開發團隊可以下指令將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包，最後將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包放入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558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收到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的通知觸發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557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自動跑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的步驟中使用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Dtest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連結由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語言撰寫的測試，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資料夾中的撰寫的所有測試檔案，要連結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網站上面的專案可以使用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進行連結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804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clean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為清除之前編譯產生的檔案，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的目錄資料夾並且將程式碼進行打包成可以執行的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clean package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的指令可以清除之前的檔案再重新打包一份新的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421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的指令是建立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的映像檔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的指令為建立一個新的容器並且指定要執行的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映像檔，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表示在背景環境下執行，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表示指定執行映像檔的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號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為刪除容器，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rmi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為刪除映像檔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，因為每跑一次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就會產生相同的映像檔與容器，如果不刪除會造成映像檔與容器已存在無法正確產生的錯誤。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939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optionParser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是一個能夠讓程式設計人員輕鬆設計出簡單明瞭、易於使用、符合標準的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命令列程式的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套件，我使用將讀取到的資訊做擷取傳入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check_Connect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的函式中。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check_Connect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的函式中使用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連接網路之間通訊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，只要微服務成功啟動回傳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，不成功啟動回傳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12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測試通過表示服務已經啟動顯示藍燈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870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新增的</a:t>
            </a:r>
            <a:r>
              <a:rPr lang="en-US" altLang="zh-TW" dirty="0" err="1" smtClean="0"/>
              <a:t>Robotframework</a:t>
            </a:r>
            <a:r>
              <a:rPr lang="zh-TW" altLang="en-US" dirty="0" smtClean="0"/>
              <a:t>驗收測試報表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375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本論文的實驗採用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手動佈署方面測試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台機器，自動化佈署方面從手動佈署的機器中選擇一台機器測試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AccountManagement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手動佈署可以看出佈署的時間根據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的不同分佈範圍為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秒間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，在論文中的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平均值為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368.4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秒、標準差為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2.62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182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dirty="0" smtClean="0"/>
              <a:t>本論文將以 </a:t>
            </a:r>
            <a:r>
              <a:rPr kumimoji="0" lang="en-US" altLang="zh-TW" dirty="0" err="1" smtClean="0"/>
              <a:t>ezScrum</a:t>
            </a:r>
            <a:r>
              <a:rPr kumimoji="0" lang="zh-TW" altLang="en-US" dirty="0" smtClean="0"/>
              <a:t> 為例，套用本論文提出自動化佈署的方法，讓佈署微服務變得有效率，同時也改善了軟體上線的時間。</a:t>
            </a:r>
            <a:endParaRPr kumimoji="0"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706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Notification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手動佈署可以看出部屬的時間根據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的不同分佈範圍為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秒間，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在論文中的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平均值為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488.1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秒、標準差為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2.18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417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在論文中，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AccountManagement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自動化佈署可以看出佈署的時間大約在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秒間，平均值為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89.39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秒、標準差為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2.62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AccountManagement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自動化佈署常態分佈的情形，得知有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68%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的數據落在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86.76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秒之間，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95%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的數據落在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84.14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94.63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秒之間，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99.7%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的數據落在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81.52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97.25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秒之間。</a:t>
            </a:r>
            <a:endParaRPr lang="zh-TW" alt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1624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在論文中，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Notification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自動化佈署可以看出佈署的時間大約在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秒間，平均值為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137.06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秒、標準差為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2.18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Notification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自動化佈署常態分佈的情形，得知有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68%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的數據落在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134.88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139.24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秒之間，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95%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的數據落在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132.69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141.42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秒之間，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99.7%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的數據落在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130.5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143.61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秒之間。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從上述數據，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可以知道自動化佈署可以替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開發團隊節省的時間，當我們使用了自動化佈署確實讓手動佈署的流程更省時，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讓軟體的上線流程變得越方便也更有效率了。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2659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自動化表示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需求丟給開發人員開發完後，有了自動化測試，很快就會滑到準備上線；有了自動化佈暑，一不小心就滑到上線了。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測量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出來的數據也能分享給團隊所有人，讓開發人員與測試人員，甚至是業務人員都能根據數據做出最好的決策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80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映像</a:t>
            </a:r>
            <a:r>
              <a:rPr lang="en-US" altLang="zh-TW" dirty="0" smtClean="0"/>
              <a:t>(Image)</a:t>
            </a:r>
            <a:r>
              <a:rPr lang="zh-TW" altLang="en-US" dirty="0" smtClean="0"/>
              <a:t>是唯讀的不可修改，一個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可以產生出多個不同的容器</a:t>
            </a:r>
            <a:r>
              <a:rPr lang="en-US" altLang="zh-TW" dirty="0" smtClean="0"/>
              <a:t>(Container)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容器是映像的可寫層。</a:t>
            </a:r>
            <a:endParaRPr lang="en-US" altLang="zh-TW" dirty="0" smtClean="0"/>
          </a:p>
          <a:p>
            <a:r>
              <a:rPr lang="zh-TW" altLang="en-US" dirty="0" smtClean="0"/>
              <a:t>貢獻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讓</a:t>
            </a:r>
            <a:r>
              <a:rPr lang="en-US" altLang="zh-TW" dirty="0" err="1" smtClean="0"/>
              <a:t>jenkins</a:t>
            </a:r>
            <a:r>
              <a:rPr lang="zh-TW" altLang="en-US" dirty="0" smtClean="0"/>
              <a:t>自動跑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，使用</a:t>
            </a:r>
            <a:r>
              <a:rPr lang="en-US" altLang="zh-TW" dirty="0" smtClean="0"/>
              <a:t>Docker</a:t>
            </a:r>
            <a:r>
              <a:rPr lang="zh-TW" altLang="en-US" dirty="0" smtClean="0"/>
              <a:t>指定要部署的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號，寫驗收測試確認服務已和</a:t>
            </a:r>
            <a:r>
              <a:rPr lang="en-US" altLang="zh-TW" dirty="0" err="1" smtClean="0"/>
              <a:t>ezScrum</a:t>
            </a:r>
            <a:r>
              <a:rPr lang="zh-TW" altLang="en-US" dirty="0" smtClean="0"/>
              <a:t>連上線。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10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是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開源軟體提供持續整合的工具，當專案建置完成後，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可以定期執行單元測試、整合測試，並且透過自動化程序同時能監控持續整合中存在的錯誤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Docker</a:t>
            </a:r>
            <a:r>
              <a:rPr lang="zh-TW" altLang="zh-TW" sz="1200" dirty="0" smtClean="0"/>
              <a:t>是一個容器能將應用程式進行封裝</a:t>
            </a:r>
            <a:r>
              <a:rPr lang="zh-TW" altLang="en-US" sz="1200" dirty="0" smtClean="0"/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容器的啟動可以在數秒間完成，此時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引擎占用系統的資源較小，而且在一台伺服器上可以執行上千個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容器。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3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53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Clone</a:t>
            </a:r>
            <a:r>
              <a:rPr lang="zh-TW" altLang="en-US" dirty="0" smtClean="0"/>
              <a:t>將程式碼從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網站中下載。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8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下載完成在桌面產生的檔案。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67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市面上有很多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，我們選擇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是此款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的功能齊全，而且被企業公認為最好用的工具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語言開發的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，同時具備支持主流技術和框架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48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r>
              <a:rPr lang="zh-TW" altLang="zh-TW" dirty="0">
                <a:effectLst/>
              </a:rPr>
              <a:t>微服務自動化佈署</a:t>
            </a:r>
            <a:r>
              <a:rPr lang="en-US" altLang="zh-TW" dirty="0">
                <a:effectLst/>
              </a:rPr>
              <a:t> : </a:t>
            </a:r>
            <a:r>
              <a:rPr lang="zh-TW" altLang="zh-TW" dirty="0">
                <a:effectLst/>
              </a:rPr>
              <a:t>以</a:t>
            </a:r>
            <a:r>
              <a:rPr lang="en-US" altLang="zh-TW" dirty="0" err="1">
                <a:effectLst/>
              </a:rPr>
              <a:t>ezScrum</a:t>
            </a:r>
            <a:r>
              <a:rPr lang="en-US" altLang="zh-TW" dirty="0">
                <a:effectLst/>
              </a:rPr>
              <a:t> Account Management</a:t>
            </a:r>
            <a:r>
              <a:rPr lang="zh-TW" altLang="zh-TW" dirty="0">
                <a:effectLst/>
              </a:rPr>
              <a:t>與</a:t>
            </a:r>
            <a:r>
              <a:rPr lang="en-US" altLang="zh-TW" dirty="0">
                <a:effectLst/>
              </a:rPr>
              <a:t>Notification</a:t>
            </a:r>
            <a:r>
              <a:rPr lang="zh-TW" altLang="zh-TW" dirty="0">
                <a:effectLst/>
              </a:rPr>
              <a:t>為例</a:t>
            </a: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廖建翔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鄭有進、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謝金雲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2018/1/8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作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實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驗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3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/>
              <a:t>手動部署要經過的步驟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1.</a:t>
            </a:r>
            <a:r>
              <a:rPr lang="zh-TW" altLang="zh-TW" sz="2800" dirty="0"/>
              <a:t>從</a:t>
            </a:r>
            <a:r>
              <a:rPr lang="en-US" altLang="zh-TW" sz="2800" dirty="0"/>
              <a:t>GitHub</a:t>
            </a:r>
            <a:r>
              <a:rPr lang="zh-TW" altLang="zh-TW" sz="2800" dirty="0"/>
              <a:t>中下載</a:t>
            </a:r>
            <a:r>
              <a:rPr lang="zh-TW" altLang="zh-TW" sz="2800" dirty="0" smtClean="0"/>
              <a:t>程式碼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2</a:t>
            </a:r>
            <a:r>
              <a:rPr lang="en-US" altLang="zh-TW" sz="2800" dirty="0" smtClean="0"/>
              <a:t>.</a:t>
            </a:r>
            <a:r>
              <a:rPr lang="zh-TW" altLang="zh-TW" sz="2800" dirty="0"/>
              <a:t>使用</a:t>
            </a:r>
            <a:r>
              <a:rPr lang="en-US" altLang="zh-TW" sz="2800" dirty="0" err="1"/>
              <a:t>Intellij</a:t>
            </a:r>
            <a:r>
              <a:rPr lang="en-US" altLang="zh-TW" sz="2800" dirty="0"/>
              <a:t> IDEA</a:t>
            </a:r>
            <a:r>
              <a:rPr lang="zh-TW" altLang="zh-TW" sz="2800" dirty="0"/>
              <a:t>的</a:t>
            </a:r>
            <a:r>
              <a:rPr lang="en-US" altLang="zh-TW" sz="2800" dirty="0"/>
              <a:t>IDE</a:t>
            </a:r>
            <a:r>
              <a:rPr lang="zh-TW" altLang="zh-TW" sz="2800" dirty="0"/>
              <a:t>執行專案且設定要執行的環境</a:t>
            </a:r>
            <a:r>
              <a:rPr lang="zh-TW" altLang="zh-TW" sz="2800" dirty="0" smtClean="0"/>
              <a:t>變數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>
                <a:latin typeface="標楷體" panose="03000509000000000000" pitchFamily="65" charset="-120"/>
              </a:rPr>
              <a:t>3.</a:t>
            </a:r>
            <a:r>
              <a:rPr lang="zh-TW" altLang="zh-TW" sz="2800" dirty="0"/>
              <a:t>執行單元</a:t>
            </a:r>
            <a:r>
              <a:rPr lang="zh-TW" altLang="zh-TW" sz="2800" dirty="0" smtClean="0"/>
              <a:t>測試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>
                <a:latin typeface="標楷體" panose="03000509000000000000" pitchFamily="65" charset="-120"/>
              </a:rPr>
              <a:t>4.</a:t>
            </a:r>
            <a:r>
              <a:rPr lang="zh-TW" altLang="en-US" sz="2800" dirty="0" smtClean="0">
                <a:latin typeface="標楷體" panose="03000509000000000000" pitchFamily="65" charset="-120"/>
              </a:rPr>
              <a:t>啟動</a:t>
            </a:r>
            <a:r>
              <a:rPr lang="en-US" altLang="zh-TW" sz="2800" dirty="0" err="1" smtClean="0"/>
              <a:t>Microservice</a:t>
            </a:r>
            <a:endParaRPr lang="en-US" altLang="zh-TW" sz="2800" dirty="0">
              <a:latin typeface="標楷體" panose="03000509000000000000" pitchFamily="65" charset="-120"/>
            </a:endParaRP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手動佈署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1.</a:t>
            </a:r>
            <a:r>
              <a:rPr lang="zh-TW" altLang="en-US" sz="2000" dirty="0" smtClean="0"/>
              <a:t>從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下載程式碼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1" y="2101232"/>
            <a:ext cx="7560840" cy="42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1340768"/>
            <a:ext cx="9112469" cy="49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2.</a:t>
            </a:r>
            <a:r>
              <a:rPr lang="zh-TW" altLang="zh-TW" sz="2000" dirty="0" smtClean="0"/>
              <a:t>使用</a:t>
            </a:r>
            <a:r>
              <a:rPr lang="en-US" altLang="zh-TW" sz="2000" dirty="0">
                <a:hlinkClick r:id="rId3"/>
              </a:rPr>
              <a:t>IntelliJ </a:t>
            </a:r>
            <a:r>
              <a:rPr lang="en-US" altLang="zh-TW" sz="2000" dirty="0" smtClean="0">
                <a:hlinkClick r:id="rId3"/>
              </a:rPr>
              <a:t>IDEA</a:t>
            </a:r>
            <a:r>
              <a:rPr lang="zh-TW" altLang="zh-TW" sz="2000" dirty="0" smtClean="0"/>
              <a:t>的</a:t>
            </a:r>
            <a:r>
              <a:rPr lang="en-US" altLang="zh-TW" sz="2000" dirty="0"/>
              <a:t>IDE</a:t>
            </a:r>
            <a:r>
              <a:rPr lang="zh-TW" altLang="zh-TW" sz="2000" dirty="0"/>
              <a:t>執行</a:t>
            </a:r>
            <a:r>
              <a:rPr lang="zh-TW" altLang="zh-TW" sz="2000" dirty="0" smtClean="0"/>
              <a:t>專案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981208"/>
            <a:ext cx="7308304" cy="48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設定要執行環境變數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(Spring boot)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953722"/>
            <a:ext cx="75057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/>
              <a:t>3</a:t>
            </a:r>
            <a:r>
              <a:rPr lang="en-US" altLang="zh-TW" sz="2000" dirty="0" smtClean="0"/>
              <a:t>.</a:t>
            </a:r>
            <a:r>
              <a:rPr lang="zh-TW" altLang="en-US" sz="2000" dirty="0"/>
              <a:t>執</a:t>
            </a:r>
            <a:r>
              <a:rPr lang="zh-TW" altLang="en-US" sz="2000" dirty="0" smtClean="0"/>
              <a:t>行單元測試</a:t>
            </a:r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840"/>
            <a:ext cx="9144000" cy="40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/>
              <a:t>4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啟動</a:t>
            </a:r>
            <a:r>
              <a:rPr lang="en-US" altLang="zh-TW" sz="2000" dirty="0" err="1" smtClean="0"/>
              <a:t>Microservice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6216"/>
            <a:ext cx="9144000" cy="47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effectLst/>
              </a:rPr>
              <a:t>自動化部署方法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400" dirty="0" smtClean="0"/>
              <a:t>步驟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1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執行測試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</a:t>
            </a:r>
            <a:r>
              <a:rPr lang="en-US" altLang="zh-TW" sz="2400" dirty="0"/>
              <a:t>.</a:t>
            </a:r>
            <a:r>
              <a:rPr lang="zh-TW" altLang="zh-TW" sz="2400" dirty="0" smtClean="0"/>
              <a:t>建置</a:t>
            </a:r>
            <a:r>
              <a:rPr lang="en-US" altLang="zh-TW" sz="2400" dirty="0" smtClean="0"/>
              <a:t>Jar</a:t>
            </a:r>
            <a:r>
              <a:rPr lang="zh-TW" altLang="zh-TW" sz="2400" dirty="0" smtClean="0"/>
              <a:t>包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3.</a:t>
            </a:r>
            <a:r>
              <a:rPr lang="zh-TW" altLang="zh-TW" sz="2400" dirty="0"/>
              <a:t>使用</a:t>
            </a:r>
            <a:r>
              <a:rPr lang="en-US" altLang="zh-TW" sz="2400" dirty="0"/>
              <a:t>Docker</a:t>
            </a:r>
            <a:r>
              <a:rPr lang="zh-TW" altLang="zh-TW" sz="2400" dirty="0"/>
              <a:t>建立映像</a:t>
            </a:r>
          </a:p>
          <a:p>
            <a:pPr marL="0" indent="0">
              <a:buNone/>
            </a:pPr>
            <a:r>
              <a:rPr lang="en-US" altLang="zh-TW" sz="2400" dirty="0"/>
              <a:t>4.</a:t>
            </a:r>
            <a:r>
              <a:rPr lang="zh-TW" altLang="zh-TW" sz="2400" dirty="0"/>
              <a:t>自動</a:t>
            </a:r>
            <a:r>
              <a:rPr lang="zh-TW" altLang="zh-TW" sz="2400" dirty="0" smtClean="0"/>
              <a:t>啟動</a:t>
            </a:r>
            <a:r>
              <a:rPr lang="zh-TW" altLang="en-US" sz="2400" dirty="0"/>
              <a:t>微</a:t>
            </a:r>
            <a:r>
              <a:rPr lang="zh-TW" altLang="zh-TW" sz="2400" dirty="0" smtClean="0"/>
              <a:t>服務</a:t>
            </a:r>
            <a:endParaRPr lang="zh-TW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4064"/>
            <a:ext cx="9144000" cy="329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</a:t>
            </a:r>
            <a:r>
              <a:rPr lang="zh-TW" altLang="en-US" dirty="0" smtClean="0"/>
              <a:t>化</a:t>
            </a:r>
            <a:r>
              <a:rPr lang="zh-TW" altLang="en-US" dirty="0"/>
              <a:t>佈</a:t>
            </a:r>
            <a:r>
              <a:rPr lang="zh-TW" altLang="en-US" dirty="0" smtClean="0"/>
              <a:t>署</a:t>
            </a:r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上傳程式碼到</a:t>
            </a:r>
            <a:r>
              <a:rPr lang="en-US" altLang="zh-TW" sz="2000" dirty="0" smtClean="0"/>
              <a:t>GitHub</a:t>
            </a:r>
            <a:r>
              <a:rPr lang="zh-TW" altLang="en-US" sz="2000" dirty="0" smtClean="0"/>
              <a:t>網站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00383"/>
            <a:ext cx="593530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研究背景與動機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背景知識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</a:rPr>
              <a:t>自動化部署方法</a:t>
            </a:r>
            <a:endParaRPr lang="zh-TW" altLang="en-US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</a:rPr>
              <a:t>方</a:t>
            </a:r>
            <a:r>
              <a:rPr lang="zh-TW" altLang="en-US" dirty="0">
                <a:latin typeface="標楷體" pitchFamily="65" charset="-120"/>
              </a:rPr>
              <a:t>法</a:t>
            </a:r>
            <a:r>
              <a:rPr lang="zh-TW" altLang="en-US" dirty="0" smtClean="0">
                <a:latin typeface="標楷體" pitchFamily="65" charset="-120"/>
              </a:rPr>
              <a:t>實作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</a:rPr>
              <a:t>實驗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結論與未來展望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執行測試 </a:t>
            </a:r>
            <a:r>
              <a:rPr lang="en-US" altLang="zh-TW" sz="2000" dirty="0" smtClean="0"/>
              <a:t>: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pic>
        <p:nvPicPr>
          <p:cNvPr id="2051" name="內容版面配置區 3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6444"/>
            <a:ext cx="9144000" cy="482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4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建置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Jar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包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3075" name="內容版面配置區 6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9" y="2204864"/>
            <a:ext cx="809139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6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建立映像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pic>
        <p:nvPicPr>
          <p:cNvPr id="4098" name="內容版面配置區 4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94654"/>
            <a:ext cx="5184576" cy="472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7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啟動微服務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pic>
        <p:nvPicPr>
          <p:cNvPr id="5122" name="內容版面配置區 6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25839"/>
            <a:ext cx="6192688" cy="481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方</a:t>
            </a:r>
            <a:r>
              <a:rPr lang="zh-TW" altLang="en-US" dirty="0">
                <a:latin typeface="標楷體" pitchFamily="65" charset="-120"/>
              </a:rPr>
              <a:t>法</a:t>
            </a:r>
            <a:r>
              <a:rPr lang="zh-TW" altLang="en-US" dirty="0" smtClean="0">
                <a:latin typeface="標楷體" pitchFamily="65" charset="-120"/>
              </a:rPr>
              <a:t>實作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實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驗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9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方法實</a:t>
            </a:r>
            <a:r>
              <a:rPr lang="zh-TW" altLang="en-US" dirty="0"/>
              <a:t>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76856"/>
            <a:ext cx="8229600" cy="47493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設定 </a:t>
            </a:r>
            <a:r>
              <a:rPr lang="en-US" altLang="zh-TW" sz="2000" dirty="0" smtClean="0"/>
              <a:t>:</a:t>
            </a:r>
          </a:p>
          <a:p>
            <a:pPr marL="0" indent="0">
              <a:buNone/>
            </a:pP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48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17639"/>
            <a:ext cx="8229600" cy="512127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標楷體" panose="03000509000000000000" pitchFamily="65" charset="-120"/>
              </a:rPr>
              <a:t>GitHub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網站設定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  <p:pic>
        <p:nvPicPr>
          <p:cNvPr id="6147" name="內容版面配置區 7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73192"/>
            <a:ext cx="8686800" cy="465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3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自動化部署物件類別圖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  <p:pic>
        <p:nvPicPr>
          <p:cNvPr id="6146" name="圖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3192"/>
            <a:ext cx="7585784" cy="367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79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自動化佈署循序圖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5856"/>
            <a:ext cx="7812360" cy="54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實作方法步驟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觸發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pic>
        <p:nvPicPr>
          <p:cNvPr id="1027" name="Picture 3" descr="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34964"/>
            <a:ext cx="5410200" cy="480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4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研究背景與動機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自動化部署方法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方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法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實作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實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驗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連結</a:t>
            </a:r>
            <a:r>
              <a:rPr lang="en-US" altLang="zh-TW" sz="2000" dirty="0" smtClean="0"/>
              <a:t>GitHub</a:t>
            </a:r>
            <a:r>
              <a:rPr lang="zh-TW" altLang="en-US" sz="2000" dirty="0" smtClean="0"/>
              <a:t>網站的測試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51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建置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pic>
        <p:nvPicPr>
          <p:cNvPr id="9219" name="內容版面配置區 4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26905"/>
            <a:ext cx="8686800" cy="483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5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建立映像檔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  <p:pic>
        <p:nvPicPr>
          <p:cNvPr id="10242" name="內容版面配置區 4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4074"/>
            <a:ext cx="8023934" cy="4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8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啟動微服務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  <p:pic>
        <p:nvPicPr>
          <p:cNvPr id="11266" name="內容版面配置區 4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1" y="1924119"/>
            <a:ext cx="8532440" cy="480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9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驗收測試腳本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5306165" cy="443927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驗收測試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000" dirty="0"/>
              <a:t>當</a:t>
            </a:r>
            <a:r>
              <a:rPr lang="en-US" altLang="zh-TW" sz="2000" dirty="0" err="1"/>
              <a:t>Microservice</a:t>
            </a:r>
            <a:r>
              <a:rPr lang="zh-TW" altLang="zh-TW" sz="2000" dirty="0"/>
              <a:t>被啟動之後，為了要確認服務真的已經啟動了，即可</a:t>
            </a:r>
            <a:r>
              <a:rPr lang="zh-TW" altLang="zh-TW" sz="2000" dirty="0" smtClean="0"/>
              <a:t>撰寫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驗收</a:t>
            </a:r>
            <a:r>
              <a:rPr lang="zh-TW" altLang="zh-TW" sz="2000" dirty="0"/>
              <a:t>測試來進行</a:t>
            </a:r>
            <a:r>
              <a:rPr lang="zh-TW" altLang="zh-TW" sz="2000" dirty="0" smtClean="0"/>
              <a:t>確認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  <p:pic>
        <p:nvPicPr>
          <p:cNvPr id="7170" name="內容版面配置區 4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" y="2420888"/>
            <a:ext cx="9135297" cy="410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6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63" y="0"/>
            <a:ext cx="6716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r>
              <a:rPr lang="zh-TW" altLang="en-US" dirty="0" smtClean="0"/>
              <a:t>實驗</a:t>
            </a:r>
            <a:endParaRPr lang="en-US" altLang="zh-TW" dirty="0" smtClean="0"/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8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  <p:pic>
        <p:nvPicPr>
          <p:cNvPr id="13315" name="圖表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13690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1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  <p:pic>
        <p:nvPicPr>
          <p:cNvPr id="14338" name="圖表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363272" cy="47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0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研究背景與動機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199"/>
            <a:ext cx="9144000" cy="51212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每次</a:t>
            </a:r>
            <a:r>
              <a:rPr lang="zh-TW" altLang="zh-TW" sz="2800" dirty="0" smtClean="0"/>
              <a:t>發佈</a:t>
            </a:r>
            <a:r>
              <a:rPr lang="zh-TW" altLang="en-US" sz="2800" dirty="0" smtClean="0"/>
              <a:t>微</a:t>
            </a:r>
            <a:r>
              <a:rPr lang="zh-TW" altLang="zh-TW" sz="2800" dirty="0" smtClean="0"/>
              <a:t>服務</a:t>
            </a:r>
            <a:r>
              <a:rPr lang="zh-TW" altLang="zh-TW" sz="2800" dirty="0"/>
              <a:t>時必須做編譯、打包</a:t>
            </a:r>
            <a:r>
              <a:rPr lang="zh-TW" altLang="zh-TW" sz="2800" dirty="0" smtClean="0"/>
              <a:t>、</a:t>
            </a:r>
            <a:r>
              <a:rPr lang="zh-TW" altLang="en-US" sz="2800" dirty="0" smtClean="0"/>
              <a:t>佈</a:t>
            </a:r>
            <a:r>
              <a:rPr lang="zh-TW" altLang="zh-TW" sz="2800" dirty="0" smtClean="0"/>
              <a:t>署</a:t>
            </a:r>
            <a:r>
              <a:rPr lang="zh-TW" altLang="zh-TW" sz="2800" dirty="0"/>
              <a:t>的三件</a:t>
            </a:r>
            <a:r>
              <a:rPr lang="zh-TW" altLang="zh-TW" sz="2800" dirty="0" smtClean="0"/>
              <a:t>事情</a:t>
            </a:r>
            <a:r>
              <a:rPr lang="zh-TW" altLang="en-US" sz="2800" dirty="0" smtClean="0"/>
              <a:t>，</a:t>
            </a:r>
            <a:r>
              <a:rPr lang="zh-TW" altLang="zh-TW" sz="2800" dirty="0"/>
              <a:t>這些</a:t>
            </a:r>
            <a:r>
              <a:rPr lang="zh-TW" altLang="zh-TW" sz="2800" dirty="0" smtClean="0"/>
              <a:t>過程以</a:t>
            </a:r>
            <a:r>
              <a:rPr lang="zh-TW" altLang="zh-TW" sz="2800" dirty="0"/>
              <a:t>手動</a:t>
            </a:r>
            <a:r>
              <a:rPr lang="zh-TW" altLang="zh-TW" sz="2800" dirty="0" smtClean="0"/>
              <a:t>的方式容易</a:t>
            </a:r>
            <a:r>
              <a:rPr lang="zh-TW" altLang="zh-TW" sz="2800" dirty="0"/>
              <a:t>出錯且缺乏</a:t>
            </a:r>
            <a:r>
              <a:rPr lang="zh-TW" altLang="zh-TW" sz="2800" dirty="0" smtClean="0"/>
              <a:t>管理</a:t>
            </a:r>
            <a:r>
              <a:rPr lang="zh-TW" altLang="en-US" sz="2800" dirty="0" smtClean="0"/>
              <a:t>，當服務數量增加時，要花費的時間也相對地增加。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7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  <p:pic>
        <p:nvPicPr>
          <p:cNvPr id="15362" name="內容版面配置區 7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8059907" cy="465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2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  <p:pic>
        <p:nvPicPr>
          <p:cNvPr id="16386" name="內容版面配置區 9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7571184" cy="479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4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實驗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itchFamily="65" charset="-120"/>
              </a:rPr>
              <a:t>結論與未來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</a:rPr>
              <a:t>展望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5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err="1">
                <a:solidFill>
                  <a:schemeClr val="tx1"/>
                </a:solidFill>
                <a:latin typeface="標楷體" panose="03000509000000000000" pitchFamily="65" charset="-120"/>
              </a:rPr>
              <a:t>ezScrum</a:t>
            </a:r>
            <a:r>
              <a:rPr lang="zh-TW" altLang="zh-TW" sz="2000" dirty="0">
                <a:solidFill>
                  <a:schemeClr val="tx1"/>
                </a:solidFill>
                <a:latin typeface="標楷體" panose="03000509000000000000" pitchFamily="65" charset="-120"/>
              </a:rPr>
              <a:t>有了自動化佈署就可以大幅減少軟體上線的</a:t>
            </a:r>
            <a:r>
              <a:rPr lang="zh-TW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</a:rPr>
              <a:t>時間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</a:rPr>
              <a:t>，</a:t>
            </a:r>
            <a:r>
              <a:rPr lang="zh-TW" altLang="zh-TW" sz="2000" dirty="0" smtClean="0">
                <a:solidFill>
                  <a:schemeClr val="tx1"/>
                </a:solidFill>
              </a:rPr>
              <a:t>使用</a:t>
            </a:r>
            <a:r>
              <a:rPr lang="zh-TW" altLang="zh-TW" sz="2000" dirty="0">
                <a:solidFill>
                  <a:schemeClr val="tx1"/>
                </a:solidFill>
              </a:rPr>
              <a:t>了自動化</a:t>
            </a:r>
            <a:r>
              <a:rPr lang="zh-TW" altLang="zh-TW" sz="2000" dirty="0" smtClean="0">
                <a:solidFill>
                  <a:schemeClr val="tx1"/>
                </a:solidFill>
              </a:rPr>
              <a:t>佈署讓</a:t>
            </a:r>
            <a:r>
              <a:rPr lang="zh-TW" altLang="zh-TW" sz="2000" dirty="0">
                <a:solidFill>
                  <a:schemeClr val="tx1"/>
                </a:solidFill>
              </a:rPr>
              <a:t>手動佈署的流程更省時，</a:t>
            </a:r>
            <a:r>
              <a:rPr lang="zh-TW" altLang="en-US" sz="2000" dirty="0">
                <a:solidFill>
                  <a:schemeClr val="tx1"/>
                </a:solidFill>
              </a:rPr>
              <a:t>也</a:t>
            </a:r>
            <a:r>
              <a:rPr lang="zh-TW" altLang="zh-TW" sz="2000" dirty="0">
                <a:solidFill>
                  <a:schemeClr val="tx1"/>
                </a:solidFill>
              </a:rPr>
              <a:t>讓軟體的上線流程變得越方便也更有效率了</a:t>
            </a:r>
            <a:r>
              <a:rPr lang="zh-TW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</a:rPr>
              <a:t>。</a:t>
            </a:r>
            <a:endParaRPr lang="zh-TW" altLang="zh-TW" sz="2000" dirty="0">
              <a:solidFill>
                <a:schemeClr val="tx1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未</a:t>
            </a:r>
            <a:r>
              <a:rPr lang="zh-TW" altLang="en-US" sz="2000" dirty="0" smtClean="0"/>
              <a:t>來展望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1.</a:t>
            </a:r>
            <a:r>
              <a:rPr lang="zh-TW" altLang="zh-TW" sz="2000" dirty="0"/>
              <a:t>未來</a:t>
            </a:r>
            <a:r>
              <a:rPr lang="en-US" altLang="zh-TW" sz="2000" dirty="0" err="1"/>
              <a:t>ezScrum</a:t>
            </a:r>
            <a:r>
              <a:rPr lang="zh-TW" altLang="zh-TW" sz="2000" dirty="0"/>
              <a:t>將支援更多</a:t>
            </a:r>
            <a:r>
              <a:rPr lang="en-US" altLang="zh-TW" sz="2000" dirty="0" err="1"/>
              <a:t>Microservice</a:t>
            </a:r>
            <a:r>
              <a:rPr lang="zh-TW" altLang="zh-TW" sz="2000" dirty="0"/>
              <a:t>，期望自動化佈署可以使用在其他的</a:t>
            </a:r>
            <a:r>
              <a:rPr lang="en-US" altLang="zh-TW" sz="2000" dirty="0" err="1"/>
              <a:t>Microservice</a:t>
            </a:r>
            <a:r>
              <a:rPr lang="zh-TW" altLang="zh-TW" sz="2000" dirty="0" smtClean="0"/>
              <a:t>上。</a:t>
            </a:r>
            <a:endParaRPr lang="zh-TW" altLang="zh-TW" sz="2000" dirty="0"/>
          </a:p>
          <a:p>
            <a:pPr marL="0" indent="0">
              <a:buNone/>
            </a:pP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zh-TW" sz="2000" dirty="0"/>
              <a:t>當</a:t>
            </a:r>
            <a:r>
              <a:rPr lang="en-US" altLang="zh-TW" sz="2000" dirty="0" err="1"/>
              <a:t>Microservice</a:t>
            </a:r>
            <a:r>
              <a:rPr lang="zh-TW" altLang="zh-TW" sz="2000" dirty="0"/>
              <a:t>啟動時，如果開發人員不使用此</a:t>
            </a:r>
            <a:r>
              <a:rPr lang="en-US" altLang="zh-TW" sz="2000" dirty="0" err="1"/>
              <a:t>Microservice</a:t>
            </a:r>
            <a:r>
              <a:rPr lang="zh-TW" altLang="zh-TW" sz="2000" dirty="0"/>
              <a:t>時可以支援關閉的功能。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6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28800"/>
            <a:ext cx="8363272" cy="4497363"/>
          </a:xfrm>
        </p:spPr>
        <p:txBody>
          <a:bodyPr/>
          <a:lstStyle/>
          <a:p>
            <a:pPr marL="0" indent="0">
              <a:buNone/>
            </a:pPr>
            <a:endParaRPr lang="en-US" altLang="zh-TW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Q&amp;A</a:t>
            </a:r>
            <a:endParaRPr lang="zh-TW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TW" altLang="en-US" sz="8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6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96126"/>
              </p:ext>
            </p:extLst>
          </p:nvPr>
        </p:nvGraphicFramePr>
        <p:xfrm>
          <a:off x="457200" y="2276872"/>
          <a:ext cx="8229600" cy="387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06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手動部署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自動部署</a:t>
                      </a:r>
                      <a:endParaRPr lang="zh-TW" altLang="en-US" sz="3600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步驟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</a:t>
                      </a:r>
                      <a:r>
                        <a:rPr lang="zh-TW" altLang="en-US" sz="1800" dirty="0" smtClean="0"/>
                        <a:t>從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zh-TW" altLang="en-US" sz="1800" dirty="0" smtClean="0"/>
                        <a:t>下載程式碼 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2.</a:t>
                      </a:r>
                      <a:r>
                        <a:rPr lang="zh-TW" altLang="en-US" sz="1800" dirty="0" smtClean="0"/>
                        <a:t>下載與安裝</a:t>
                      </a:r>
                      <a:r>
                        <a:rPr lang="en-US" altLang="zh-TW" sz="1800" dirty="0" smtClean="0"/>
                        <a:t>IDE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3.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</a:rPr>
                        <a:t>設定環境變數</a:t>
                      </a:r>
                      <a:endParaRPr lang="en-US" altLang="zh-TW" sz="1800" dirty="0" smtClean="0">
                        <a:latin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4.</a:t>
                      </a:r>
                      <a:r>
                        <a:rPr lang="zh-TW" altLang="en-US" sz="1800" dirty="0" smtClean="0"/>
                        <a:t>跑</a:t>
                      </a:r>
                      <a:r>
                        <a:rPr lang="en-US" altLang="zh-TW" sz="1800" dirty="0" smtClean="0"/>
                        <a:t>Unit Test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5.</a:t>
                      </a:r>
                      <a:r>
                        <a:rPr lang="zh-TW" altLang="en-US" sz="1800" dirty="0" smtClean="0"/>
                        <a:t>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1800" dirty="0" err="1" smtClean="0"/>
                        <a:t>Git</a:t>
                      </a:r>
                      <a:r>
                        <a:rPr lang="en-US" altLang="zh-TW" sz="1800" dirty="0" smtClean="0"/>
                        <a:t> change push to </a:t>
                      </a:r>
                      <a:r>
                        <a:rPr lang="en-US" altLang="zh-TW" sz="1800" dirty="0" err="1" smtClean="0"/>
                        <a:t>Github</a:t>
                      </a:r>
                      <a:r>
                        <a:rPr lang="en-US" altLang="zh-TW" sz="1800" dirty="0" smtClean="0"/>
                        <a:t>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Unit Test -&gt; Build jar file -&gt; </a:t>
                      </a:r>
                      <a:r>
                        <a:rPr lang="en-US" altLang="zh-TW" sz="1800" dirty="0" err="1" smtClean="0"/>
                        <a:t>docker</a:t>
                      </a:r>
                      <a:r>
                        <a:rPr lang="en-US" altLang="zh-TW" sz="1800" dirty="0" smtClean="0"/>
                        <a:t> create image -&gt; </a:t>
                      </a:r>
                      <a:r>
                        <a:rPr lang="zh-TW" altLang="en-US" sz="1800" dirty="0" smtClean="0"/>
                        <a:t>自動啟動</a:t>
                      </a:r>
                      <a:r>
                        <a:rPr lang="en-US" altLang="zh-TW" sz="1800" dirty="0" smtClean="0"/>
                        <a:t>Service</a:t>
                      </a:r>
                      <a:endParaRPr lang="zh-TW" altLang="en-US" sz="1800" dirty="0" smtClean="0"/>
                    </a:p>
                    <a:p>
                      <a:pPr marL="0" indent="0">
                        <a:buNone/>
                      </a:pPr>
                      <a:endParaRPr lang="zh-TW" altLang="en-US" dirty="0"/>
                    </a:p>
                  </a:txBody>
                  <a:tcPr/>
                </a:tc>
              </a:tr>
              <a:tr h="149769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所花的時間差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大約</a:t>
                      </a:r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分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772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288" y="1657730"/>
            <a:ext cx="8699711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標楷體" panose="03000509000000000000" pitchFamily="65" charset="-120"/>
              </a:rPr>
              <a:t>Development(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開發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標楷體" panose="03000509000000000000" pitchFamily="65" charset="-120"/>
              </a:rPr>
              <a:t>Operation(</a:t>
            </a:r>
            <a:r>
              <a:rPr lang="zh-TW" altLang="en-US" sz="2000" dirty="0">
                <a:latin typeface="標楷體" panose="03000509000000000000" pitchFamily="65" charset="-120"/>
              </a:rPr>
              <a:t>維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運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目標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加快服務改版的速度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提出快速的交付、部署與得到使用者的回饋的觀念與工具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/>
              <a:t>開發人員也可以專注在產生更有品質的程式碼，避免之後不停的</a:t>
            </a:r>
            <a:r>
              <a:rPr lang="zh-TW" altLang="en-US" sz="2000" dirty="0" smtClean="0"/>
              <a:t>修補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程式碼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>
                <a:latin typeface="標楷體" panose="03000509000000000000" pitchFamily="65" charset="-120"/>
              </a:rPr>
              <a:t>CALMS : 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文</a:t>
            </a:r>
            <a:r>
              <a:rPr lang="zh-TW" altLang="en-US" sz="2000" dirty="0">
                <a:latin typeface="標楷體" panose="03000509000000000000" pitchFamily="65" charset="-120"/>
              </a:rPr>
              <a:t>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(Culture)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開發</a:t>
            </a:r>
            <a:r>
              <a:rPr lang="zh-TW" altLang="en-US" sz="2000" dirty="0"/>
              <a:t>多去想維運面，維運多去想開發</a:t>
            </a:r>
            <a:r>
              <a:rPr lang="zh-TW" altLang="en-US" sz="2000" dirty="0" smtClean="0"/>
              <a:t>面。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自動化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(Automation)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需求的潤滑劑。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精實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(Lean)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精</a:t>
            </a:r>
            <a:r>
              <a:rPr lang="zh-TW" altLang="en-US" sz="2000" dirty="0"/>
              <a:t>實</a:t>
            </a:r>
            <a:r>
              <a:rPr lang="zh-TW" altLang="en-US" sz="2000" dirty="0" smtClean="0"/>
              <a:t>軟體開發。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測量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(Measurement)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提示</a:t>
            </a:r>
            <a:r>
              <a:rPr lang="zh-TW" altLang="en-US" sz="2000" dirty="0" smtClean="0"/>
              <a:t>團隊</a:t>
            </a:r>
            <a:r>
              <a:rPr lang="zh-TW" altLang="en-US" sz="2000" dirty="0"/>
              <a:t>如何做更正確的</a:t>
            </a:r>
            <a:r>
              <a:rPr lang="zh-TW" altLang="en-US" sz="2000" dirty="0" smtClean="0"/>
              <a:t>改善。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分享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(Sharing)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zh-TW" altLang="en-US" sz="2000" dirty="0" smtClean="0"/>
              <a:t>增加</a:t>
            </a:r>
            <a:r>
              <a:rPr lang="zh-TW" altLang="en-US" sz="2000" dirty="0"/>
              <a:t>團隊</a:t>
            </a:r>
            <a:r>
              <a:rPr lang="zh-TW" altLang="en-US" sz="2000" dirty="0" smtClean="0"/>
              <a:t>透明度。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7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讓</a:t>
            </a:r>
            <a:r>
              <a:rPr lang="en-US" altLang="zh-TW" sz="2800" dirty="0" err="1" smtClean="0"/>
              <a:t>ezScrum</a:t>
            </a:r>
            <a:r>
              <a:rPr lang="zh-TW" altLang="en-US" sz="2800" dirty="0" smtClean="0"/>
              <a:t>有了自動化部署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1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使用</a:t>
            </a:r>
            <a:r>
              <a:rPr lang="en-US" altLang="zh-TW" sz="2800" dirty="0" smtClean="0"/>
              <a:t>Jenkins</a:t>
            </a:r>
            <a:r>
              <a:rPr lang="zh-TW" altLang="en-US" sz="2800" dirty="0" smtClean="0"/>
              <a:t>連結</a:t>
            </a:r>
            <a:r>
              <a:rPr lang="en-US" altLang="zh-TW" sz="2800" dirty="0" smtClean="0"/>
              <a:t>GitHub</a:t>
            </a:r>
            <a:r>
              <a:rPr lang="zh-TW" altLang="en-US" sz="2800" dirty="0" smtClean="0"/>
              <a:t>專案並</a:t>
            </a:r>
            <a:r>
              <a:rPr lang="zh-TW" altLang="en-US" sz="2800" dirty="0"/>
              <a:t>且</a:t>
            </a:r>
            <a:r>
              <a:rPr lang="zh-TW" altLang="en-US" sz="2800" dirty="0" smtClean="0"/>
              <a:t>自動</a:t>
            </a:r>
            <a:r>
              <a:rPr lang="zh-TW" altLang="en-US" sz="2800" dirty="0"/>
              <a:t>跑專案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Test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2.</a:t>
            </a:r>
            <a:r>
              <a:rPr lang="zh-TW" altLang="en-US" sz="2800" dirty="0" smtClean="0"/>
              <a:t>使用</a:t>
            </a:r>
            <a:r>
              <a:rPr lang="en-US" altLang="zh-TW" sz="2800" dirty="0" smtClean="0"/>
              <a:t>Docker</a:t>
            </a:r>
            <a:r>
              <a:rPr lang="zh-TW" altLang="en-US" sz="2800" dirty="0" smtClean="0"/>
              <a:t>將服務的</a:t>
            </a:r>
            <a:r>
              <a:rPr lang="en-US" altLang="zh-TW" sz="2800" dirty="0" smtClean="0"/>
              <a:t>Jar</a:t>
            </a:r>
            <a:r>
              <a:rPr lang="zh-TW" altLang="en-US" sz="2800" dirty="0" smtClean="0"/>
              <a:t>包產生成</a:t>
            </a:r>
            <a:r>
              <a:rPr lang="en-US" altLang="zh-TW" sz="2800" dirty="0" smtClean="0"/>
              <a:t>Image</a:t>
            </a:r>
          </a:p>
          <a:p>
            <a:pPr marL="0" indent="0">
              <a:buNone/>
            </a:pPr>
            <a:r>
              <a:rPr lang="en-US" altLang="zh-TW" sz="2800" dirty="0"/>
              <a:t>3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撰寫驗收測試驗證</a:t>
            </a:r>
            <a:r>
              <a:rPr lang="en-US" altLang="zh-TW" sz="2800" dirty="0" err="1" smtClean="0"/>
              <a:t>Microservice</a:t>
            </a:r>
            <a:r>
              <a:rPr lang="zh-TW" altLang="en-US" sz="2800" dirty="0" smtClean="0"/>
              <a:t>已經連上線</a:t>
            </a:r>
            <a:endParaRPr lang="en-US" altLang="zh-TW" sz="2800" dirty="0" smtClean="0"/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92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1.</a:t>
            </a:r>
            <a:r>
              <a:rPr lang="zh-TW" altLang="en-US" sz="2000" dirty="0" smtClean="0"/>
              <a:t>當使用者在</a:t>
            </a:r>
            <a:r>
              <a:rPr lang="en-US" altLang="zh-TW" sz="2000" dirty="0" err="1" smtClean="0"/>
              <a:t>AccountManagement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Notification</a:t>
            </a:r>
            <a:r>
              <a:rPr lang="zh-TW" altLang="en-US" sz="2000" dirty="0" smtClean="0"/>
              <a:t>的兩</a:t>
            </a:r>
            <a:r>
              <a:rPr lang="zh-TW" altLang="en-US" sz="2000" dirty="0"/>
              <a:t>個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修改</a:t>
            </a:r>
            <a:r>
              <a:rPr lang="en-US" altLang="zh-TW" sz="2000" dirty="0" smtClean="0"/>
              <a:t>Code</a:t>
            </a:r>
            <a:r>
              <a:rPr lang="zh-TW" altLang="en-US" sz="2000" dirty="0" smtClean="0"/>
              <a:t>並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Push</a:t>
            </a:r>
            <a:r>
              <a:rPr lang="zh-TW" altLang="en-US" sz="2000" dirty="0" smtClean="0"/>
              <a:t>到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上時，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接收通知自動跑</a:t>
            </a:r>
            <a:r>
              <a:rPr lang="en-US" altLang="zh-TW" sz="2000" dirty="0" smtClean="0"/>
              <a:t>Unit Test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2.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Maven</a:t>
            </a:r>
            <a:r>
              <a:rPr lang="zh-TW" altLang="en-US" sz="2000" dirty="0" smtClean="0"/>
              <a:t>指令將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建置、編譯與打包成可以執行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3.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把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包放入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中。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4.</a:t>
            </a:r>
            <a:r>
              <a:rPr lang="zh-TW" altLang="en-US" sz="2000" dirty="0" smtClean="0"/>
              <a:t>使用</a:t>
            </a:r>
            <a:r>
              <a:rPr lang="en-US" altLang="zh-TW" sz="2000" dirty="0" err="1" smtClean="0"/>
              <a:t>Dockerfile</a:t>
            </a:r>
            <a:r>
              <a:rPr lang="zh-TW" altLang="en-US" sz="2000" dirty="0" smtClean="0"/>
              <a:t>建置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並指定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要部署的</a:t>
            </a:r>
            <a:r>
              <a:rPr lang="en-US" altLang="zh-TW" sz="2000" dirty="0" smtClean="0"/>
              <a:t>port</a:t>
            </a:r>
            <a:r>
              <a:rPr lang="zh-TW" altLang="en-US" sz="2000" dirty="0" smtClean="0"/>
              <a:t>號。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5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中自動啟動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6.</a:t>
            </a:r>
            <a:r>
              <a:rPr lang="zh-TW" altLang="en-US" sz="2000" dirty="0" smtClean="0"/>
              <a:t>設計驗收測試確認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已經啟動並與</a:t>
            </a:r>
            <a:r>
              <a:rPr lang="en-US" altLang="zh-TW" sz="2000" dirty="0" err="1" smtClean="0"/>
              <a:t>ezScrum</a:t>
            </a:r>
            <a:r>
              <a:rPr lang="zh-TW" altLang="en-US" sz="2000" dirty="0" smtClean="0"/>
              <a:t>連上線。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691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作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實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驗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800" dirty="0"/>
              <a:t>本論文預計達成的目標為使用</a:t>
            </a:r>
            <a:r>
              <a:rPr lang="en-US" altLang="zh-TW" sz="2800" dirty="0"/>
              <a:t>Jenkins</a:t>
            </a:r>
            <a:r>
              <a:rPr lang="zh-TW" altLang="zh-TW" sz="2800" dirty="0"/>
              <a:t>與</a:t>
            </a:r>
            <a:r>
              <a:rPr lang="en-US" altLang="zh-TW" sz="2800" dirty="0"/>
              <a:t>Docker</a:t>
            </a:r>
            <a:r>
              <a:rPr lang="zh-TW" altLang="zh-TW" sz="2800" dirty="0"/>
              <a:t>實現</a:t>
            </a:r>
            <a:r>
              <a:rPr lang="zh-TW" altLang="zh-TW" sz="2800" dirty="0" smtClean="0"/>
              <a:t>自動化</a:t>
            </a:r>
            <a:r>
              <a:rPr lang="zh-TW" altLang="en-US" sz="2800" dirty="0"/>
              <a:t>佈</a:t>
            </a:r>
            <a:r>
              <a:rPr lang="zh-TW" altLang="zh-TW" sz="2800" dirty="0" smtClean="0"/>
              <a:t>署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將此方法套用在</a:t>
            </a:r>
            <a:r>
              <a:rPr lang="en-US" altLang="zh-TW" sz="2800" dirty="0" err="1" smtClean="0"/>
              <a:t>ezScrum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上，減少</a:t>
            </a:r>
            <a:r>
              <a:rPr lang="en-US" altLang="zh-TW" sz="2800" dirty="0" err="1" smtClean="0"/>
              <a:t>Microservice</a:t>
            </a:r>
            <a:r>
              <a:rPr lang="zh-TW" altLang="en-US" sz="2800" dirty="0" smtClean="0"/>
              <a:t>上線所花費地時間。</a:t>
            </a:r>
            <a:endParaRPr lang="en-US" altLang="zh-TW" sz="28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3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背景知識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作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實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驗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1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531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err="1" smtClean="0"/>
              <a:t>Jenkens</a:t>
            </a:r>
            <a:r>
              <a:rPr lang="zh-TW" altLang="zh-TW" sz="2000" dirty="0" smtClean="0"/>
              <a:t>是</a:t>
            </a:r>
            <a:r>
              <a:rPr lang="zh-TW" altLang="zh-TW" sz="2000" dirty="0"/>
              <a:t>一個開源軟體提供持續整合的工具，它可以構建自動化的</a:t>
            </a:r>
            <a:r>
              <a:rPr lang="zh-TW" altLang="zh-TW" sz="2000" dirty="0" smtClean="0"/>
              <a:t>持續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整合</a:t>
            </a:r>
            <a:r>
              <a:rPr lang="zh-TW" altLang="zh-TW" sz="2000" dirty="0"/>
              <a:t>的</a:t>
            </a:r>
            <a:r>
              <a:rPr lang="zh-TW" altLang="zh-TW" sz="2000" dirty="0" smtClean="0"/>
              <a:t>環</a:t>
            </a:r>
            <a:r>
              <a:rPr lang="zh-TW" altLang="en-US" sz="2000" dirty="0" smtClean="0"/>
              <a:t>境</a:t>
            </a:r>
            <a:r>
              <a:rPr lang="zh-TW" altLang="zh-TW" sz="2000" dirty="0" smtClean="0"/>
              <a:t>，</a:t>
            </a:r>
            <a:r>
              <a:rPr lang="zh-TW" altLang="zh-TW" sz="2000" dirty="0"/>
              <a:t>可通過圖形化介面為每個項目創建對應的構建</a:t>
            </a:r>
            <a:r>
              <a:rPr lang="zh-TW" altLang="zh-TW" sz="2000" dirty="0" smtClean="0"/>
              <a:t>任務</a:t>
            </a:r>
            <a:r>
              <a:rPr lang="zh-TW" altLang="en-US" sz="2000" dirty="0" smtClean="0"/>
              <a:t>。</a:t>
            </a:r>
            <a:endParaRPr lang="en-US" altLang="zh-TW" sz="20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TW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TW" sz="2000" dirty="0" smtClean="0"/>
              <a:t>Docker :</a:t>
            </a:r>
          </a:p>
          <a:p>
            <a:pPr marL="0" indent="0">
              <a:buNone/>
            </a:pPr>
            <a:r>
              <a:rPr lang="zh-TW" altLang="zh-TW" sz="2000" dirty="0"/>
              <a:t>近年來越來越多的企業使用</a:t>
            </a:r>
            <a:r>
              <a:rPr lang="en-US" altLang="zh-TW" sz="2000" dirty="0" smtClean="0"/>
              <a:t>Docker</a:t>
            </a:r>
            <a:r>
              <a:rPr lang="zh-TW" altLang="zh-TW" sz="2000" dirty="0" smtClean="0"/>
              <a:t>來</a:t>
            </a:r>
            <a:r>
              <a:rPr lang="zh-TW" altLang="zh-TW" sz="2000" dirty="0"/>
              <a:t>替換現有的虛擬化</a:t>
            </a:r>
            <a:r>
              <a:rPr lang="zh-TW" altLang="zh-TW" sz="2000" dirty="0" smtClean="0"/>
              <a:t>技術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Docker</a:t>
            </a:r>
            <a:r>
              <a:rPr lang="zh-TW" altLang="zh-TW" sz="2000" dirty="0"/>
              <a:t>是</a:t>
            </a:r>
            <a:r>
              <a:rPr lang="zh-TW" altLang="zh-TW" sz="2000" dirty="0" smtClean="0"/>
              <a:t>一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個</a:t>
            </a:r>
            <a:r>
              <a:rPr lang="zh-TW" altLang="zh-TW" sz="2000" dirty="0"/>
              <a:t>容器能將應用程式進行</a:t>
            </a:r>
            <a:r>
              <a:rPr lang="zh-TW" altLang="zh-TW" sz="2000" dirty="0" smtClean="0"/>
              <a:t>封裝</a:t>
            </a:r>
            <a:r>
              <a:rPr lang="zh-TW" altLang="en-US" sz="2000" dirty="0" smtClean="0"/>
              <a:t>，</a:t>
            </a:r>
            <a:r>
              <a:rPr lang="zh-TW" altLang="zh-TW" sz="2000" dirty="0"/>
              <a:t>在一台伺服器上可啟動上千個</a:t>
            </a:r>
            <a:r>
              <a:rPr lang="en-US" altLang="zh-TW" sz="2000" dirty="0"/>
              <a:t>Docker</a:t>
            </a:r>
            <a:r>
              <a:rPr lang="zh-TW" altLang="zh-TW" sz="2000" dirty="0" smtClean="0"/>
              <a:t>容器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58569"/>
            <a:ext cx="2818656" cy="20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ezScrum</a:t>
            </a:r>
            <a:r>
              <a:rPr lang="en-US" altLang="zh-TW" smtClean="0"/>
              <a:t>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err="1"/>
              <a:t>ezScrum</a:t>
            </a:r>
            <a:r>
              <a:rPr lang="en-US" altLang="zh-TW" sz="2400" b="1" dirty="0"/>
              <a:t> </a:t>
            </a:r>
            <a:r>
              <a:rPr lang="en-US" altLang="zh-TW" sz="2400" b="1" dirty="0" err="1" smtClean="0"/>
              <a:t>AccountManagement</a:t>
            </a:r>
            <a:r>
              <a:rPr lang="en-US" altLang="zh-TW" sz="2400" b="1" dirty="0" smtClean="0"/>
              <a:t> :</a:t>
            </a:r>
          </a:p>
          <a:p>
            <a:pPr marL="0" indent="0">
              <a:buNone/>
            </a:pPr>
            <a:r>
              <a:rPr lang="zh-TW" altLang="zh-TW" sz="2400" dirty="0"/>
              <a:t>根據</a:t>
            </a:r>
            <a:r>
              <a:rPr lang="zh-TW" altLang="zh-TW" sz="2400" dirty="0" smtClean="0"/>
              <a:t>鄭安發提出</a:t>
            </a:r>
            <a:r>
              <a:rPr lang="zh-TW" altLang="zh-TW" sz="2400" dirty="0"/>
              <a:t>的論文，將</a:t>
            </a:r>
            <a:r>
              <a:rPr lang="en-US" altLang="zh-TW" sz="2400" dirty="0"/>
              <a:t>Account Management</a:t>
            </a:r>
            <a:r>
              <a:rPr lang="zh-TW" altLang="zh-TW" sz="2400" dirty="0"/>
              <a:t>從</a:t>
            </a:r>
            <a:r>
              <a:rPr lang="en-US" altLang="zh-TW" sz="2400" dirty="0" err="1"/>
              <a:t>ezScrum</a:t>
            </a:r>
            <a:r>
              <a:rPr lang="zh-TW" altLang="zh-TW" sz="2400" dirty="0"/>
              <a:t>中獨立出來成為一個</a:t>
            </a:r>
            <a:r>
              <a:rPr lang="en-US" altLang="zh-TW" sz="2400" dirty="0" err="1"/>
              <a:t>MicroService</a:t>
            </a:r>
            <a:r>
              <a:rPr lang="zh-TW" altLang="zh-TW" sz="2400" dirty="0"/>
              <a:t>，主要實現使用者帳戶的管理功能。</a:t>
            </a:r>
          </a:p>
          <a:p>
            <a:pPr marL="0" indent="0">
              <a:buNone/>
            </a:pPr>
            <a:endParaRPr lang="en-US" altLang="zh-TW" sz="2400" b="1" dirty="0" smtClean="0"/>
          </a:p>
          <a:p>
            <a:pPr marL="0" indent="0">
              <a:buNone/>
            </a:pPr>
            <a:r>
              <a:rPr lang="en-US" altLang="zh-TW" sz="2400" b="1" dirty="0" err="1"/>
              <a:t>ezScrum</a:t>
            </a:r>
            <a:r>
              <a:rPr lang="en-US" altLang="zh-TW" sz="2400" b="1" dirty="0"/>
              <a:t> </a:t>
            </a:r>
            <a:r>
              <a:rPr lang="en-US" altLang="zh-TW" sz="2400" b="1" dirty="0" smtClean="0"/>
              <a:t>Notification :</a:t>
            </a:r>
          </a:p>
          <a:p>
            <a:pPr marL="0" indent="0">
              <a:buNone/>
            </a:pPr>
            <a:r>
              <a:rPr lang="zh-TW" altLang="zh-TW" sz="2400" dirty="0"/>
              <a:t>根據歐律</a:t>
            </a:r>
            <a:r>
              <a:rPr lang="zh-TW" altLang="zh-TW" sz="2400" dirty="0" smtClean="0"/>
              <a:t>佑提出</a:t>
            </a:r>
            <a:r>
              <a:rPr lang="zh-TW" altLang="zh-TW" sz="2400" dirty="0"/>
              <a:t>的論文，在</a:t>
            </a:r>
            <a:r>
              <a:rPr lang="en-US" altLang="zh-TW" sz="2400" dirty="0" err="1"/>
              <a:t>ezScrum</a:t>
            </a:r>
            <a:r>
              <a:rPr lang="zh-TW" altLang="zh-TW" sz="2400" dirty="0"/>
              <a:t>新增</a:t>
            </a:r>
            <a:r>
              <a:rPr lang="en-US" altLang="zh-TW" sz="2400" dirty="0"/>
              <a:t>Notification</a:t>
            </a:r>
            <a:r>
              <a:rPr lang="zh-TW" altLang="zh-TW" sz="2400" dirty="0"/>
              <a:t>功能，讓使用者在拉動</a:t>
            </a:r>
            <a:r>
              <a:rPr lang="en-US" altLang="zh-TW" sz="2400" dirty="0" err="1"/>
              <a:t>TaskBoard</a:t>
            </a:r>
            <a:r>
              <a:rPr lang="zh-TW" altLang="zh-TW" sz="2400" dirty="0"/>
              <a:t>時，在同一個專案的其它使用者可以接收到通知。</a:t>
            </a:r>
            <a:endParaRPr lang="en-US" altLang="zh-TW" sz="2400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2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blue_w</Template>
  <TotalTime>23733</TotalTime>
  <Words>2394</Words>
  <Application>Microsoft Office PowerPoint</Application>
  <PresentationFormat>如螢幕大小 (4:3)</PresentationFormat>
  <Paragraphs>317</Paragraphs>
  <Slides>48</Slides>
  <Notes>34</Notes>
  <HiddenSlides>4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5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微服務自動化佈署 : 以ezScrum Account Management與Notification為例</vt:lpstr>
      <vt:lpstr>大綱</vt:lpstr>
      <vt:lpstr>大綱</vt:lpstr>
      <vt:lpstr>研究背景與動機</vt:lpstr>
      <vt:lpstr>大綱</vt:lpstr>
      <vt:lpstr>研究目標</vt:lpstr>
      <vt:lpstr>大綱</vt:lpstr>
      <vt:lpstr>背景知識</vt:lpstr>
      <vt:lpstr>ezScrum Microservice</vt:lpstr>
      <vt:lpstr>大綱</vt:lpstr>
      <vt:lpstr>研究方法</vt:lpstr>
      <vt:lpstr>手動佈署</vt:lpstr>
      <vt:lpstr>PowerPoint 簡報</vt:lpstr>
      <vt:lpstr>PowerPoint 簡報</vt:lpstr>
      <vt:lpstr>PowerPoint 簡報</vt:lpstr>
      <vt:lpstr>PowerPoint 簡報</vt:lpstr>
      <vt:lpstr>PowerPoint 簡報</vt:lpstr>
      <vt:lpstr>自動化部署方法</vt:lpstr>
      <vt:lpstr>自動化佈署方法</vt:lpstr>
      <vt:lpstr>PowerPoint 簡報</vt:lpstr>
      <vt:lpstr>PowerPoint 簡報</vt:lpstr>
      <vt:lpstr>PowerPoint 簡報</vt:lpstr>
      <vt:lpstr>PowerPoint 簡報</vt:lpstr>
      <vt:lpstr>大綱</vt:lpstr>
      <vt:lpstr>方法實作</vt:lpstr>
      <vt:lpstr>PowerPoint 簡報</vt:lpstr>
      <vt:lpstr>物件模式</vt:lpstr>
      <vt:lpstr>自動化佈署循序圖</vt:lpstr>
      <vt:lpstr>實作方法步驟</vt:lpstr>
      <vt:lpstr>PowerPoint 簡報</vt:lpstr>
      <vt:lpstr>PowerPoint 簡報</vt:lpstr>
      <vt:lpstr>PowerPoint 簡報</vt:lpstr>
      <vt:lpstr>PowerPoint 簡報</vt:lpstr>
      <vt:lpstr>驗收測試腳本</vt:lpstr>
      <vt:lpstr>驗收測試</vt:lpstr>
      <vt:lpstr>PowerPoint 簡報</vt:lpstr>
      <vt:lpstr>大綱</vt:lpstr>
      <vt:lpstr>實驗</vt:lpstr>
      <vt:lpstr>PowerPoint 簡報</vt:lpstr>
      <vt:lpstr>PowerPoint 簡報</vt:lpstr>
      <vt:lpstr>PowerPoint 簡報</vt:lpstr>
      <vt:lpstr>PowerPoint 簡報</vt:lpstr>
      <vt:lpstr>結論</vt:lpstr>
      <vt:lpstr>PowerPoint 簡報</vt:lpstr>
      <vt:lpstr>比較</vt:lpstr>
      <vt:lpstr>DevOps</vt:lpstr>
      <vt:lpstr>貢獻</vt:lpstr>
      <vt:lpstr>做法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John</cp:lastModifiedBy>
  <cp:revision>578</cp:revision>
  <dcterms:created xsi:type="dcterms:W3CDTF">2012-03-15T07:05:43Z</dcterms:created>
  <dcterms:modified xsi:type="dcterms:W3CDTF">2018-01-05T07:11:44Z</dcterms:modified>
</cp:coreProperties>
</file>