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40"/>
  </p:notesMasterIdLst>
  <p:handoutMasterIdLst>
    <p:handoutMasterId r:id="rId41"/>
  </p:handoutMasterIdLst>
  <p:sldIdLst>
    <p:sldId id="256" r:id="rId2"/>
    <p:sldId id="381" r:id="rId3"/>
    <p:sldId id="383" r:id="rId4"/>
    <p:sldId id="382" r:id="rId5"/>
    <p:sldId id="384" r:id="rId6"/>
    <p:sldId id="385" r:id="rId7"/>
    <p:sldId id="386" r:id="rId8"/>
    <p:sldId id="387" r:id="rId9"/>
    <p:sldId id="388" r:id="rId10"/>
    <p:sldId id="363" r:id="rId11"/>
    <p:sldId id="362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6" r:id="rId23"/>
    <p:sldId id="377" r:id="rId24"/>
    <p:sldId id="374" r:id="rId25"/>
    <p:sldId id="378" r:id="rId26"/>
    <p:sldId id="379" r:id="rId27"/>
    <p:sldId id="375" r:id="rId28"/>
    <p:sldId id="380" r:id="rId29"/>
    <p:sldId id="393" r:id="rId30"/>
    <p:sldId id="389" r:id="rId31"/>
    <p:sldId id="390" r:id="rId32"/>
    <p:sldId id="391" r:id="rId33"/>
    <p:sldId id="392" r:id="rId34"/>
    <p:sldId id="394" r:id="rId35"/>
    <p:sldId id="395" r:id="rId36"/>
    <p:sldId id="396" r:id="rId37"/>
    <p:sldId id="397" r:id="rId38"/>
    <p:sldId id="398" r:id="rId39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69696"/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75" autoAdjust="0"/>
    <p:restoredTop sz="78488" autoAdjust="0"/>
  </p:normalViewPr>
  <p:slideViewPr>
    <p:cSldViewPr>
      <p:cViewPr varScale="1">
        <p:scale>
          <a:sx n="91" d="100"/>
          <a:sy n="91" d="100"/>
        </p:scale>
        <p:origin x="180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154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D1D20EF3-FD5D-488B-B8E2-FB965783856C}" type="datetimeFigureOut">
              <a:rPr lang="zh-TW" altLang="en-US"/>
              <a:pPr>
                <a:defRPr/>
              </a:pPr>
              <a:t>2017/10/27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6F308B74-7694-4F8D-8B02-081695F7FEB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233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各位教授</a:t>
            </a:r>
            <a:r>
              <a:rPr lang="en-US" altLang="zh-TW" dirty="0" smtClean="0"/>
              <a:t>.</a:t>
            </a:r>
            <a:r>
              <a:rPr lang="zh-TW" altLang="en-US" dirty="0" smtClean="0"/>
              <a:t>同學大家好 我是廖振傑</a:t>
            </a:r>
            <a:endParaRPr lang="en-US" altLang="zh-TW" dirty="0" smtClean="0"/>
          </a:p>
          <a:p>
            <a:r>
              <a:rPr lang="zh-TW" altLang="en-US" dirty="0" smtClean="0"/>
              <a:t>我的報告 題目是</a:t>
            </a:r>
            <a:r>
              <a:rPr lang="en-US" altLang="zh-TW" dirty="0" smtClean="0"/>
              <a:t>…</a:t>
            </a:r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C46CD3-3808-4979-9E07-26990253E510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258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當服務數量增加，工作量也就相對的增加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 smtClean="0"/>
              <a:t>因此本論文提出一個的自動化的方法來，藉此改善軟體強健度。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473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385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TortoiseGit</a:t>
            </a:r>
            <a:r>
              <a:rPr lang="zh-TW" altLang="en-US" dirty="0" smtClean="0"/>
              <a:t>下載程式碼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12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下載完成產生的檔案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037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849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映像</a:t>
            </a:r>
            <a:r>
              <a:rPr lang="en-US" altLang="zh-TW" dirty="0" smtClean="0"/>
              <a:t>(Image)</a:t>
            </a:r>
            <a:r>
              <a:rPr lang="zh-TW" altLang="en-US" dirty="0" smtClean="0"/>
              <a:t>是唯讀的不可修改，一個</a:t>
            </a:r>
            <a:r>
              <a:rPr lang="en-US" altLang="zh-TW" dirty="0" smtClean="0"/>
              <a:t>Image</a:t>
            </a:r>
            <a:r>
              <a:rPr lang="zh-TW" altLang="en-US" dirty="0" smtClean="0"/>
              <a:t>可以產生出多個不同的容器</a:t>
            </a:r>
            <a:r>
              <a:rPr lang="en-US" altLang="zh-TW" dirty="0" smtClean="0"/>
              <a:t>(Container)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容器是映像的可寫層。</a:t>
            </a:r>
            <a:endParaRPr lang="en-US" altLang="zh-TW" dirty="0" smtClean="0"/>
          </a:p>
          <a:p>
            <a:r>
              <a:rPr lang="zh-TW" altLang="en-US" dirty="0" smtClean="0"/>
              <a:t>貢獻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讓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自動跑</a:t>
            </a:r>
            <a:r>
              <a:rPr lang="en-US" altLang="zh-TW" dirty="0" smtClean="0"/>
              <a:t>Unit Test</a:t>
            </a:r>
            <a:r>
              <a:rPr lang="zh-TW" altLang="en-US" dirty="0" smtClean="0"/>
              <a:t>，使用</a:t>
            </a:r>
            <a:r>
              <a:rPr lang="en-US" altLang="zh-TW" dirty="0" smtClean="0"/>
              <a:t>Docker</a:t>
            </a:r>
            <a:r>
              <a:rPr lang="zh-TW" altLang="en-US" dirty="0" smtClean="0"/>
              <a:t>指定要部署的</a:t>
            </a:r>
            <a:r>
              <a:rPr lang="en-US" altLang="zh-TW" dirty="0" smtClean="0"/>
              <a:t>port</a:t>
            </a:r>
            <a:r>
              <a:rPr lang="zh-TW" altLang="en-US" dirty="0" smtClean="0"/>
              <a:t>號，寫驗收測試確認服務已和</a:t>
            </a:r>
            <a:r>
              <a:rPr lang="en-US" altLang="zh-TW" dirty="0" err="1" smtClean="0"/>
              <a:t>ezScrum</a:t>
            </a:r>
            <a:r>
              <a:rPr lang="zh-TW" altLang="en-US" dirty="0" smtClean="0"/>
              <a:t>連上線。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106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自動化表示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需求丟給開發人員開發完後，有了自動化測試，很快就會滑到準備上線；有了自動化佈暑，一不小心就滑到上線了。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測量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出來的數據也能分享給團隊所有人，讓開發人員與測試人員，甚至是業務人員都能根據數據做出最好的決策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18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76" y="1285860"/>
            <a:ext cx="7772400" cy="1470025"/>
          </a:xfrm>
        </p:spPr>
        <p:txBody>
          <a:bodyPr/>
          <a:lstStyle>
            <a:lvl1pPr algn="l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976" y="307181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50BA3-F0FC-43B8-AC48-D50B3570AFAE}" type="datetime1">
              <a:rPr lang="zh-TW" altLang="en-US"/>
              <a:pPr>
                <a:defRPr/>
              </a:pPr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3DA05-EF14-4B60-A2C8-063BA42C92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7EBBD-8FA1-4C7F-95B7-C169421020FB}" type="datetime1">
              <a:rPr lang="zh-TW" altLang="en-US"/>
              <a:pPr>
                <a:defRPr/>
              </a:pPr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88E58-3D8E-473F-AB9A-233496F5CA6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74728-F3B0-494B-B6B6-F40AB03B5518}" type="datetime1">
              <a:rPr lang="zh-TW" altLang="en-US"/>
              <a:pPr>
                <a:defRPr/>
              </a:pPr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A68B0-EEFA-4646-AF03-B2E9943370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40676-0BE6-4D40-B732-EE8B61DE32A6}" type="datetime1">
              <a:rPr lang="zh-TW" altLang="en-US"/>
              <a:pPr>
                <a:defRPr/>
              </a:pPr>
              <a:t>2017/10/27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58402-14B5-4DCA-894B-9C89E5F314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48BE9-90F9-4880-A759-C6A9C3AE1292}" type="datetime1">
              <a:rPr lang="zh-TW" altLang="en-US"/>
              <a:pPr>
                <a:defRPr/>
              </a:pPr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7C113-B292-4711-9FA5-4E4B2395B5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76798-69CE-4DB2-A049-9A8A5441F1E9}" type="datetime1">
              <a:rPr lang="zh-TW" altLang="en-US"/>
              <a:pPr>
                <a:defRPr/>
              </a:pPr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30E5C-BE02-4418-B4D9-AF752842943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9A7F9-587B-41EB-8684-D42E5DAAF3FC}" type="datetime1">
              <a:rPr lang="zh-TW" altLang="en-US"/>
              <a:pPr>
                <a:defRPr/>
              </a:pPr>
              <a:t>2017/10/27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58D95-5EF2-4169-A7B6-28F457F7D1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3DEB6-337F-4CD9-99A9-FFD0A50289BB}" type="datetime1">
              <a:rPr lang="zh-TW" altLang="en-US"/>
              <a:pPr>
                <a:defRPr/>
              </a:pPr>
              <a:t>2017/10/27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D82BB-2C5B-4A85-AF67-5D64095C10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ED656-D721-49F5-9667-C11BCD14EB78}" type="datetime1">
              <a:rPr lang="zh-TW" altLang="en-US"/>
              <a:pPr>
                <a:defRPr/>
              </a:pPr>
              <a:t>2017/10/27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96121-6712-4ABA-AFCA-CBF1A79C1B4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3FC25-DBC2-4F3E-B4FF-E0BC4B0A45A4}" type="datetime1">
              <a:rPr lang="zh-TW" altLang="en-US"/>
              <a:pPr>
                <a:defRPr/>
              </a:pPr>
              <a:t>2017/10/27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6ACA1-2C47-4C64-870F-CC6C7373633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91179-B1B4-4F13-A55B-3BA1EF110DF6}" type="datetime1">
              <a:rPr lang="zh-TW" altLang="en-US"/>
              <a:pPr>
                <a:defRPr/>
              </a:pPr>
              <a:t>2017/10/27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1B00C-E32C-4B86-B734-2412D109D8F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F79B-26F5-4771-B0FF-08B560787D9B}" type="datetime1">
              <a:rPr lang="zh-TW" altLang="en-US"/>
              <a:pPr>
                <a:defRPr/>
              </a:pPr>
              <a:t>2017/10/27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FF2CA-E231-47C3-9E2B-9F3986E7A5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FE0780-3F75-4404-B45A-144D4F851C77}" type="datetime1">
              <a:rPr lang="zh-TW" altLang="en-US"/>
              <a:pPr>
                <a:defRPr/>
              </a:pPr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10253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A33E7F6-7DB5-42E2-BCD2-1CC370773B8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620689"/>
            <a:ext cx="8303840" cy="2135212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>
                <a:effectLst/>
              </a:rPr>
              <a:t>使用自動化部署改善</a:t>
            </a:r>
            <a:r>
              <a:rPr lang="en-US" altLang="zh-TW" dirty="0" err="1">
                <a:effectLst/>
              </a:rPr>
              <a:t>Microservice</a:t>
            </a:r>
            <a:r>
              <a:rPr lang="zh-TW" altLang="zh-TW" dirty="0">
                <a:effectLst/>
              </a:rPr>
              <a:t>上線的時間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：以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ezScrum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為例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>
          <a:xfrm>
            <a:off x="539750" y="2997200"/>
            <a:ext cx="7920682" cy="1799952"/>
          </a:xfrm>
        </p:spPr>
        <p:txBody>
          <a:bodyPr/>
          <a:lstStyle/>
          <a:p>
            <a:r>
              <a:rPr lang="zh-TW" altLang="en-US" dirty="0" smtClean="0"/>
              <a:t>研究生：</a:t>
            </a:r>
            <a:r>
              <a:rPr lang="zh-TW" altLang="en-US" dirty="0" smtClean="0">
                <a:solidFill>
                  <a:srgbClr val="F2F2F2"/>
                </a:solidFill>
                <a:latin typeface="標楷體" pitchFamily="65" charset="-120"/>
              </a:rPr>
              <a:t>廖建翔</a:t>
            </a:r>
            <a:endParaRPr lang="en-US" altLang="zh-TW" dirty="0" smtClean="0"/>
          </a:p>
          <a:p>
            <a:pPr eaLnBrk="1" hangingPunct="1"/>
            <a:endParaRPr lang="en-US" altLang="zh-TW" dirty="0" smtClean="0">
              <a:solidFill>
                <a:srgbClr val="F2F2F2"/>
              </a:solidFill>
              <a:latin typeface="標楷體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000" y="4500563"/>
            <a:ext cx="6715125" cy="457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077" name="矩形 6"/>
          <p:cNvSpPr>
            <a:spLocks noChangeArrowheads="1"/>
          </p:cNvSpPr>
          <p:nvPr/>
        </p:nvSpPr>
        <p:spPr bwMode="auto">
          <a:xfrm>
            <a:off x="539750" y="4583336"/>
            <a:ext cx="62642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國立台北科技大學 資訊工程</a:t>
            </a:r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系</a:t>
            </a:r>
            <a:endParaRPr lang="en-US" altLang="zh-TW" sz="32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指導教授</a:t>
            </a:r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：謝金雲、鄭有進</a:t>
            </a:r>
            <a:endParaRPr lang="en-US" altLang="zh-TW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3200" dirty="0" smtClean="0">
                <a:solidFill>
                  <a:srgbClr val="F2F2F2"/>
                </a:solidFill>
                <a:latin typeface="標楷體" pitchFamily="65" charset="-120"/>
              </a:rPr>
              <a:t>201//</a:t>
            </a:r>
            <a:endParaRPr lang="zh-TW" altLang="en-US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自動化部署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10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手動部署做法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zh-TW" altLang="en-US" sz="2000" dirty="0" smtClean="0"/>
              <a:t>手動部署要經過的步驟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r>
              <a:rPr lang="en-US" altLang="zh-TW" sz="2000" dirty="0" smtClean="0"/>
              <a:t>1.</a:t>
            </a:r>
            <a:r>
              <a:rPr lang="zh-TW" altLang="en-US" sz="2000" dirty="0" smtClean="0"/>
              <a:t>從</a:t>
            </a:r>
            <a:r>
              <a:rPr lang="en-US" altLang="zh-TW" sz="2000" dirty="0" err="1" smtClean="0"/>
              <a:t>Github</a:t>
            </a:r>
            <a:r>
              <a:rPr lang="zh-TW" altLang="en-US" sz="2000" dirty="0" smtClean="0"/>
              <a:t>下載程式碼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38015"/>
            <a:ext cx="7560840" cy="428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2816"/>
            <a:ext cx="9144000" cy="422199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1619672" y="2708920"/>
            <a:ext cx="2520280" cy="1512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0" y="1340768"/>
            <a:ext cx="9112469" cy="493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3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2.</a:t>
            </a:r>
            <a:r>
              <a:rPr lang="zh-TW" altLang="en-US" sz="2000" dirty="0" smtClean="0"/>
              <a:t>下載與安裝要編譯與執行的</a:t>
            </a:r>
            <a:r>
              <a:rPr lang="en-US" altLang="zh-TW" sz="2000" dirty="0" smtClean="0"/>
              <a:t>IDE : </a:t>
            </a:r>
            <a:r>
              <a:rPr lang="en-US" altLang="zh-TW" sz="2000" dirty="0" smtClean="0">
                <a:hlinkClick r:id="rId2"/>
              </a:rPr>
              <a:t>IntelliJ IDEA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993784"/>
            <a:ext cx="7308304" cy="486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6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4" y="1268760"/>
            <a:ext cx="9144000" cy="4781113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8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3.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設定要執行環境變數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(Spring boot)</a:t>
            </a:r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953722"/>
            <a:ext cx="75057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4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4.</a:t>
            </a:r>
            <a:r>
              <a:rPr lang="zh-TW" altLang="en-US" sz="2000" dirty="0" smtClean="0"/>
              <a:t>跑</a:t>
            </a:r>
            <a:r>
              <a:rPr lang="en-US" altLang="zh-TW" sz="2000" dirty="0" smtClean="0"/>
              <a:t>Unit Test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840"/>
            <a:ext cx="9144000" cy="406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9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5.</a:t>
            </a:r>
            <a:r>
              <a:rPr lang="zh-TW" altLang="en-US" sz="2000" dirty="0" smtClean="0"/>
              <a:t>啟動</a:t>
            </a:r>
            <a:r>
              <a:rPr lang="en-US" altLang="zh-TW" sz="2000" dirty="0" smtClean="0"/>
              <a:t>Service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6216"/>
            <a:ext cx="9144000" cy="470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自動部署做法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1.Git change </a:t>
            </a:r>
            <a:r>
              <a:rPr lang="en-US" altLang="zh-TW" sz="2000" dirty="0"/>
              <a:t>p</a:t>
            </a:r>
            <a:r>
              <a:rPr lang="en-US" altLang="zh-TW" sz="2000" dirty="0" smtClean="0"/>
              <a:t>ush to </a:t>
            </a:r>
            <a:r>
              <a:rPr lang="en-US" altLang="zh-TW" sz="2000" dirty="0" err="1" smtClean="0"/>
              <a:t>Github</a:t>
            </a:r>
            <a:r>
              <a:rPr lang="en-US" altLang="zh-TW" sz="2000" dirty="0" smtClean="0"/>
              <a:t>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00383"/>
            <a:ext cx="5935309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研究背景與動機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研究目標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背景知識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自動化部署方法</a:t>
            </a:r>
            <a:endParaRPr lang="zh-TW" altLang="en-US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案例實作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結論與未來展望</a:t>
            </a:r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6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2.</a:t>
            </a:r>
            <a:r>
              <a:rPr lang="zh-TW" altLang="en-US" sz="2000" dirty="0" smtClean="0"/>
              <a:t>觸發</a:t>
            </a:r>
            <a:r>
              <a:rPr lang="en-US" altLang="zh-TW" sz="2000" dirty="0" smtClean="0"/>
              <a:t>Jenkins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68500"/>
            <a:ext cx="54102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82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3.Unit Test -&gt; Build jar file -&gt; </a:t>
            </a:r>
            <a:r>
              <a:rPr lang="en-US" altLang="zh-TW" sz="2000" dirty="0" err="1" smtClean="0"/>
              <a:t>docker</a:t>
            </a:r>
            <a:r>
              <a:rPr lang="en-US" altLang="zh-TW" sz="2000" dirty="0" smtClean="0"/>
              <a:t> create image -&gt; </a:t>
            </a:r>
            <a:r>
              <a:rPr lang="zh-TW" altLang="en-US" sz="2000" dirty="0" smtClean="0"/>
              <a:t>自動啟動</a:t>
            </a:r>
            <a:r>
              <a:rPr lang="en-US" altLang="zh-TW" sz="2000" dirty="0" smtClean="0"/>
              <a:t>Service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5961"/>
            <a:ext cx="9144000" cy="265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53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手動部署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76399"/>
              </p:ext>
            </p:extLst>
          </p:nvPr>
        </p:nvGraphicFramePr>
        <p:xfrm>
          <a:off x="457200" y="1600200"/>
          <a:ext cx="8229600" cy="3484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74249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Account</a:t>
                      </a:r>
                      <a:r>
                        <a:rPr lang="en-US" altLang="zh-TW" baseline="0" dirty="0" smtClean="0"/>
                        <a:t> Management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Notification</a:t>
                      </a:r>
                      <a:endParaRPr lang="zh-TW" altLang="en-US" dirty="0"/>
                    </a:p>
                  </a:txBody>
                  <a:tcPr/>
                </a:tc>
              </a:tr>
              <a:tr h="174249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約</a:t>
                      </a:r>
                      <a:r>
                        <a:rPr lang="en-US" altLang="zh-TW" dirty="0" smtClean="0"/>
                        <a:t>6</a:t>
                      </a:r>
                      <a:r>
                        <a:rPr lang="zh-TW" altLang="en-US" dirty="0" smtClean="0"/>
                        <a:t>分</a:t>
                      </a:r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約</a:t>
                      </a:r>
                      <a:r>
                        <a:rPr lang="en-US" altLang="zh-TW" dirty="0" smtClean="0"/>
                        <a:t>8</a:t>
                      </a:r>
                      <a:r>
                        <a:rPr lang="zh-TW" altLang="en-US" dirty="0" smtClean="0"/>
                        <a:t>分</a:t>
                      </a:r>
                      <a:r>
                        <a:rPr lang="en-US" altLang="zh-TW" dirty="0" smtClean="0"/>
                        <a:t>6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3342692"/>
            <a:ext cx="2686050" cy="1371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75" y="3323149"/>
            <a:ext cx="26860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81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自動部署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5875952"/>
              </p:ext>
            </p:extLst>
          </p:nvPr>
        </p:nvGraphicFramePr>
        <p:xfrm>
          <a:off x="457200" y="1786347"/>
          <a:ext cx="8229600" cy="3484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74249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Account</a:t>
                      </a:r>
                      <a:r>
                        <a:rPr lang="en-US" altLang="zh-TW" baseline="0" dirty="0" smtClean="0"/>
                        <a:t> Management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Notification</a:t>
                      </a:r>
                      <a:endParaRPr lang="zh-TW" altLang="en-US" dirty="0"/>
                    </a:p>
                  </a:txBody>
                  <a:tcPr/>
                </a:tc>
              </a:tr>
              <a:tr h="174249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約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分</a:t>
                      </a:r>
                      <a:r>
                        <a:rPr lang="en-US" altLang="zh-TW" dirty="0" smtClean="0"/>
                        <a:t>53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約</a:t>
                      </a:r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分</a:t>
                      </a:r>
                      <a:r>
                        <a:rPr lang="en-US" altLang="zh-TW" dirty="0" smtClean="0"/>
                        <a:t>6</a:t>
                      </a:r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840" y="3517387"/>
            <a:ext cx="2746648" cy="13239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62" y="3528839"/>
            <a:ext cx="26574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57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648870"/>
              </p:ext>
            </p:extLst>
          </p:nvPr>
        </p:nvGraphicFramePr>
        <p:xfrm>
          <a:off x="457200" y="1600200"/>
          <a:ext cx="8229600" cy="3875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6064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600" dirty="0" smtClean="0"/>
                        <a:t>手動部署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600" dirty="0" smtClean="0"/>
                        <a:t>自動部署</a:t>
                      </a:r>
                      <a:endParaRPr lang="zh-TW" altLang="en-US" sz="3600" dirty="0"/>
                    </a:p>
                  </a:txBody>
                  <a:tcPr/>
                </a:tc>
              </a:tr>
              <a:tr h="149769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步驟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1.</a:t>
                      </a:r>
                      <a:r>
                        <a:rPr lang="zh-TW" altLang="en-US" sz="1800" dirty="0" smtClean="0"/>
                        <a:t>從</a:t>
                      </a:r>
                      <a:r>
                        <a:rPr lang="en-US" altLang="zh-TW" sz="1800" dirty="0" err="1" smtClean="0"/>
                        <a:t>Github</a:t>
                      </a:r>
                      <a:r>
                        <a:rPr lang="zh-TW" altLang="en-US" sz="1800" dirty="0" smtClean="0"/>
                        <a:t>下載程式碼 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2.</a:t>
                      </a:r>
                      <a:r>
                        <a:rPr lang="zh-TW" altLang="en-US" sz="1800" dirty="0" smtClean="0"/>
                        <a:t>下載與安裝</a:t>
                      </a:r>
                      <a:r>
                        <a:rPr lang="en-US" altLang="zh-TW" sz="1800" dirty="0" smtClean="0"/>
                        <a:t>IDE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3.</a:t>
                      </a:r>
                      <a:r>
                        <a:rPr lang="zh-TW" altLang="en-US" sz="1800" dirty="0" smtClean="0">
                          <a:latin typeface="標楷體" panose="03000509000000000000" pitchFamily="65" charset="-120"/>
                        </a:rPr>
                        <a:t>設定環境變數</a:t>
                      </a:r>
                      <a:endParaRPr lang="en-US" altLang="zh-TW" sz="1800" dirty="0" smtClean="0">
                        <a:latin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4.</a:t>
                      </a:r>
                      <a:r>
                        <a:rPr lang="zh-TW" altLang="en-US" sz="1800" dirty="0" smtClean="0"/>
                        <a:t>跑</a:t>
                      </a:r>
                      <a:r>
                        <a:rPr lang="en-US" altLang="zh-TW" sz="1800" dirty="0" smtClean="0"/>
                        <a:t>Unit Test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5.</a:t>
                      </a:r>
                      <a:r>
                        <a:rPr lang="zh-TW" altLang="en-US" sz="1800" dirty="0" smtClean="0"/>
                        <a:t>啟動</a:t>
                      </a:r>
                      <a:r>
                        <a:rPr lang="en-US" altLang="zh-TW" sz="1800" dirty="0" smtClean="0"/>
                        <a:t>Service</a:t>
                      </a:r>
                      <a:endParaRPr lang="zh-TW" altLang="en-US" sz="18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TW" sz="1800" dirty="0" err="1" smtClean="0"/>
                        <a:t>Git</a:t>
                      </a:r>
                      <a:r>
                        <a:rPr lang="en-US" altLang="zh-TW" sz="1800" dirty="0" smtClean="0"/>
                        <a:t> change push to </a:t>
                      </a:r>
                      <a:r>
                        <a:rPr lang="en-US" altLang="zh-TW" sz="1800" dirty="0" err="1" smtClean="0"/>
                        <a:t>Github</a:t>
                      </a:r>
                      <a:r>
                        <a:rPr lang="en-US" altLang="zh-TW" sz="1800" dirty="0" smtClean="0"/>
                        <a:t>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1800" dirty="0" smtClean="0"/>
                        <a:t>Unit Test -&gt; Build jar file -&gt; </a:t>
                      </a:r>
                      <a:r>
                        <a:rPr lang="en-US" altLang="zh-TW" sz="1800" dirty="0" err="1" smtClean="0"/>
                        <a:t>docker</a:t>
                      </a:r>
                      <a:r>
                        <a:rPr lang="en-US" altLang="zh-TW" sz="1800" dirty="0" smtClean="0"/>
                        <a:t> create image -&gt; </a:t>
                      </a:r>
                      <a:r>
                        <a:rPr lang="zh-TW" altLang="en-US" sz="1800" dirty="0" smtClean="0"/>
                        <a:t>自動啟動</a:t>
                      </a:r>
                      <a:r>
                        <a:rPr lang="en-US" altLang="zh-TW" sz="1800" dirty="0" smtClean="0"/>
                        <a:t>Service</a:t>
                      </a:r>
                      <a:endParaRPr lang="zh-TW" altLang="en-US" sz="1800" dirty="0" smtClean="0"/>
                    </a:p>
                    <a:p>
                      <a:pPr marL="0" indent="0">
                        <a:buNone/>
                      </a:pPr>
                      <a:endParaRPr lang="zh-TW" altLang="en-US" dirty="0"/>
                    </a:p>
                  </a:txBody>
                  <a:tcPr/>
                </a:tc>
              </a:tr>
              <a:tr h="149769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所花的時間差</a:t>
                      </a:r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 smtClean="0"/>
                        <a:t>大約</a:t>
                      </a:r>
                      <a:r>
                        <a:rPr lang="en-US" altLang="zh-TW" dirty="0" smtClean="0"/>
                        <a:t>10</a:t>
                      </a:r>
                      <a:r>
                        <a:rPr lang="zh-TW" altLang="en-US" dirty="0" smtClean="0"/>
                        <a:t>分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772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自動化部署流程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80" y="2070517"/>
            <a:ext cx="8229600" cy="3632954"/>
          </a:xfrm>
        </p:spPr>
      </p:pic>
    </p:spTree>
    <p:extLst>
      <p:ext uri="{BB962C8B-B14F-4D97-AF65-F5344CB8AC3E}">
        <p14:creationId xmlns:p14="http://schemas.microsoft.com/office/powerpoint/2010/main" val="349925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我的做法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TW" sz="2000" dirty="0" smtClean="0"/>
              <a:t>1.</a:t>
            </a:r>
            <a:r>
              <a:rPr lang="zh-TW" altLang="en-US" sz="2000" dirty="0" smtClean="0"/>
              <a:t>當使用者在</a:t>
            </a:r>
            <a:r>
              <a:rPr lang="en-US" altLang="zh-TW" sz="2000" dirty="0" err="1" smtClean="0"/>
              <a:t>AccountManagement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Notification</a:t>
            </a:r>
            <a:r>
              <a:rPr lang="zh-TW" altLang="en-US" sz="2000" dirty="0" smtClean="0"/>
              <a:t>的兩</a:t>
            </a:r>
            <a:r>
              <a:rPr lang="zh-TW" altLang="en-US" sz="2000" dirty="0"/>
              <a:t>個</a:t>
            </a:r>
            <a:r>
              <a:rPr lang="en-US" altLang="zh-TW" sz="2000" dirty="0" smtClean="0"/>
              <a:t>Service</a:t>
            </a:r>
            <a:r>
              <a:rPr lang="zh-TW" altLang="en-US" sz="2000" dirty="0" smtClean="0"/>
              <a:t>修改</a:t>
            </a:r>
            <a:r>
              <a:rPr lang="en-US" altLang="zh-TW" sz="2000" dirty="0" smtClean="0"/>
              <a:t>Code</a:t>
            </a:r>
            <a:r>
              <a:rPr lang="zh-TW" altLang="en-US" sz="2000" dirty="0" smtClean="0"/>
              <a:t>並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     </a:t>
            </a:r>
            <a:r>
              <a:rPr lang="en-US" altLang="zh-TW" sz="2000" dirty="0" smtClean="0"/>
              <a:t>Push</a:t>
            </a:r>
            <a:r>
              <a:rPr lang="zh-TW" altLang="en-US" sz="2000" dirty="0" smtClean="0"/>
              <a:t>到</a:t>
            </a:r>
            <a:r>
              <a:rPr lang="en-US" altLang="zh-TW" sz="2000" dirty="0" err="1" smtClean="0"/>
              <a:t>Github</a:t>
            </a:r>
            <a:r>
              <a:rPr lang="zh-TW" altLang="en-US" sz="2000" dirty="0" smtClean="0"/>
              <a:t>上時，</a:t>
            </a:r>
            <a:r>
              <a:rPr lang="en-US" altLang="zh-TW" sz="2000" dirty="0" smtClean="0"/>
              <a:t>Jenkins</a:t>
            </a:r>
            <a:r>
              <a:rPr lang="zh-TW" altLang="en-US" sz="2000" dirty="0" smtClean="0"/>
              <a:t>接收通知自動跑</a:t>
            </a:r>
            <a:r>
              <a:rPr lang="en-US" altLang="zh-TW" sz="2000" dirty="0" smtClean="0"/>
              <a:t>Unit Test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2.</a:t>
            </a:r>
            <a:r>
              <a:rPr lang="zh-TW" altLang="en-US" sz="2000" dirty="0" smtClean="0"/>
              <a:t>使用</a:t>
            </a:r>
            <a:r>
              <a:rPr lang="en-US" altLang="zh-TW" sz="2000" dirty="0" smtClean="0"/>
              <a:t>Maven</a:t>
            </a:r>
            <a:r>
              <a:rPr lang="zh-TW" altLang="en-US" sz="2000" dirty="0" smtClean="0"/>
              <a:t>指令將</a:t>
            </a:r>
            <a:r>
              <a:rPr lang="en-US" altLang="zh-TW" sz="2000" dirty="0" smtClean="0"/>
              <a:t>Service</a:t>
            </a:r>
            <a:r>
              <a:rPr lang="zh-TW" altLang="en-US" sz="2000" dirty="0" smtClean="0"/>
              <a:t>建置、編譯與打包成可以執行</a:t>
            </a:r>
            <a:r>
              <a:rPr lang="en-US" altLang="zh-TW" sz="2000" dirty="0" smtClean="0"/>
              <a:t>jar</a:t>
            </a:r>
            <a:r>
              <a:rPr lang="zh-TW" altLang="en-US" sz="2000" dirty="0" smtClean="0"/>
              <a:t>包。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3.</a:t>
            </a:r>
            <a:r>
              <a:rPr lang="zh-TW" altLang="en-US" sz="2000" dirty="0" smtClean="0"/>
              <a:t>使用</a:t>
            </a:r>
            <a:r>
              <a:rPr lang="en-US" altLang="zh-TW" sz="2000" dirty="0" smtClean="0"/>
              <a:t>Docker</a:t>
            </a:r>
            <a:r>
              <a:rPr lang="zh-TW" altLang="en-US" sz="2000" dirty="0" smtClean="0"/>
              <a:t>把</a:t>
            </a:r>
            <a:r>
              <a:rPr lang="en-US" altLang="zh-TW" sz="2000" dirty="0" smtClean="0"/>
              <a:t>jar</a:t>
            </a:r>
            <a:r>
              <a:rPr lang="zh-TW" altLang="en-US" sz="2000" dirty="0" smtClean="0"/>
              <a:t>包放入</a:t>
            </a:r>
            <a:r>
              <a:rPr lang="en-US" altLang="zh-TW" sz="2000" dirty="0" smtClean="0"/>
              <a:t>Docker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Image</a:t>
            </a:r>
            <a:r>
              <a:rPr lang="zh-TW" altLang="en-US" sz="2000" dirty="0" smtClean="0"/>
              <a:t>中。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 smtClean="0"/>
              <a:t>4.</a:t>
            </a:r>
            <a:r>
              <a:rPr lang="zh-TW" altLang="en-US" sz="2000" dirty="0" smtClean="0"/>
              <a:t>使用</a:t>
            </a:r>
            <a:r>
              <a:rPr lang="en-US" altLang="zh-TW" sz="2000" dirty="0" err="1" smtClean="0"/>
              <a:t>Dockerfile</a:t>
            </a:r>
            <a:r>
              <a:rPr lang="zh-TW" altLang="en-US" sz="2000" dirty="0" smtClean="0"/>
              <a:t>建置</a:t>
            </a:r>
            <a:r>
              <a:rPr lang="en-US" altLang="zh-TW" sz="2000" dirty="0" smtClean="0"/>
              <a:t>Docker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Image</a:t>
            </a:r>
            <a:r>
              <a:rPr lang="zh-TW" altLang="en-US" sz="2000" dirty="0" smtClean="0"/>
              <a:t>並指定</a:t>
            </a:r>
            <a:r>
              <a:rPr lang="en-US" altLang="zh-TW" sz="2000" dirty="0" smtClean="0"/>
              <a:t>Image</a:t>
            </a:r>
            <a:r>
              <a:rPr lang="zh-TW" altLang="en-US" sz="2000" dirty="0" smtClean="0"/>
              <a:t>要部署的</a:t>
            </a:r>
            <a:r>
              <a:rPr lang="en-US" altLang="zh-TW" sz="2000" dirty="0" smtClean="0"/>
              <a:t>port</a:t>
            </a:r>
            <a:r>
              <a:rPr lang="zh-TW" altLang="en-US" sz="2000" dirty="0" smtClean="0"/>
              <a:t>號。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/>
              <a:t>5</a:t>
            </a:r>
            <a:r>
              <a:rPr lang="en-US" altLang="zh-TW" sz="2000" dirty="0" smtClean="0"/>
              <a:t>.</a:t>
            </a:r>
            <a:r>
              <a:rPr lang="zh-TW" altLang="en-US" sz="2000" dirty="0" smtClean="0"/>
              <a:t>在</a:t>
            </a:r>
            <a:r>
              <a:rPr lang="en-US" altLang="zh-TW" sz="2000" dirty="0" smtClean="0"/>
              <a:t>Jenkins</a:t>
            </a:r>
            <a:r>
              <a:rPr lang="zh-TW" altLang="en-US" sz="2000" dirty="0" smtClean="0"/>
              <a:t>中自動啟動</a:t>
            </a:r>
            <a:r>
              <a:rPr lang="en-US" altLang="zh-TW" sz="2000" dirty="0" smtClean="0"/>
              <a:t>Service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 smtClean="0"/>
              <a:t>6.</a:t>
            </a:r>
            <a:r>
              <a:rPr lang="zh-TW" altLang="en-US" sz="2000" dirty="0" smtClean="0"/>
              <a:t>設計驗收測試確認</a:t>
            </a:r>
            <a:r>
              <a:rPr lang="en-US" altLang="zh-TW" sz="2000" dirty="0" smtClean="0"/>
              <a:t>Service</a:t>
            </a:r>
            <a:r>
              <a:rPr lang="zh-TW" altLang="en-US" sz="2000" dirty="0" smtClean="0"/>
              <a:t>已經啟動並與</a:t>
            </a:r>
            <a:r>
              <a:rPr lang="en-US" altLang="zh-TW" sz="2000" dirty="0" err="1" smtClean="0"/>
              <a:t>ezScrum</a:t>
            </a:r>
            <a:r>
              <a:rPr lang="zh-TW" altLang="en-US" sz="2000" dirty="0" smtClean="0"/>
              <a:t>連上線。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69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DevOps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4288" y="1657730"/>
            <a:ext cx="8699711" cy="4525963"/>
          </a:xfrm>
        </p:spPr>
        <p:txBody>
          <a:bodyPr/>
          <a:lstStyle/>
          <a:p>
            <a:r>
              <a:rPr lang="en-US" altLang="zh-TW" sz="2000" dirty="0" smtClean="0">
                <a:latin typeface="標楷體" panose="03000509000000000000" pitchFamily="65" charset="-120"/>
              </a:rPr>
              <a:t>Development(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開發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)</a:t>
            </a:r>
          </a:p>
          <a:p>
            <a:r>
              <a:rPr lang="en-US" altLang="zh-TW" sz="2000" dirty="0" smtClean="0">
                <a:latin typeface="標楷體" panose="03000509000000000000" pitchFamily="65" charset="-120"/>
              </a:rPr>
              <a:t>Operation(</a:t>
            </a:r>
            <a:r>
              <a:rPr lang="zh-TW" altLang="en-US" sz="2000" dirty="0">
                <a:latin typeface="標楷體" panose="03000509000000000000" pitchFamily="65" charset="-120"/>
              </a:rPr>
              <a:t>維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運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)</a:t>
            </a: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目標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加快服務改版的速度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提出快速的交付、部署與得到使用者的回饋的觀念與工具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/>
              <a:t>開發人員也可以專注在產生更有品質的程式碼，避免之後不停的</a:t>
            </a:r>
            <a:r>
              <a:rPr lang="zh-TW" altLang="en-US" sz="2000" dirty="0" smtClean="0"/>
              <a:t>修補</a:t>
            </a:r>
            <a:endParaRPr lang="en-US" altLang="zh-TW" sz="2000" dirty="0" smtClean="0"/>
          </a:p>
          <a:p>
            <a:r>
              <a:rPr lang="zh-TW" altLang="en-US" sz="2000" dirty="0" smtClean="0"/>
              <a:t>程式碼</a:t>
            </a:r>
            <a:endParaRPr lang="en-US" altLang="zh-TW" sz="2000" dirty="0" smtClean="0"/>
          </a:p>
          <a:p>
            <a:r>
              <a:rPr lang="en-US" altLang="zh-TW" sz="2000" dirty="0" smtClean="0">
                <a:latin typeface="標楷體" panose="03000509000000000000" pitchFamily="65" charset="-120"/>
              </a:rPr>
              <a:t>CALMS : </a:t>
            </a: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文</a:t>
            </a:r>
            <a:r>
              <a:rPr lang="zh-TW" altLang="en-US" sz="2000" dirty="0">
                <a:latin typeface="標楷體" panose="03000509000000000000" pitchFamily="65" charset="-120"/>
              </a:rPr>
              <a:t>化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(Culture)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zh-TW" altLang="en-US" sz="2000" dirty="0" smtClean="0"/>
              <a:t>開發</a:t>
            </a:r>
            <a:r>
              <a:rPr lang="zh-TW" altLang="en-US" sz="2000" dirty="0"/>
              <a:t>多去想維運面，維運多去想開發</a:t>
            </a:r>
            <a:r>
              <a:rPr lang="zh-TW" altLang="en-US" sz="2000" dirty="0" smtClean="0"/>
              <a:t>面。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自動化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(Automation)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需求的潤滑劑。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精實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(Lean)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zh-TW" altLang="en-US" sz="2000" dirty="0" smtClean="0"/>
              <a:t>精</a:t>
            </a:r>
            <a:r>
              <a:rPr lang="zh-TW" altLang="en-US" sz="2000" dirty="0"/>
              <a:t>實</a:t>
            </a:r>
            <a:r>
              <a:rPr lang="zh-TW" altLang="en-US" sz="2000" dirty="0" smtClean="0"/>
              <a:t>軟體開發。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測量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(Measurement)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提示</a:t>
            </a:r>
            <a:r>
              <a:rPr lang="zh-TW" altLang="en-US" sz="2000" dirty="0" smtClean="0"/>
              <a:t>團隊</a:t>
            </a:r>
            <a:r>
              <a:rPr lang="zh-TW" altLang="en-US" sz="2000" dirty="0"/>
              <a:t>如何做更正確的</a:t>
            </a:r>
            <a:r>
              <a:rPr lang="zh-TW" altLang="en-US" sz="2000" dirty="0" smtClean="0"/>
              <a:t>改善。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</a:rPr>
              <a:t>分享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(Sharing)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zh-TW" altLang="en-US" sz="2000" dirty="0" smtClean="0"/>
              <a:t>增加</a:t>
            </a:r>
            <a:r>
              <a:rPr lang="zh-TW" altLang="en-US" sz="2000" dirty="0"/>
              <a:t>團隊</a:t>
            </a:r>
            <a:r>
              <a:rPr lang="zh-TW" altLang="en-US" sz="2000" dirty="0" smtClean="0"/>
              <a:t>透明度。</a:t>
            </a:r>
            <a:endParaRPr lang="zh-TW" altLang="en-US" sz="2000" dirty="0">
              <a:latin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37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1.</a:t>
            </a:r>
            <a:r>
              <a:rPr lang="zh-TW" altLang="en-US" sz="2000" dirty="0" smtClean="0"/>
              <a:t>使用</a:t>
            </a:r>
            <a:r>
              <a:rPr lang="en-US" altLang="zh-TW" sz="2000" dirty="0" smtClean="0"/>
              <a:t>Jenkins</a:t>
            </a:r>
            <a:r>
              <a:rPr lang="zh-TW" altLang="en-US" sz="2000" dirty="0" smtClean="0"/>
              <a:t>連結</a:t>
            </a:r>
            <a:r>
              <a:rPr lang="en-US" altLang="zh-TW" sz="2000" dirty="0" err="1" smtClean="0"/>
              <a:t>github</a:t>
            </a:r>
            <a:r>
              <a:rPr lang="zh-TW" altLang="en-US" sz="2000" dirty="0" smtClean="0"/>
              <a:t>專案，</a:t>
            </a:r>
            <a:r>
              <a:rPr lang="zh-TW" altLang="en-US" sz="2000" dirty="0"/>
              <a:t>自動跑專案的</a:t>
            </a:r>
            <a:r>
              <a:rPr lang="en-US" altLang="zh-TW" sz="2000" dirty="0"/>
              <a:t>UT</a:t>
            </a:r>
            <a:r>
              <a:rPr lang="zh-TW" altLang="en-US" sz="2000" dirty="0" smtClean="0"/>
              <a:t>，</a:t>
            </a:r>
            <a:endParaRPr lang="en-US" altLang="zh-TW" sz="2000" dirty="0" smtClean="0"/>
          </a:p>
          <a:p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r>
              <a:rPr lang="en-US" altLang="zh-TW" sz="2000" dirty="0" smtClean="0"/>
              <a:t>2.</a:t>
            </a:r>
            <a:r>
              <a:rPr lang="zh-TW" altLang="en-US" sz="2000" dirty="0" smtClean="0"/>
              <a:t>使用</a:t>
            </a:r>
            <a:r>
              <a:rPr lang="en-US" altLang="zh-TW" sz="2000" dirty="0" smtClean="0"/>
              <a:t>Docker</a:t>
            </a:r>
            <a:r>
              <a:rPr lang="zh-TW" altLang="en-US" sz="2000" dirty="0" smtClean="0"/>
              <a:t>將服務產生的</a:t>
            </a:r>
            <a:r>
              <a:rPr lang="en-US" altLang="zh-TW" sz="2000" dirty="0" smtClean="0"/>
              <a:t>Jar</a:t>
            </a:r>
            <a:r>
              <a:rPr lang="zh-TW" altLang="en-US" sz="2000" dirty="0" smtClean="0"/>
              <a:t>包產生成</a:t>
            </a:r>
            <a:r>
              <a:rPr lang="en-US" altLang="zh-TW" sz="2000" dirty="0"/>
              <a:t>I</a:t>
            </a:r>
            <a:r>
              <a:rPr lang="en-US" altLang="zh-TW" sz="2000" dirty="0" smtClean="0"/>
              <a:t>mage</a:t>
            </a:r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3.Jenkins</a:t>
            </a:r>
            <a:r>
              <a:rPr lang="zh-TW" altLang="en-US" sz="2000" dirty="0" smtClean="0"/>
              <a:t>自動啟動服務</a:t>
            </a:r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4.</a:t>
            </a:r>
            <a:r>
              <a:rPr lang="zh-TW" altLang="en-US" sz="2000" dirty="0" smtClean="0"/>
              <a:t>撰寫驗收測試驗證服務已連上線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920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81187"/>
            <a:ext cx="64008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2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研究背景與動機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自動化部署方法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案例實作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8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53" y="1634020"/>
            <a:ext cx="6401693" cy="445832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061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9644"/>
            <a:ext cx="8229600" cy="3147074"/>
          </a:xfrm>
        </p:spPr>
      </p:pic>
    </p:spTree>
    <p:extLst>
      <p:ext uri="{BB962C8B-B14F-4D97-AF65-F5344CB8AC3E}">
        <p14:creationId xmlns:p14="http://schemas.microsoft.com/office/powerpoint/2010/main" val="869967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20" y="1600200"/>
            <a:ext cx="4963959" cy="4525963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760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33</a:t>
            </a:fld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00" y="1600200"/>
            <a:ext cx="5808799" cy="4525963"/>
          </a:xfrm>
        </p:spPr>
      </p:pic>
    </p:spTree>
    <p:extLst>
      <p:ext uri="{BB962C8B-B14F-4D97-AF65-F5344CB8AC3E}">
        <p14:creationId xmlns:p14="http://schemas.microsoft.com/office/powerpoint/2010/main" val="1808651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34</a:t>
            </a:fld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9828"/>
            <a:ext cx="8229600" cy="4406706"/>
          </a:xfrm>
        </p:spPr>
      </p:pic>
    </p:spTree>
    <p:extLst>
      <p:ext uri="{BB962C8B-B14F-4D97-AF65-F5344CB8AC3E}">
        <p14:creationId xmlns:p14="http://schemas.microsoft.com/office/powerpoint/2010/main" val="3316669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35</a:t>
            </a:fld>
            <a:endParaRPr lang="zh-TW" alt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7554"/>
            <a:ext cx="8229600" cy="4411255"/>
          </a:xfrm>
        </p:spPr>
      </p:pic>
    </p:spTree>
    <p:extLst>
      <p:ext uri="{BB962C8B-B14F-4D97-AF65-F5344CB8AC3E}">
        <p14:creationId xmlns:p14="http://schemas.microsoft.com/office/powerpoint/2010/main" val="644741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236" y="1600200"/>
            <a:ext cx="5533528" cy="4525963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422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4246"/>
            <a:ext cx="9144000" cy="256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87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43" y="1600200"/>
            <a:ext cx="7981114" cy="4525963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58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研究背景與動機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199"/>
            <a:ext cx="8686800" cy="5121275"/>
          </a:xfrm>
        </p:spPr>
        <p:txBody>
          <a:bodyPr/>
          <a:lstStyle/>
          <a:p>
            <a:r>
              <a:rPr lang="zh-TW" altLang="en-US" sz="2000" dirty="0" smtClean="0"/>
              <a:t>每次</a:t>
            </a:r>
            <a:r>
              <a:rPr lang="zh-TW" altLang="zh-TW" sz="2000" dirty="0" smtClean="0"/>
              <a:t>發佈</a:t>
            </a:r>
            <a:r>
              <a:rPr lang="zh-TW" altLang="zh-TW" sz="2000" dirty="0"/>
              <a:t>服務時必須做編譯、打包、部署的三件</a:t>
            </a:r>
            <a:r>
              <a:rPr lang="zh-TW" altLang="zh-TW" sz="2000" dirty="0" smtClean="0"/>
              <a:t>事情</a:t>
            </a:r>
            <a:r>
              <a:rPr lang="zh-TW" altLang="en-US" sz="2000" dirty="0" smtClean="0"/>
              <a:t>，</a:t>
            </a:r>
            <a:r>
              <a:rPr lang="zh-TW" altLang="zh-TW" sz="2000" dirty="0"/>
              <a:t>這些</a:t>
            </a:r>
            <a:r>
              <a:rPr lang="zh-TW" altLang="zh-TW" sz="2000" dirty="0" smtClean="0"/>
              <a:t>過程以</a:t>
            </a:r>
            <a:r>
              <a:rPr lang="zh-TW" altLang="zh-TW" sz="2000" dirty="0"/>
              <a:t>手動</a:t>
            </a:r>
            <a:r>
              <a:rPr lang="zh-TW" altLang="zh-TW" sz="2000" dirty="0" smtClean="0"/>
              <a:t>的</a:t>
            </a:r>
            <a:endParaRPr lang="en-US" altLang="zh-TW" sz="2000" dirty="0" smtClean="0"/>
          </a:p>
          <a:p>
            <a:r>
              <a:rPr lang="zh-TW" altLang="zh-TW" sz="2000" dirty="0" smtClean="0"/>
              <a:t>方式容易</a:t>
            </a:r>
            <a:r>
              <a:rPr lang="zh-TW" altLang="zh-TW" sz="2000" dirty="0"/>
              <a:t>出錯且缺乏</a:t>
            </a:r>
            <a:r>
              <a:rPr lang="zh-TW" altLang="zh-TW" sz="2000" dirty="0" smtClean="0"/>
              <a:t>管理</a:t>
            </a:r>
            <a:r>
              <a:rPr lang="zh-TW" altLang="en-US" sz="2000" dirty="0" smtClean="0"/>
              <a:t>，當服務數量增加時，要花費的時間也相對地增</a:t>
            </a:r>
            <a:endParaRPr lang="en-US" altLang="zh-TW" sz="2000" dirty="0" smtClean="0"/>
          </a:p>
          <a:p>
            <a:r>
              <a:rPr lang="zh-TW" altLang="en-US" sz="2000" dirty="0" smtClean="0"/>
              <a:t>加。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73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研究目標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案例實作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85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 smtClean="0"/>
              <a:t>提出自動化部署的方法。</a:t>
            </a:r>
            <a:endParaRPr lang="en-US" altLang="zh-TW" sz="2000" dirty="0" smtClean="0"/>
          </a:p>
          <a:p>
            <a:r>
              <a:rPr lang="zh-TW" altLang="en-US" sz="2000" dirty="0" smtClean="0"/>
              <a:t>將此方法套用在</a:t>
            </a:r>
            <a:r>
              <a:rPr lang="en-US" altLang="zh-TW" sz="2000" dirty="0" err="1" smtClean="0"/>
              <a:t>ezScrum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上，減少軟體上線所花費地時間。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31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背景知識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案例實作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168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背景知識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53136"/>
          </a:xfrm>
        </p:spPr>
        <p:txBody>
          <a:bodyPr/>
          <a:lstStyle/>
          <a:p>
            <a:r>
              <a:rPr lang="en-US" altLang="zh-TW" sz="2000" dirty="0" smtClean="0"/>
              <a:t>Jenkins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r>
              <a:rPr lang="en-US" altLang="zh-TW" sz="2000" dirty="0" err="1" smtClean="0"/>
              <a:t>Jenkens</a:t>
            </a:r>
            <a:r>
              <a:rPr lang="zh-TW" altLang="zh-TW" sz="2000" dirty="0" smtClean="0"/>
              <a:t>是</a:t>
            </a:r>
            <a:r>
              <a:rPr lang="zh-TW" altLang="zh-TW" sz="2000" dirty="0"/>
              <a:t>一個開源軟體提供持續整合的工具，它可以構建自動化的</a:t>
            </a:r>
            <a:r>
              <a:rPr lang="zh-TW" altLang="zh-TW" sz="2000" dirty="0" smtClean="0"/>
              <a:t>持續</a:t>
            </a:r>
            <a:endParaRPr lang="en-US" altLang="zh-TW" sz="2000" dirty="0" smtClean="0"/>
          </a:p>
          <a:p>
            <a:r>
              <a:rPr lang="zh-TW" altLang="zh-TW" sz="2000" dirty="0" smtClean="0"/>
              <a:t>整合</a:t>
            </a:r>
            <a:r>
              <a:rPr lang="zh-TW" altLang="zh-TW" sz="2000" dirty="0"/>
              <a:t>的</a:t>
            </a:r>
            <a:r>
              <a:rPr lang="zh-TW" altLang="zh-TW" sz="2000" dirty="0" smtClean="0"/>
              <a:t>環</a:t>
            </a:r>
            <a:r>
              <a:rPr lang="zh-TW" altLang="en-US" sz="2000" dirty="0" smtClean="0"/>
              <a:t>境</a:t>
            </a:r>
            <a:r>
              <a:rPr lang="zh-TW" altLang="zh-TW" sz="2000" dirty="0" smtClean="0"/>
              <a:t>，版本</a:t>
            </a:r>
            <a:r>
              <a:rPr lang="zh-TW" altLang="en-US" sz="2000" dirty="0" smtClean="0"/>
              <a:t>控制的</a:t>
            </a:r>
            <a:r>
              <a:rPr lang="zh-TW" altLang="zh-TW" sz="2000" dirty="0" smtClean="0"/>
              <a:t>管理軟體</a:t>
            </a:r>
            <a:r>
              <a:rPr lang="zh-TW" altLang="en-US" sz="2000" dirty="0" smtClean="0"/>
              <a:t>，。</a:t>
            </a:r>
            <a:endParaRPr lang="en-US" altLang="zh-TW" sz="2000" dirty="0" smtClean="0">
              <a:latin typeface="+mn-ea"/>
              <a:ea typeface="+mn-ea"/>
            </a:endParaRP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Docker</a:t>
            </a:r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57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823952"/>
      </p:ext>
    </p:extLst>
  </p:cSld>
  <p:clrMapOvr>
    <a:masterClrMapping/>
  </p:clrMapOvr>
</p:sld>
</file>

<file path=ppt/theme/theme1.xml><?xml version="1.0" encoding="utf-8"?>
<a:theme xmlns:a="http://schemas.openxmlformats.org/drawingml/2006/main" name="blue_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blue_w</Template>
  <TotalTime>21936</TotalTime>
  <Words>873</Words>
  <Application>Microsoft Office PowerPoint</Application>
  <PresentationFormat>如螢幕大小 (4:3)</PresentationFormat>
  <Paragraphs>197</Paragraphs>
  <Slides>38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5" baseType="lpstr">
      <vt:lpstr>微軟正黑體</vt:lpstr>
      <vt:lpstr>新細明體</vt:lpstr>
      <vt:lpstr>標楷體</vt:lpstr>
      <vt:lpstr>Arial</vt:lpstr>
      <vt:lpstr>Calibri</vt:lpstr>
      <vt:lpstr>Times New Roman</vt:lpstr>
      <vt:lpstr>blue_w</vt:lpstr>
      <vt:lpstr>使用自動化部署改善Microservice上線的時間：以ezScrum為例</vt:lpstr>
      <vt:lpstr>大綱</vt:lpstr>
      <vt:lpstr>大綱</vt:lpstr>
      <vt:lpstr>研究背景與動機</vt:lpstr>
      <vt:lpstr>大綱</vt:lpstr>
      <vt:lpstr>研究目標</vt:lpstr>
      <vt:lpstr>大綱</vt:lpstr>
      <vt:lpstr>背景知識</vt:lpstr>
      <vt:lpstr>研究方法</vt:lpstr>
      <vt:lpstr>自動化部署</vt:lpstr>
      <vt:lpstr>手動部署做法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自動部署做法</vt:lpstr>
      <vt:lpstr>PowerPoint 簡報</vt:lpstr>
      <vt:lpstr>PowerPoint 簡報</vt:lpstr>
      <vt:lpstr>手動部署</vt:lpstr>
      <vt:lpstr>自動部署</vt:lpstr>
      <vt:lpstr>比較</vt:lpstr>
      <vt:lpstr>自動化部署流程</vt:lpstr>
      <vt:lpstr>我的做法</vt:lpstr>
      <vt:lpstr>DevOps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ntut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alexchentpe</dc:creator>
  <cp:lastModifiedBy>John</cp:lastModifiedBy>
  <cp:revision>526</cp:revision>
  <dcterms:created xsi:type="dcterms:W3CDTF">2012-03-15T07:05:43Z</dcterms:created>
  <dcterms:modified xsi:type="dcterms:W3CDTF">2017-10-27T08:59:55Z</dcterms:modified>
</cp:coreProperties>
</file>