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81" r:id="rId3"/>
    <p:sldId id="383" r:id="rId4"/>
    <p:sldId id="382" r:id="rId5"/>
    <p:sldId id="384" r:id="rId6"/>
    <p:sldId id="385" r:id="rId7"/>
    <p:sldId id="386" r:id="rId8"/>
    <p:sldId id="387" r:id="rId9"/>
    <p:sldId id="414" r:id="rId10"/>
    <p:sldId id="411" r:id="rId11"/>
    <p:sldId id="388" r:id="rId12"/>
    <p:sldId id="362" r:id="rId13"/>
    <p:sldId id="420" r:id="rId14"/>
    <p:sldId id="366" r:id="rId15"/>
    <p:sldId id="368" r:id="rId16"/>
    <p:sldId id="369" r:id="rId17"/>
    <p:sldId id="370" r:id="rId18"/>
    <p:sldId id="415" r:id="rId19"/>
    <p:sldId id="371" r:id="rId20"/>
    <p:sldId id="422" r:id="rId21"/>
    <p:sldId id="421" r:id="rId22"/>
    <p:sldId id="423" r:id="rId23"/>
    <p:sldId id="424" r:id="rId24"/>
    <p:sldId id="409" r:id="rId25"/>
    <p:sldId id="425" r:id="rId26"/>
    <p:sldId id="426" r:id="rId27"/>
    <p:sldId id="418" r:id="rId28"/>
    <p:sldId id="427" r:id="rId29"/>
    <p:sldId id="372" r:id="rId30"/>
    <p:sldId id="428" r:id="rId31"/>
    <p:sldId id="429" r:id="rId32"/>
    <p:sldId id="430" r:id="rId33"/>
    <p:sldId id="431" r:id="rId34"/>
    <p:sldId id="432" r:id="rId35"/>
    <p:sldId id="419" r:id="rId36"/>
    <p:sldId id="407" r:id="rId37"/>
    <p:sldId id="412" r:id="rId38"/>
    <p:sldId id="433" r:id="rId39"/>
    <p:sldId id="435" r:id="rId40"/>
    <p:sldId id="434" r:id="rId41"/>
    <p:sldId id="436" r:id="rId42"/>
    <p:sldId id="437" r:id="rId43"/>
    <p:sldId id="413" r:id="rId44"/>
    <p:sldId id="438" r:id="rId45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969696"/>
    <a:srgbClr val="00582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75" autoAdjust="0"/>
    <p:restoredTop sz="78488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23154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D1D20EF3-FD5D-488B-B8E2-FB965783856C}" type="datetimeFigureOut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F308B74-7694-4F8D-8B02-081695F7FEB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7023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 smtClean="0"/>
              <a:t>各位教授</a:t>
            </a:r>
            <a:r>
              <a:rPr lang="en-US" altLang="zh-TW" dirty="0" smtClean="0"/>
              <a:t>.</a:t>
            </a:r>
            <a:r>
              <a:rPr lang="zh-TW" altLang="en-US" dirty="0" smtClean="0"/>
              <a:t>同學大家好 我是廖建翔</a:t>
            </a:r>
            <a:endParaRPr lang="en-US" altLang="zh-TW" dirty="0" smtClean="0"/>
          </a:p>
          <a:p>
            <a:r>
              <a:rPr lang="zh-TW" altLang="en-US" dirty="0" smtClean="0"/>
              <a:t>我的報告 題目是</a:t>
            </a:r>
            <a:r>
              <a:rPr lang="en-US" altLang="zh-TW" dirty="0" smtClean="0"/>
              <a:t>…</a:t>
            </a:r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46CD3-3808-4979-9E07-26990253E510}" type="slidenum">
              <a:rPr lang="zh-TW" altLang="en-US" smtClean="0">
                <a:latin typeface="Arial" pitchFamily="34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258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的相關環境變數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輕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量级框架，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Boot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框架的核心就是自動配置，只要存在相應的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就幫我們自動配置。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13929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單元測試撰寫在專案程式碼中，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AccountManagement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共撰寫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個單元測試，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共撰寫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個單元測試。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1817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當單元測試全部通過後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，可以啟動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 Application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已經被啟動了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73655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本論文提出的方法分成四步驟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分別為</a:t>
            </a:r>
            <a:r>
              <a:rPr lang="en-US" altLang="zh-TW" dirty="0" smtClean="0"/>
              <a:t>1.2.3.4…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600721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ezScrum</a:t>
            </a:r>
            <a:r>
              <a:rPr lang="zh-TW" altLang="en-US" dirty="0" smtClean="0"/>
              <a:t>的開發人員使用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上傳程式碼到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網站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4618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第一步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執行</a:t>
            </a:r>
            <a:r>
              <a:rPr lang="en-US" altLang="zh-TW" dirty="0" err="1" smtClean="0"/>
              <a:t>Microservice</a:t>
            </a:r>
            <a:r>
              <a:rPr lang="zh-TW" altLang="en-US" dirty="0" smtClean="0"/>
              <a:t>的測試，圖中</a:t>
            </a:r>
            <a:r>
              <a:rPr lang="en-US" altLang="zh-TW" dirty="0" smtClean="0"/>
              <a:t>Build</a:t>
            </a:r>
            <a:r>
              <a:rPr lang="en-US" altLang="zh-TW" baseline="0" dirty="0" smtClean="0"/>
              <a:t> Success</a:t>
            </a:r>
            <a:r>
              <a:rPr lang="zh-TW" altLang="en-US" baseline="0" dirty="0" smtClean="0"/>
              <a:t>表示所有測試都通過。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9695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的資料夾中可以看到使用命令提示字元建立的</a:t>
            </a:r>
            <a:r>
              <a:rPr lang="en-US" altLang="zh-TW" dirty="0" smtClean="0"/>
              <a:t>Jar</a:t>
            </a:r>
            <a:r>
              <a:rPr lang="zh-TW" altLang="en-US" dirty="0" smtClean="0"/>
              <a:t>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67243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使用命令提示字元的</a:t>
            </a:r>
            <a:r>
              <a:rPr lang="en-US" altLang="zh-TW" dirty="0" smtClean="0"/>
              <a:t>java</a:t>
            </a:r>
            <a:r>
              <a:rPr lang="en-US" altLang="zh-TW" baseline="0" dirty="0" smtClean="0"/>
              <a:t> –jar</a:t>
            </a:r>
            <a:r>
              <a:rPr lang="zh-TW" altLang="en-US" baseline="0" dirty="0" smtClean="0"/>
              <a:t>指令</a:t>
            </a:r>
            <a:r>
              <a:rPr lang="zh-TW" altLang="en-US" dirty="0" smtClean="0"/>
              <a:t>啟動微服務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11625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的組態頁面設定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的連結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Branches to build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設定開發人員在哪一個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中開發要上傳的程式碼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0907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網站上的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頁面可以選擇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Integrations&amp;services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Jenkins(GitHub plugin)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，接著設定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Webhooks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是當開發人員上傳程式碼到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上時，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網站會透過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方法請求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8504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ezScrum</a:t>
            </a:r>
            <a:r>
              <a:rPr lang="zh-TW" altLang="en-US" dirty="0" smtClean="0"/>
              <a:t>中，手動佈署需要做編譯、打包、佈署這三件事情，因此本論文提出一個的自動化佈署的方法，藉此改善軟體上線的時間。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48473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每次產生一個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Maven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的指令產生一個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包，而每個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可以在同一個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號進行存取，當一個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產生時，開發人員往往在開發的階段產生多個不同的版本。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60347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程式碼上傳到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網站上時，向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發出通知，接著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的測試，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的開發團隊可以下指令將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打包成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包，最後將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包放入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中執行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68558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收到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的通知觸發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92557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自動跑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的步驟中使用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Dtest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連結由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語言撰寫的測試，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資料夾中的撰寫的所有測試檔案，要連結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網站上面的專案可以使用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進行連結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24804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為清除之前編譯產生的檔案，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為產生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的目錄資料夾並且將程式碼進行打包成可以執行的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clean package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的指令可以清除之前的檔案再重新打包一份新的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27421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的指令是建立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的映像檔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的指令為建立一個新的容器並且指定要執行的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映像檔，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表示在背景環境下執行，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表示指定執行映像檔的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號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為刪除容器，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rmi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為刪除映像檔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，因為每跑一次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就會產生相同的映像檔與容器，如果不刪除會造成映像檔與容器已存在無法正確產生的錯誤。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53939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optionParser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是一個能夠讓程式設計人員輕鬆設計出簡單明瞭、易於使用、符合標準的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命令列程式的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套件，我使用將讀取到的資訊做擷取傳入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check_Connect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的函式中。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check_Connect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的函式中使用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連接網路之間通訊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，只要微服務成功啟動回傳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，不成功啟動回傳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2312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測試通過表示服務已經啟動顯示藍燈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68870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新增的</a:t>
            </a:r>
            <a:r>
              <a:rPr lang="en-US" altLang="zh-TW" dirty="0" err="1" smtClean="0"/>
              <a:t>Robotframework</a:t>
            </a:r>
            <a:r>
              <a:rPr lang="zh-TW" altLang="en-US" dirty="0" smtClean="0"/>
              <a:t>驗收測試報表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89375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本論文的實驗採用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手動佈署方面測試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台機器，自動化佈署方面從手動佈署的機器中選擇一台機器測試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AccountManagement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手動佈署可以看出佈署的時間根據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的不同分佈範圍為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秒間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，在論文中的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平均值為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368.4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秒、標準差為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2.62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65182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dirty="0" smtClean="0"/>
              <a:t>本論文將以 </a:t>
            </a:r>
            <a:r>
              <a:rPr kumimoji="0" lang="en-US" altLang="zh-TW" dirty="0" err="1" smtClean="0"/>
              <a:t>ezScrum</a:t>
            </a:r>
            <a:r>
              <a:rPr kumimoji="0" lang="zh-TW" altLang="en-US" dirty="0" smtClean="0"/>
              <a:t> 為例，套用本論文提出自動化佈署的方法，讓佈署微服務變得有效率，同時也改善了軟體上線的時間。</a:t>
            </a:r>
            <a:endParaRPr kumimoji="0"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47706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在論文中，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AccountManagement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自動化佈署可以看出佈署的時間大約在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秒間，平均值為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89.39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秒、標準差為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2.62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AccountManagement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自動化佈署常態分佈的情形，得知有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的數據落在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86.76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秒之間，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的數據落在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84.14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94.63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秒之間，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99.7%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的數據落在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81.52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97.25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秒之間。</a:t>
            </a:r>
            <a:endParaRPr lang="zh-TW" alt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66162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Notification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手動佈署可以看出部屬的時間根據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的不同分佈範圍為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秒間，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在論文中的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平均值為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488.1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秒、標準差為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784172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在論文中，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Notification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自動化佈署可以看出佈署的時間大約在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140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秒間，平均值為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137.06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秒、標準差為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2.18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我們可以從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Notification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自動化佈署常態分佈的情形，得知有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68%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的數據落在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134.88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139.24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秒之間，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95%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的數據落在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132.69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141.42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秒之間，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99.7%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的數據落在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130.5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143.61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秒之間。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從上述數據，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可以知道自動化佈署可以替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ezScrum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開發團隊節省的時間，當我們使用了自動化佈署確實讓手動佈署的流程更省時，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讓軟體的上線流程變得越方便也更有效率了。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5426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Jenkins</a:t>
            </a:r>
            <a:r>
              <a:rPr lang="zh-TW" altLang="en-US" dirty="0" smtClean="0"/>
              <a:t>是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開源軟體提供持續整合的工具，當專案建置完成後，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可以定期執行單元測試、整合測試，並且透過自動化程序同時能監控持續整合中存在的錯誤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Docker</a:t>
            </a:r>
            <a:r>
              <a:rPr lang="zh-TW" altLang="zh-TW" sz="1200" dirty="0" smtClean="0"/>
              <a:t>是一個容器能將應用程式進行封裝</a:t>
            </a:r>
            <a:r>
              <a:rPr lang="zh-TW" altLang="en-US" sz="1200" dirty="0" smtClean="0"/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容器的啟動可以在數秒間完成，此時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引擎占用系統的資源較小，而且在一台伺服器上可以執行上千個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容器。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926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193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3553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Clone</a:t>
            </a:r>
            <a:r>
              <a:rPr lang="zh-TW" altLang="en-US" dirty="0" smtClean="0"/>
              <a:t>將程式碼從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網站中下載。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8538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下載完成在桌面產生的檔案。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3467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市面上有很多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，我們選擇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是此款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的功能齊全，而且被企業公認為最好用的工具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Intellij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語言開發的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，同時具備支持主流技術和框架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08B74-7694-4F8D-8B02-081695F7FEB9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8548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50BA3-F0FC-43B8-AC48-D50B3570AFAE}" type="datetime1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3DA05-EF14-4B60-A2C8-063BA42C922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EBBD-8FA1-4C7F-95B7-C169421020FB}" type="datetime1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88E58-3D8E-473F-AB9A-233496F5C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4728-F3B0-494B-B6B6-F40AB03B5518}" type="datetime1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A68B0-EEFA-4646-AF03-B2E9943370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0676-0BE6-4D40-B732-EE8B61DE32A6}" type="datetime1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8402-14B5-4DCA-894B-9C89E5F314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E9-90F9-4880-A759-C6A9C3AE1292}" type="datetime1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C113-B292-4711-9FA5-4E4B2395B5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76798-69CE-4DB2-A049-9A8A5441F1E9}" type="datetime1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E5C-BE02-4418-B4D9-AF75284294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9A7F9-587B-41EB-8684-D42E5DAAF3FC}" type="datetime1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D95-5EF2-4169-A7B6-28F457F7D1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3DEB6-337F-4CD9-99A9-FFD0A50289BB}" type="datetime1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D82BB-2C5B-4A85-AF67-5D64095C10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ED656-D721-49F5-9667-C11BCD14EB78}" type="datetime1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6121-6712-4ABA-AFCA-CBF1A79C1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3FC25-DBC2-4F3E-B4FF-E0BC4B0A45A4}" type="datetime1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6ACA1-2C47-4C64-870F-CC6C737363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1179-B1B4-4F13-A55B-3BA1EF110DF6}" type="datetime1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1B00C-E32C-4B86-B734-2412D109D8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F79B-26F5-4771-B0FF-08B560787D9B}" type="datetime1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F2CA-E231-47C3-9E2B-9F3986E7A5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FE0780-3F75-4404-B45A-144D4F851C77}" type="datetime1">
              <a:rPr lang="zh-TW" altLang="en-US"/>
              <a:pPr>
                <a:defRPr/>
              </a:pPr>
              <a:t>2018/1/7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10253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33E7F6-7DB5-42E2-BCD2-1CC370773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10253F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620689"/>
            <a:ext cx="8303840" cy="2135212"/>
          </a:xfrm>
        </p:spPr>
        <p:txBody>
          <a:bodyPr/>
          <a:lstStyle/>
          <a:p>
            <a:r>
              <a:rPr lang="zh-TW" altLang="zh-TW" dirty="0">
                <a:effectLst/>
              </a:rPr>
              <a:t>微服務自動化佈署</a:t>
            </a:r>
            <a:r>
              <a:rPr lang="en-US" altLang="zh-TW" dirty="0">
                <a:effectLst/>
              </a:rPr>
              <a:t> : </a:t>
            </a:r>
            <a:r>
              <a:rPr lang="zh-TW" altLang="zh-TW" dirty="0">
                <a:effectLst/>
              </a:rPr>
              <a:t>以</a:t>
            </a:r>
            <a:r>
              <a:rPr lang="en-US" altLang="zh-TW" dirty="0" err="1">
                <a:effectLst/>
              </a:rPr>
              <a:t>ezScrum</a:t>
            </a:r>
            <a:r>
              <a:rPr lang="en-US" altLang="zh-TW" dirty="0">
                <a:effectLst/>
              </a:rPr>
              <a:t> Account Management</a:t>
            </a:r>
            <a:r>
              <a:rPr lang="zh-TW" altLang="zh-TW" dirty="0">
                <a:effectLst/>
              </a:rPr>
              <a:t>與</a:t>
            </a:r>
            <a:r>
              <a:rPr lang="en-US" altLang="zh-TW" dirty="0">
                <a:effectLst/>
              </a:rPr>
              <a:t>Notification</a:t>
            </a:r>
            <a:r>
              <a:rPr lang="zh-TW" altLang="zh-TW" dirty="0">
                <a:effectLst/>
              </a:rPr>
              <a:t>為例</a:t>
            </a:r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539750" y="2997200"/>
            <a:ext cx="7920682" cy="1799952"/>
          </a:xfrm>
        </p:spPr>
        <p:txBody>
          <a:bodyPr/>
          <a:lstStyle/>
          <a:p>
            <a:r>
              <a:rPr lang="zh-TW" altLang="en-US" dirty="0" smtClean="0"/>
              <a:t>研究生：</a:t>
            </a:r>
            <a:r>
              <a:rPr lang="zh-TW" altLang="en-US" dirty="0" smtClean="0">
                <a:solidFill>
                  <a:srgbClr val="F2F2F2"/>
                </a:solidFill>
                <a:latin typeface="標楷體" pitchFamily="65" charset="-120"/>
              </a:rPr>
              <a:t>廖建翔</a:t>
            </a:r>
            <a:endParaRPr lang="en-US" altLang="zh-TW" dirty="0" smtClean="0"/>
          </a:p>
          <a:p>
            <a:pPr eaLnBrk="1" hangingPunct="1"/>
            <a:endParaRPr lang="en-US" altLang="zh-TW" dirty="0" smtClean="0">
              <a:solidFill>
                <a:srgbClr val="F2F2F2"/>
              </a:solidFill>
              <a:latin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457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7" name="矩形 6"/>
          <p:cNvSpPr>
            <a:spLocks noChangeArrowheads="1"/>
          </p:cNvSpPr>
          <p:nvPr/>
        </p:nvSpPr>
        <p:spPr bwMode="auto">
          <a:xfrm>
            <a:off x="539750" y="4583336"/>
            <a:ext cx="6264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國立台北科技大學 資訊工程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系</a:t>
            </a:r>
            <a:endParaRPr lang="en-US" altLang="zh-TW" sz="32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指導教授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：</a:t>
            </a:r>
            <a:r>
              <a:rPr lang="zh-TW" altLang="en-US" sz="32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鄭有進、</a:t>
            </a:r>
            <a:r>
              <a:rPr lang="zh-TW" altLang="en-US" sz="32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謝金雲</a:t>
            </a:r>
            <a:endParaRPr lang="en-US" altLang="zh-TW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3200" dirty="0" smtClean="0">
                <a:solidFill>
                  <a:srgbClr val="F2F2F2"/>
                </a:solidFill>
                <a:latin typeface="標楷體" pitchFamily="65" charset="-120"/>
              </a:rPr>
              <a:t>2018/1/8</a:t>
            </a:r>
            <a:endParaRPr lang="zh-TW" altLang="en-US" sz="32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tx2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作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驗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703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dirty="0"/>
              <a:t>手動部署要經過的步驟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 smtClean="0"/>
              <a:t>1.</a:t>
            </a:r>
            <a:r>
              <a:rPr lang="zh-TW" altLang="zh-TW" sz="2800" dirty="0"/>
              <a:t>從</a:t>
            </a:r>
            <a:r>
              <a:rPr lang="en-US" altLang="zh-TW" sz="2800" dirty="0"/>
              <a:t>GitHub</a:t>
            </a:r>
            <a:r>
              <a:rPr lang="zh-TW" altLang="zh-TW" sz="2800" dirty="0"/>
              <a:t>中下載</a:t>
            </a:r>
            <a:r>
              <a:rPr lang="zh-TW" altLang="zh-TW" sz="2800" dirty="0" smtClean="0"/>
              <a:t>程式碼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2</a:t>
            </a:r>
            <a:r>
              <a:rPr lang="en-US" altLang="zh-TW" sz="2800" dirty="0" smtClean="0"/>
              <a:t>.</a:t>
            </a:r>
            <a:r>
              <a:rPr lang="zh-TW" altLang="zh-TW" sz="2800" dirty="0"/>
              <a:t>使用</a:t>
            </a:r>
            <a:r>
              <a:rPr lang="en-US" altLang="zh-TW" sz="2800" dirty="0" err="1"/>
              <a:t>Intellij</a:t>
            </a:r>
            <a:r>
              <a:rPr lang="en-US" altLang="zh-TW" sz="2800" dirty="0"/>
              <a:t> IDEA</a:t>
            </a:r>
            <a:r>
              <a:rPr lang="zh-TW" altLang="zh-TW" sz="2800" dirty="0"/>
              <a:t>的</a:t>
            </a:r>
            <a:r>
              <a:rPr lang="en-US" altLang="zh-TW" sz="2800" dirty="0"/>
              <a:t>IDE</a:t>
            </a:r>
            <a:r>
              <a:rPr lang="zh-TW" altLang="zh-TW" sz="2800" dirty="0"/>
              <a:t>執行專案且設定要執行的環境</a:t>
            </a:r>
            <a:r>
              <a:rPr lang="zh-TW" altLang="zh-TW" sz="2800" dirty="0" smtClean="0"/>
              <a:t>變數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>
                <a:latin typeface="標楷體" panose="03000509000000000000" pitchFamily="65" charset="-120"/>
              </a:rPr>
              <a:t>3.</a:t>
            </a:r>
            <a:r>
              <a:rPr lang="zh-TW" altLang="zh-TW" sz="2800" dirty="0"/>
              <a:t>執行單元</a:t>
            </a:r>
            <a:r>
              <a:rPr lang="zh-TW" altLang="zh-TW" sz="2800" dirty="0" smtClean="0"/>
              <a:t>測試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>
                <a:latin typeface="標楷體" panose="03000509000000000000" pitchFamily="65" charset="-120"/>
              </a:rPr>
              <a:t>4.</a:t>
            </a:r>
            <a:r>
              <a:rPr lang="zh-TW" altLang="en-US" sz="2800" dirty="0" smtClean="0">
                <a:latin typeface="標楷體" panose="03000509000000000000" pitchFamily="65" charset="-120"/>
              </a:rPr>
              <a:t>啟動</a:t>
            </a:r>
            <a:r>
              <a:rPr lang="en-US" altLang="zh-TW" sz="2800" dirty="0" err="1" smtClean="0"/>
              <a:t>Microservice</a:t>
            </a:r>
            <a:endParaRPr lang="en-US" altLang="zh-TW" sz="2800" dirty="0">
              <a:latin typeface="標楷體" panose="03000509000000000000" pitchFamily="65" charset="-120"/>
            </a:endParaRP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448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手動佈署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1.</a:t>
            </a:r>
            <a:r>
              <a:rPr lang="zh-TW" altLang="en-US" sz="2000" dirty="0" smtClean="0"/>
              <a:t>從</a:t>
            </a:r>
            <a:r>
              <a:rPr lang="en-US" altLang="zh-TW" sz="2000" dirty="0" err="1" smtClean="0"/>
              <a:t>Github</a:t>
            </a:r>
            <a:r>
              <a:rPr lang="zh-TW" altLang="en-US" sz="2000" dirty="0" smtClean="0"/>
              <a:t>下載程式碼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2231" y="2101232"/>
            <a:ext cx="7560840" cy="42834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4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530" y="1340768"/>
            <a:ext cx="9112469" cy="49382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29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2.</a:t>
            </a:r>
            <a:r>
              <a:rPr lang="zh-TW" altLang="zh-TW" sz="2000" dirty="0" smtClean="0"/>
              <a:t>使用</a:t>
            </a:r>
            <a:r>
              <a:rPr lang="en-US" altLang="zh-TW" sz="2000" dirty="0">
                <a:hlinkClick r:id="rId3"/>
              </a:rPr>
              <a:t>IntelliJ </a:t>
            </a:r>
            <a:r>
              <a:rPr lang="en-US" altLang="zh-TW" sz="2000" dirty="0" smtClean="0">
                <a:hlinkClick r:id="rId3"/>
              </a:rPr>
              <a:t>IDEA</a:t>
            </a:r>
            <a:r>
              <a:rPr lang="zh-TW" altLang="zh-TW" sz="2000" dirty="0" smtClean="0"/>
              <a:t>的</a:t>
            </a:r>
            <a:r>
              <a:rPr lang="en-US" altLang="zh-TW" sz="2000" dirty="0"/>
              <a:t>IDE</a:t>
            </a:r>
            <a:r>
              <a:rPr lang="zh-TW" altLang="zh-TW" sz="2000" dirty="0"/>
              <a:t>執行</a:t>
            </a:r>
            <a:r>
              <a:rPr lang="zh-TW" altLang="zh-TW" sz="2000" dirty="0" smtClean="0"/>
              <a:t>專案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981208"/>
            <a:ext cx="7308304" cy="48642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1286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設定要執行環境變數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(Spring boot)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endParaRPr lang="en-US" altLang="zh-TW" sz="2000" dirty="0" smtClean="0">
              <a:latin typeface="標楷體" panose="03000509000000000000" pitchFamily="65" charset="-120"/>
            </a:endParaRP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150" y="1953722"/>
            <a:ext cx="7505700" cy="4886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10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3</a:t>
            </a:r>
            <a:r>
              <a:rPr lang="en-US" altLang="zh-TW" sz="2000" dirty="0" smtClean="0"/>
              <a:t>.</a:t>
            </a:r>
            <a:r>
              <a:rPr lang="zh-TW" altLang="en-US" sz="2000" dirty="0"/>
              <a:t>執</a:t>
            </a:r>
            <a:r>
              <a:rPr lang="zh-TW" altLang="en-US" sz="2000" dirty="0" smtClean="0"/>
              <a:t>行單元測試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88840"/>
            <a:ext cx="9144000" cy="40666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17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4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啟動</a:t>
            </a:r>
            <a:r>
              <a:rPr lang="en-US" altLang="zh-TW" sz="2000" dirty="0" err="1" smtClean="0"/>
              <a:t>Microservice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16216"/>
            <a:ext cx="9144000" cy="47052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39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b="1" dirty="0">
                <a:effectLst/>
              </a:rPr>
              <a:t>自動化部署方法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400" dirty="0" smtClean="0"/>
              <a:t>步驟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1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執行測試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</a:t>
            </a:r>
            <a:r>
              <a:rPr lang="en-US" altLang="zh-TW" sz="2400" dirty="0"/>
              <a:t>.</a:t>
            </a:r>
            <a:r>
              <a:rPr lang="zh-TW" altLang="zh-TW" sz="2400" dirty="0" smtClean="0"/>
              <a:t>建置</a:t>
            </a:r>
            <a:r>
              <a:rPr lang="en-US" altLang="zh-TW" sz="2400" dirty="0" smtClean="0"/>
              <a:t>Jar</a:t>
            </a:r>
            <a:r>
              <a:rPr lang="zh-TW" altLang="zh-TW" sz="2400" dirty="0" smtClean="0"/>
              <a:t>包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3.</a:t>
            </a:r>
            <a:r>
              <a:rPr lang="zh-TW" altLang="zh-TW" sz="2400" dirty="0"/>
              <a:t>使用</a:t>
            </a:r>
            <a:r>
              <a:rPr lang="en-US" altLang="zh-TW" sz="2400" dirty="0"/>
              <a:t>Docker</a:t>
            </a:r>
            <a:r>
              <a:rPr lang="zh-TW" altLang="zh-TW" sz="2400" dirty="0"/>
              <a:t>建立映像</a:t>
            </a:r>
          </a:p>
          <a:p>
            <a:pPr marL="0" indent="0">
              <a:buNone/>
            </a:pPr>
            <a:r>
              <a:rPr lang="en-US" altLang="zh-TW" sz="2400" dirty="0"/>
              <a:t>4.</a:t>
            </a:r>
            <a:r>
              <a:rPr lang="zh-TW" altLang="zh-TW" sz="2400" dirty="0"/>
              <a:t>自動</a:t>
            </a:r>
            <a:r>
              <a:rPr lang="zh-TW" altLang="zh-TW" sz="2400" dirty="0" smtClean="0"/>
              <a:t>啟動</a:t>
            </a:r>
            <a:r>
              <a:rPr lang="zh-TW" altLang="en-US" sz="2400" dirty="0"/>
              <a:t>微</a:t>
            </a:r>
            <a:r>
              <a:rPr lang="zh-TW" altLang="zh-TW" sz="2400" dirty="0" smtClean="0"/>
              <a:t>服務</a:t>
            </a:r>
            <a:endParaRPr lang="zh-TW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064"/>
            <a:ext cx="9144000" cy="32921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703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</a:t>
            </a:r>
            <a:r>
              <a:rPr lang="zh-TW" altLang="en-US" dirty="0"/>
              <a:t>佈</a:t>
            </a:r>
            <a:r>
              <a:rPr lang="zh-TW" altLang="en-US" dirty="0" smtClean="0"/>
              <a:t>署</a:t>
            </a:r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上傳程式碼到</a:t>
            </a:r>
            <a:r>
              <a:rPr lang="en-US" altLang="zh-TW" sz="2000" dirty="0" smtClean="0"/>
              <a:t>GitHub</a:t>
            </a:r>
            <a:r>
              <a:rPr lang="zh-TW" altLang="en-US" sz="2000" dirty="0" smtClean="0"/>
              <a:t>網站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00383"/>
            <a:ext cx="5935309" cy="47251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9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</a:rPr>
              <a:t>自動化部署方法</a:t>
            </a:r>
            <a:endParaRPr lang="zh-TW" altLang="en-US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</a:rPr>
              <a:t>方</a:t>
            </a:r>
            <a:r>
              <a:rPr lang="zh-TW" altLang="en-US" dirty="0">
                <a:latin typeface="標楷體" pitchFamily="65" charset="-120"/>
              </a:rPr>
              <a:t>法</a:t>
            </a:r>
            <a:r>
              <a:rPr lang="zh-TW" altLang="en-US" dirty="0" smtClean="0">
                <a:latin typeface="標楷體" pitchFamily="65" charset="-120"/>
              </a:rPr>
              <a:t>實作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 smtClean="0">
                <a:latin typeface="標楷體" pitchFamily="65" charset="-120"/>
              </a:rPr>
              <a:t>實驗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defRPr/>
            </a:pPr>
            <a:r>
              <a:rPr lang="zh-TW" altLang="en-US" dirty="0">
                <a:latin typeface="標楷體" pitchFamily="65" charset="-120"/>
              </a:rPr>
              <a:t>結論與未來展望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116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執行測試 </a:t>
            </a:r>
            <a:r>
              <a:rPr lang="en-US" altLang="zh-TW" sz="2000" dirty="0" smtClean="0"/>
              <a:t>: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2051" name="內容版面配置區 3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6444"/>
            <a:ext cx="9144000" cy="482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394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建置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Jar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包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3075" name="內容版面配置區 6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69" y="2204864"/>
            <a:ext cx="809139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356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建立映像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4098" name="內容版面配置區 4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94654"/>
            <a:ext cx="5184576" cy="472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857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啟動微服務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pic>
        <p:nvPicPr>
          <p:cNvPr id="5122" name="內容版面配置區 6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25839"/>
            <a:ext cx="6192688" cy="481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5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latin typeface="標楷體" pitchFamily="65" charset="-120"/>
              </a:rPr>
              <a:t>方</a:t>
            </a:r>
            <a:r>
              <a:rPr lang="zh-TW" altLang="en-US" dirty="0">
                <a:latin typeface="標楷體" pitchFamily="65" charset="-120"/>
              </a:rPr>
              <a:t>法</a:t>
            </a:r>
            <a:r>
              <a:rPr lang="zh-TW" altLang="en-US" dirty="0" smtClean="0">
                <a:latin typeface="標楷體" pitchFamily="65" charset="-120"/>
              </a:rPr>
              <a:t>實作</a:t>
            </a:r>
            <a:endParaRPr lang="en-US" altLang="zh-TW" dirty="0" smtClean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驗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2494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方法實</a:t>
            </a:r>
            <a:r>
              <a:rPr lang="zh-TW" altLang="en-US" dirty="0"/>
              <a:t>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76856"/>
            <a:ext cx="8229600" cy="47493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設定 </a:t>
            </a:r>
            <a:r>
              <a:rPr lang="en-US" altLang="zh-TW" sz="2000" dirty="0" smtClean="0"/>
              <a:t>:</a:t>
            </a:r>
          </a:p>
          <a:p>
            <a:pPr marL="0" indent="0">
              <a:buNone/>
            </a:pP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8963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43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17639"/>
            <a:ext cx="8229600" cy="512127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標楷體" panose="03000509000000000000" pitchFamily="65" charset="-120"/>
              </a:rPr>
              <a:t>GitHub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網站設定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26</a:t>
            </a:fld>
            <a:endParaRPr lang="zh-TW" altLang="en-US"/>
          </a:p>
        </p:txBody>
      </p:sp>
      <p:pic>
        <p:nvPicPr>
          <p:cNvPr id="6147" name="內容版面配置區 7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73192"/>
            <a:ext cx="8686800" cy="4657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933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  <p:pic>
        <p:nvPicPr>
          <p:cNvPr id="6146" name="圖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3192"/>
            <a:ext cx="7585784" cy="367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6679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自動化佈署循序圖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375856"/>
            <a:ext cx="7812360" cy="54532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1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實作方法步驟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觸發</a:t>
            </a: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1027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34964"/>
            <a:ext cx="5410200" cy="480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664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研究背景與動機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自動化部署方法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方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法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實作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驗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318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連結</a:t>
            </a:r>
            <a:r>
              <a:rPr lang="en-US" altLang="zh-TW" sz="2000" dirty="0" smtClean="0"/>
              <a:t>GitHub</a:t>
            </a:r>
            <a:r>
              <a:rPr lang="zh-TW" altLang="en-US" sz="2000" dirty="0" smtClean="0"/>
              <a:t>網站的測試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51854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348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 smtClean="0"/>
              <a:t>建置</a:t>
            </a:r>
            <a:r>
              <a:rPr lang="en-US" altLang="zh-TW" sz="2000" dirty="0" smtClean="0"/>
              <a:t>Jar</a:t>
            </a:r>
            <a:r>
              <a:rPr lang="zh-TW" altLang="en-US" sz="2000" dirty="0" smtClean="0"/>
              <a:t>包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pic>
        <p:nvPicPr>
          <p:cNvPr id="9219" name="內容版面配置區 4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26905"/>
            <a:ext cx="8686800" cy="483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785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/>
              <a:t>使用</a:t>
            </a:r>
            <a:r>
              <a:rPr lang="en-US" altLang="zh-TW" sz="2000" dirty="0" smtClean="0"/>
              <a:t>Docker</a:t>
            </a:r>
            <a:r>
              <a:rPr lang="zh-TW" altLang="en-US" sz="2000" dirty="0" smtClean="0"/>
              <a:t>建立映像檔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  <p:pic>
        <p:nvPicPr>
          <p:cNvPr id="10242" name="內容版面配置區 4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4074"/>
            <a:ext cx="8023934" cy="4808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168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</a:rPr>
              <a:t>啟動微服務 </a:t>
            </a:r>
            <a:r>
              <a:rPr lang="en-US" altLang="zh-TW" sz="2000" dirty="0" smtClean="0">
                <a:latin typeface="標楷體" panose="03000509000000000000" pitchFamily="65" charset="-120"/>
              </a:rPr>
              <a:t>:</a:t>
            </a:r>
            <a:r>
              <a:rPr lang="zh-TW" altLang="en-US" sz="2000" dirty="0" smtClean="0">
                <a:latin typeface="標楷體" panose="03000509000000000000" pitchFamily="65" charset="-120"/>
              </a:rPr>
              <a:t> </a:t>
            </a:r>
            <a:endParaRPr lang="zh-TW" altLang="en-US" sz="2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pic>
        <p:nvPicPr>
          <p:cNvPr id="11266" name="內容版面配置區 4"/>
          <p:cNvPicPr>
            <a:picLocks noGrp="1"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1" y="1924119"/>
            <a:ext cx="8532440" cy="480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029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驗收測試腳本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5306165" cy="443927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490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驗收測試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000" dirty="0"/>
              <a:t>當</a:t>
            </a:r>
            <a:r>
              <a:rPr lang="en-US" altLang="zh-TW" sz="2000" dirty="0" err="1"/>
              <a:t>Microservice</a:t>
            </a:r>
            <a:r>
              <a:rPr lang="zh-TW" altLang="zh-TW" sz="2000" dirty="0"/>
              <a:t>被啟動之後，為了要確認服務真的已經啟動了，即可</a:t>
            </a:r>
            <a:r>
              <a:rPr lang="zh-TW" altLang="zh-TW" sz="2000" dirty="0" smtClean="0"/>
              <a:t>撰寫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驗收</a:t>
            </a:r>
            <a:r>
              <a:rPr lang="zh-TW" altLang="zh-TW" sz="2000" dirty="0"/>
              <a:t>測試來進行</a:t>
            </a:r>
            <a:r>
              <a:rPr lang="zh-TW" altLang="zh-TW" sz="2000" dirty="0" smtClean="0"/>
              <a:t>確認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35</a:t>
            </a:fld>
            <a:endParaRPr lang="zh-TW" altLang="en-US"/>
          </a:p>
        </p:txBody>
      </p:sp>
      <p:pic>
        <p:nvPicPr>
          <p:cNvPr id="7170" name="內容版面配置區 4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" y="2420888"/>
            <a:ext cx="9135297" cy="41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056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3863" y="0"/>
            <a:ext cx="671627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601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r>
              <a:rPr lang="zh-TW" altLang="en-US" dirty="0" smtClean="0"/>
              <a:t>實驗</a:t>
            </a:r>
            <a:endParaRPr lang="en-US" altLang="zh-TW" dirty="0" smtClean="0"/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898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  <p:pic>
        <p:nvPicPr>
          <p:cNvPr id="13315" name="圖表 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13690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461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  <p:pic>
        <p:nvPicPr>
          <p:cNvPr id="15362" name="內容版面配置區 7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8059907" cy="465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362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研究背景與動機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199"/>
            <a:ext cx="9144000" cy="51212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/>
              <a:t>每次</a:t>
            </a:r>
            <a:r>
              <a:rPr lang="zh-TW" altLang="zh-TW" sz="2800" dirty="0" smtClean="0"/>
              <a:t>發佈</a:t>
            </a:r>
            <a:r>
              <a:rPr lang="zh-TW" altLang="en-US" sz="2800" dirty="0" smtClean="0"/>
              <a:t>微</a:t>
            </a:r>
            <a:r>
              <a:rPr lang="zh-TW" altLang="zh-TW" sz="2800" dirty="0" smtClean="0"/>
              <a:t>服務</a:t>
            </a:r>
            <a:r>
              <a:rPr lang="zh-TW" altLang="zh-TW" sz="2800" dirty="0"/>
              <a:t>時必須做編譯、打包</a:t>
            </a:r>
            <a:r>
              <a:rPr lang="zh-TW" altLang="zh-TW" sz="2800" dirty="0" smtClean="0"/>
              <a:t>、</a:t>
            </a:r>
            <a:r>
              <a:rPr lang="zh-TW" altLang="en-US" sz="2800" dirty="0" smtClean="0"/>
              <a:t>佈</a:t>
            </a:r>
            <a:r>
              <a:rPr lang="zh-TW" altLang="zh-TW" sz="2800" dirty="0" smtClean="0"/>
              <a:t>署</a:t>
            </a:r>
            <a:r>
              <a:rPr lang="zh-TW" altLang="zh-TW" sz="2800" dirty="0"/>
              <a:t>的三件</a:t>
            </a:r>
            <a:r>
              <a:rPr lang="zh-TW" altLang="zh-TW" sz="2800" dirty="0" smtClean="0"/>
              <a:t>事情</a:t>
            </a:r>
            <a:r>
              <a:rPr lang="zh-TW" altLang="en-US" sz="2800" dirty="0" smtClean="0"/>
              <a:t>，</a:t>
            </a:r>
            <a:r>
              <a:rPr lang="zh-TW" altLang="zh-TW" sz="2800" dirty="0"/>
              <a:t>這些</a:t>
            </a:r>
            <a:r>
              <a:rPr lang="zh-TW" altLang="zh-TW" sz="2800" dirty="0" smtClean="0"/>
              <a:t>過程以</a:t>
            </a:r>
            <a:r>
              <a:rPr lang="zh-TW" altLang="zh-TW" sz="2800" dirty="0"/>
              <a:t>手動</a:t>
            </a:r>
            <a:r>
              <a:rPr lang="zh-TW" altLang="zh-TW" sz="2800" dirty="0" smtClean="0"/>
              <a:t>的方式容易</a:t>
            </a:r>
            <a:r>
              <a:rPr lang="zh-TW" altLang="zh-TW" sz="2800" dirty="0"/>
              <a:t>出錯且缺乏</a:t>
            </a:r>
            <a:r>
              <a:rPr lang="zh-TW" altLang="zh-TW" sz="2800" dirty="0" smtClean="0"/>
              <a:t>管理</a:t>
            </a:r>
            <a:r>
              <a:rPr lang="zh-TW" altLang="en-US" sz="2800" dirty="0" smtClean="0"/>
              <a:t>，當服務數量增加時，要花費的時間也相對地增加。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937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pic>
        <p:nvPicPr>
          <p:cNvPr id="14338" name="圖表 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363272" cy="47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240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  <p:pic>
        <p:nvPicPr>
          <p:cNvPr id="16386" name="內容版面配置區 9"/>
          <p:cNvPicPr>
            <a:picLocks noGrp="1"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7571184" cy="479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134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案例實作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實驗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itchFamily="65" charset="-120"/>
              </a:rPr>
              <a:t>結論與未來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</a:rPr>
              <a:t>展望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765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err="1">
                <a:solidFill>
                  <a:schemeClr val="tx1"/>
                </a:solidFill>
                <a:latin typeface="+mn-ea"/>
                <a:ea typeface="+mn-ea"/>
              </a:rPr>
              <a:t>ezScrum</a:t>
            </a:r>
            <a:r>
              <a:rPr lang="zh-TW" altLang="zh-TW" sz="2000" dirty="0">
                <a:solidFill>
                  <a:schemeClr val="tx1"/>
                </a:solidFill>
                <a:latin typeface="+mn-ea"/>
                <a:ea typeface="+mn-ea"/>
              </a:rPr>
              <a:t>有了自動化佈署就可以大幅減少軟體上線的</a:t>
            </a:r>
            <a:r>
              <a:rPr lang="zh-TW" altLang="zh-TW" sz="2000" dirty="0" smtClean="0">
                <a:solidFill>
                  <a:schemeClr val="tx1"/>
                </a:solidFill>
                <a:latin typeface="+mn-ea"/>
                <a:ea typeface="+mn-ea"/>
              </a:rPr>
              <a:t>時間</a:t>
            </a:r>
            <a:r>
              <a:rPr lang="zh-TW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TW" altLang="zh-TW" sz="2000" dirty="0" smtClean="0">
                <a:solidFill>
                  <a:schemeClr val="tx1"/>
                </a:solidFill>
                <a:latin typeface="+mn-ea"/>
                <a:ea typeface="+mn-ea"/>
              </a:rPr>
              <a:t>使用</a:t>
            </a:r>
            <a:r>
              <a:rPr lang="zh-TW" altLang="zh-TW" sz="2000" dirty="0">
                <a:solidFill>
                  <a:schemeClr val="tx1"/>
                </a:solidFill>
                <a:latin typeface="+mn-ea"/>
                <a:ea typeface="+mn-ea"/>
              </a:rPr>
              <a:t>了自動化</a:t>
            </a:r>
            <a:r>
              <a:rPr lang="zh-TW" altLang="zh-TW" sz="2000" dirty="0" smtClean="0">
                <a:solidFill>
                  <a:schemeClr val="tx1"/>
                </a:solidFill>
                <a:latin typeface="+mn-ea"/>
                <a:ea typeface="+mn-ea"/>
              </a:rPr>
              <a:t>佈署讓</a:t>
            </a:r>
            <a:r>
              <a:rPr lang="zh-TW" altLang="zh-TW" sz="2000" dirty="0">
                <a:solidFill>
                  <a:schemeClr val="tx1"/>
                </a:solidFill>
                <a:latin typeface="+mn-ea"/>
                <a:ea typeface="+mn-ea"/>
              </a:rPr>
              <a:t>手動佈署的流程更省時，</a:t>
            </a:r>
            <a:r>
              <a:rPr lang="zh-TW" altLang="en-US" sz="2000" dirty="0">
                <a:solidFill>
                  <a:schemeClr val="tx1"/>
                </a:solidFill>
                <a:latin typeface="+mn-ea"/>
                <a:ea typeface="+mn-ea"/>
              </a:rPr>
              <a:t>也</a:t>
            </a:r>
            <a:r>
              <a:rPr lang="zh-TW" altLang="zh-TW" sz="2000" dirty="0">
                <a:solidFill>
                  <a:schemeClr val="tx1"/>
                </a:solidFill>
                <a:latin typeface="+mn-ea"/>
                <a:ea typeface="+mn-ea"/>
              </a:rPr>
              <a:t>讓軟體的上線流程變得越方便也更有效率了</a:t>
            </a:r>
            <a:r>
              <a:rPr lang="zh-TW" altLang="zh-TW" sz="200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zh-TW" altLang="zh-TW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TW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+mn-ea"/>
                <a:ea typeface="+mn-ea"/>
              </a:rPr>
              <a:t>未來展望 </a:t>
            </a:r>
            <a:r>
              <a:rPr lang="en-US" altLang="zh-TW" sz="2000" dirty="0" smtClean="0">
                <a:latin typeface="+mn-ea"/>
                <a:ea typeface="+mn-ea"/>
              </a:rPr>
              <a:t>:</a:t>
            </a:r>
            <a:r>
              <a:rPr lang="zh-TW" altLang="en-US" sz="2000" dirty="0" smtClean="0">
                <a:latin typeface="+mn-ea"/>
                <a:ea typeface="+mn-ea"/>
              </a:rPr>
              <a:t> </a:t>
            </a:r>
            <a:endParaRPr lang="en-US" altLang="zh-TW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  <a:ea typeface="+mn-ea"/>
              </a:rPr>
              <a:t>1.</a:t>
            </a:r>
            <a:r>
              <a:rPr lang="zh-TW" altLang="zh-TW" sz="2000" dirty="0">
                <a:latin typeface="+mn-ea"/>
                <a:ea typeface="+mn-ea"/>
              </a:rPr>
              <a:t>未來</a:t>
            </a:r>
            <a:r>
              <a:rPr lang="en-US" altLang="zh-TW" sz="2000" dirty="0" err="1">
                <a:latin typeface="+mn-ea"/>
                <a:ea typeface="+mn-ea"/>
              </a:rPr>
              <a:t>ezScrum</a:t>
            </a:r>
            <a:r>
              <a:rPr lang="zh-TW" altLang="zh-TW" sz="2000" dirty="0">
                <a:latin typeface="+mn-ea"/>
                <a:ea typeface="+mn-ea"/>
              </a:rPr>
              <a:t>將支援更多</a:t>
            </a:r>
            <a:r>
              <a:rPr lang="en-US" altLang="zh-TW" sz="2000" dirty="0" err="1">
                <a:latin typeface="+mn-ea"/>
                <a:ea typeface="+mn-ea"/>
              </a:rPr>
              <a:t>Microservice</a:t>
            </a:r>
            <a:r>
              <a:rPr lang="zh-TW" altLang="zh-TW" sz="2000" dirty="0">
                <a:latin typeface="+mn-ea"/>
                <a:ea typeface="+mn-ea"/>
              </a:rPr>
              <a:t>，期望自動化佈署可以使用在其他的</a:t>
            </a:r>
            <a:r>
              <a:rPr lang="en-US" altLang="zh-TW" sz="2000" dirty="0" err="1">
                <a:latin typeface="+mn-ea"/>
                <a:ea typeface="+mn-ea"/>
              </a:rPr>
              <a:t>Microservice</a:t>
            </a:r>
            <a:r>
              <a:rPr lang="zh-TW" altLang="zh-TW" sz="2000" dirty="0" smtClean="0">
                <a:latin typeface="+mn-ea"/>
                <a:ea typeface="+mn-ea"/>
              </a:rPr>
              <a:t>上。</a:t>
            </a:r>
            <a:endParaRPr lang="zh-TW" altLang="zh-TW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TW" altLang="zh-TW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n-ea"/>
                <a:ea typeface="+mn-ea"/>
              </a:rPr>
              <a:t>2.</a:t>
            </a:r>
            <a:r>
              <a:rPr lang="zh-TW" altLang="zh-TW" sz="2000" dirty="0">
                <a:latin typeface="+mn-ea"/>
                <a:ea typeface="+mn-ea"/>
              </a:rPr>
              <a:t>當</a:t>
            </a:r>
            <a:r>
              <a:rPr lang="en-US" altLang="zh-TW" sz="2000" dirty="0" err="1">
                <a:latin typeface="+mn-ea"/>
                <a:ea typeface="+mn-ea"/>
              </a:rPr>
              <a:t>Microservice</a:t>
            </a:r>
            <a:r>
              <a:rPr lang="zh-TW" altLang="zh-TW" sz="2000" dirty="0">
                <a:latin typeface="+mn-ea"/>
                <a:ea typeface="+mn-ea"/>
              </a:rPr>
              <a:t>啟動時，如果開發人員不使用此</a:t>
            </a:r>
            <a:r>
              <a:rPr lang="en-US" altLang="zh-TW" sz="2000" dirty="0" err="1">
                <a:latin typeface="+mn-ea"/>
                <a:ea typeface="+mn-ea"/>
              </a:rPr>
              <a:t>Microservice</a:t>
            </a:r>
            <a:r>
              <a:rPr lang="zh-TW" altLang="zh-TW" sz="2000" dirty="0">
                <a:latin typeface="+mn-ea"/>
                <a:ea typeface="+mn-ea"/>
              </a:rPr>
              <a:t>時可以支援關閉的功能。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006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628800"/>
            <a:ext cx="8363272" cy="4497363"/>
          </a:xfrm>
        </p:spPr>
        <p:txBody>
          <a:bodyPr/>
          <a:lstStyle/>
          <a:p>
            <a:pPr marL="0" indent="0">
              <a:buNone/>
            </a:pPr>
            <a:endParaRPr lang="en-US" altLang="zh-TW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Q&amp;A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TW" altLang="en-US" sz="8000" dirty="0">
              <a:latin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376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研究目標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背景知識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作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驗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308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zh-TW" sz="2800" dirty="0"/>
              <a:t>本論文預計達成的目標為使用</a:t>
            </a:r>
            <a:r>
              <a:rPr lang="en-US" altLang="zh-TW" sz="2800" dirty="0"/>
              <a:t>Jenkins</a:t>
            </a:r>
            <a:r>
              <a:rPr lang="zh-TW" altLang="zh-TW" sz="2800" dirty="0"/>
              <a:t>與</a:t>
            </a:r>
            <a:r>
              <a:rPr lang="en-US" altLang="zh-TW" sz="2800" dirty="0"/>
              <a:t>Docker</a:t>
            </a:r>
            <a:r>
              <a:rPr lang="zh-TW" altLang="zh-TW" sz="2800" dirty="0"/>
              <a:t>實現</a:t>
            </a:r>
            <a:r>
              <a:rPr lang="zh-TW" altLang="zh-TW" sz="2800" dirty="0" smtClean="0"/>
              <a:t>自動化</a:t>
            </a:r>
            <a:r>
              <a:rPr lang="zh-TW" altLang="en-US" sz="2800" dirty="0"/>
              <a:t>佈</a:t>
            </a:r>
            <a:r>
              <a:rPr lang="zh-TW" altLang="zh-TW" sz="2800" dirty="0" smtClean="0"/>
              <a:t>署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zh-TW" altLang="en-US" sz="2800" dirty="0" smtClean="0"/>
              <a:t>將此</a:t>
            </a:r>
            <a:r>
              <a:rPr lang="zh-TW" altLang="en-US" sz="2800" dirty="0" smtClean="0"/>
              <a:t>方法用</a:t>
            </a:r>
            <a:r>
              <a:rPr lang="zh-TW" altLang="en-US" sz="2800" dirty="0" smtClean="0"/>
              <a:t>在</a:t>
            </a:r>
            <a:r>
              <a:rPr lang="en-US" altLang="zh-TW" sz="2800" dirty="0" err="1" smtClean="0"/>
              <a:t>ezScrum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上，減少</a:t>
            </a:r>
            <a:r>
              <a:rPr lang="en-US" altLang="zh-TW" sz="2800" dirty="0" err="1" smtClean="0"/>
              <a:t>Microservice</a:t>
            </a:r>
            <a:r>
              <a:rPr lang="zh-TW" altLang="en-US" sz="2800" dirty="0" smtClean="0"/>
              <a:t>上線所花費地時間。</a:t>
            </a:r>
            <a:endParaRPr lang="en-US" altLang="zh-TW" sz="28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173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研究背景與動機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研究目標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latin typeface="標楷體" pitchFamily="65" charset="-120"/>
              </a:rPr>
              <a:t>背景知識</a:t>
            </a:r>
            <a:endParaRPr lang="en-US" altLang="zh-TW" dirty="0"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研究方法</a:t>
            </a:r>
            <a:endParaRPr lang="zh-TW" altLang="en-US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案例實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作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實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驗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標楷體" pitchFamily="65" charset="-12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itchFamily="65" charset="-120"/>
              </a:rPr>
              <a:t>結論與未來展望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121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背景知識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313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Jenkins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err="1" smtClean="0"/>
              <a:t>Jenkens</a:t>
            </a:r>
            <a:r>
              <a:rPr lang="zh-TW" altLang="zh-TW" sz="2000" dirty="0" smtClean="0"/>
              <a:t>是</a:t>
            </a:r>
            <a:r>
              <a:rPr lang="zh-TW" altLang="zh-TW" sz="2000" dirty="0"/>
              <a:t>一個開源軟體提供持續整合的工具，它可以構建自動化的</a:t>
            </a:r>
            <a:r>
              <a:rPr lang="zh-TW" altLang="zh-TW" sz="2000" dirty="0" smtClean="0"/>
              <a:t>持續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整合</a:t>
            </a:r>
            <a:r>
              <a:rPr lang="zh-TW" altLang="zh-TW" sz="2000" dirty="0"/>
              <a:t>的</a:t>
            </a:r>
            <a:r>
              <a:rPr lang="zh-TW" altLang="zh-TW" sz="2000" dirty="0" smtClean="0"/>
              <a:t>環</a:t>
            </a:r>
            <a:r>
              <a:rPr lang="zh-TW" altLang="en-US" sz="2000" dirty="0" smtClean="0"/>
              <a:t>境</a:t>
            </a:r>
            <a:r>
              <a:rPr lang="zh-TW" altLang="zh-TW" sz="2000" dirty="0" smtClean="0"/>
              <a:t>，</a:t>
            </a:r>
            <a:r>
              <a:rPr lang="zh-TW" altLang="zh-TW" sz="2000" dirty="0"/>
              <a:t>可通過圖形化介面為每個項目創建對應的構建</a:t>
            </a:r>
            <a:r>
              <a:rPr lang="zh-TW" altLang="zh-TW" sz="2000" dirty="0" smtClean="0"/>
              <a:t>任務</a:t>
            </a:r>
            <a:r>
              <a:rPr lang="zh-TW" altLang="en-US" sz="2000" dirty="0" smtClean="0"/>
              <a:t>。</a:t>
            </a:r>
            <a:endParaRPr lang="en-US" altLang="zh-TW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TW" sz="2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TW" sz="2000" dirty="0" smtClean="0"/>
              <a:t>Docker :</a:t>
            </a:r>
          </a:p>
          <a:p>
            <a:pPr marL="0" indent="0">
              <a:buNone/>
            </a:pPr>
            <a:r>
              <a:rPr lang="zh-TW" altLang="zh-TW" sz="2000" dirty="0"/>
              <a:t>近年來越來越多的企業使用</a:t>
            </a:r>
            <a:r>
              <a:rPr lang="en-US" altLang="zh-TW" sz="2000" dirty="0" smtClean="0"/>
              <a:t>Docker</a:t>
            </a:r>
            <a:r>
              <a:rPr lang="zh-TW" altLang="zh-TW" sz="2000" dirty="0" smtClean="0"/>
              <a:t>來</a:t>
            </a:r>
            <a:r>
              <a:rPr lang="zh-TW" altLang="zh-TW" sz="2000" dirty="0"/>
              <a:t>替換現有的虛擬化</a:t>
            </a:r>
            <a:r>
              <a:rPr lang="zh-TW" altLang="zh-TW" sz="2000" dirty="0" smtClean="0"/>
              <a:t>技術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Docker</a:t>
            </a:r>
            <a:r>
              <a:rPr lang="zh-TW" altLang="zh-TW" sz="2000" dirty="0"/>
              <a:t>是</a:t>
            </a:r>
            <a:r>
              <a:rPr lang="zh-TW" altLang="zh-TW" sz="2000" dirty="0" smtClean="0"/>
              <a:t>一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zh-TW" sz="2000" dirty="0" smtClean="0"/>
              <a:t>個</a:t>
            </a:r>
            <a:r>
              <a:rPr lang="zh-TW" altLang="zh-TW" sz="2000" dirty="0"/>
              <a:t>容器能將應用程式進行</a:t>
            </a:r>
            <a:r>
              <a:rPr lang="zh-TW" altLang="zh-TW" sz="2000" dirty="0" smtClean="0"/>
              <a:t>封裝</a:t>
            </a:r>
            <a:r>
              <a:rPr lang="zh-TW" altLang="en-US" sz="2000" dirty="0" smtClean="0"/>
              <a:t>，</a:t>
            </a:r>
            <a:r>
              <a:rPr lang="zh-TW" altLang="zh-TW" sz="2000" dirty="0"/>
              <a:t>在一台伺服器上可啟動上千個</a:t>
            </a:r>
            <a:r>
              <a:rPr lang="en-US" altLang="zh-TW" sz="2000" dirty="0"/>
              <a:t>Docker</a:t>
            </a:r>
            <a:r>
              <a:rPr lang="zh-TW" altLang="zh-TW" sz="2000" dirty="0" smtClean="0"/>
              <a:t>容器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58569"/>
            <a:ext cx="2818656" cy="2006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275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ezScrum</a:t>
            </a:r>
            <a:r>
              <a:rPr lang="en-US" altLang="zh-TW" smtClean="0"/>
              <a:t> Microservice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 err="1"/>
              <a:t>ezScrum</a:t>
            </a:r>
            <a:r>
              <a:rPr lang="en-US" altLang="zh-TW" sz="2400" b="1" dirty="0"/>
              <a:t> </a:t>
            </a:r>
            <a:r>
              <a:rPr lang="en-US" altLang="zh-TW" sz="2400" b="1" dirty="0" err="1" smtClean="0"/>
              <a:t>AccountManagement</a:t>
            </a:r>
            <a:r>
              <a:rPr lang="en-US" altLang="zh-TW" sz="2400" b="1" dirty="0" smtClean="0"/>
              <a:t> :</a:t>
            </a:r>
          </a:p>
          <a:p>
            <a:pPr marL="0" indent="0">
              <a:buNone/>
            </a:pPr>
            <a:r>
              <a:rPr lang="zh-TW" altLang="zh-TW" sz="2400" dirty="0"/>
              <a:t>根據</a:t>
            </a:r>
            <a:r>
              <a:rPr lang="zh-TW" altLang="zh-TW" sz="2400" dirty="0" smtClean="0"/>
              <a:t>鄭安發提出</a:t>
            </a:r>
            <a:r>
              <a:rPr lang="zh-TW" altLang="zh-TW" sz="2400" dirty="0"/>
              <a:t>的論文，將</a:t>
            </a:r>
            <a:r>
              <a:rPr lang="en-US" altLang="zh-TW" sz="2400" dirty="0"/>
              <a:t>Account Management</a:t>
            </a:r>
            <a:r>
              <a:rPr lang="zh-TW" altLang="zh-TW" sz="2400" dirty="0"/>
              <a:t>從</a:t>
            </a:r>
            <a:r>
              <a:rPr lang="en-US" altLang="zh-TW" sz="2400" dirty="0" err="1"/>
              <a:t>ezScrum</a:t>
            </a:r>
            <a:r>
              <a:rPr lang="zh-TW" altLang="zh-TW" sz="2400" dirty="0"/>
              <a:t>中獨立出來成為一個</a:t>
            </a:r>
            <a:r>
              <a:rPr lang="en-US" altLang="zh-TW" sz="2400" dirty="0" err="1"/>
              <a:t>MicroService</a:t>
            </a:r>
            <a:r>
              <a:rPr lang="zh-TW" altLang="zh-TW" sz="2400" dirty="0"/>
              <a:t>，主要實現使用者帳戶的管理功能。</a:t>
            </a:r>
          </a:p>
          <a:p>
            <a:pPr marL="0" indent="0">
              <a:buNone/>
            </a:pPr>
            <a:endParaRPr lang="en-US" altLang="zh-TW" sz="2400" b="1" dirty="0" smtClean="0"/>
          </a:p>
          <a:p>
            <a:pPr marL="0" indent="0">
              <a:buNone/>
            </a:pPr>
            <a:r>
              <a:rPr lang="en-US" altLang="zh-TW" sz="2400" b="1" dirty="0" err="1"/>
              <a:t>ezScrum</a:t>
            </a:r>
            <a:r>
              <a:rPr lang="en-US" altLang="zh-TW" sz="2400" b="1" dirty="0"/>
              <a:t> </a:t>
            </a:r>
            <a:r>
              <a:rPr lang="en-US" altLang="zh-TW" sz="2400" b="1" dirty="0" smtClean="0"/>
              <a:t>Notification :</a:t>
            </a:r>
          </a:p>
          <a:p>
            <a:pPr marL="0" indent="0">
              <a:buNone/>
            </a:pPr>
            <a:r>
              <a:rPr lang="zh-TW" altLang="zh-TW" sz="2400" dirty="0"/>
              <a:t>根據歐律</a:t>
            </a:r>
            <a:r>
              <a:rPr lang="zh-TW" altLang="zh-TW" sz="2400" dirty="0" smtClean="0"/>
              <a:t>佑提出</a:t>
            </a:r>
            <a:r>
              <a:rPr lang="zh-TW" altLang="zh-TW" sz="2400" dirty="0"/>
              <a:t>的論文，在</a:t>
            </a:r>
            <a:r>
              <a:rPr lang="en-US" altLang="zh-TW" sz="2400" dirty="0" err="1"/>
              <a:t>ezScrum</a:t>
            </a:r>
            <a:r>
              <a:rPr lang="zh-TW" altLang="zh-TW" sz="2400" dirty="0"/>
              <a:t>新增</a:t>
            </a:r>
            <a:r>
              <a:rPr lang="en-US" altLang="zh-TW" sz="2400" dirty="0"/>
              <a:t>Notification</a:t>
            </a:r>
            <a:r>
              <a:rPr lang="zh-TW" altLang="zh-TW" sz="2400" dirty="0"/>
              <a:t>功能，讓使用者在拉動</a:t>
            </a:r>
            <a:r>
              <a:rPr lang="en-US" altLang="zh-TW" sz="2400" dirty="0" err="1"/>
              <a:t>TaskBoard</a:t>
            </a:r>
            <a:r>
              <a:rPr lang="zh-TW" altLang="zh-TW" sz="2400" dirty="0"/>
              <a:t>時，在同一個專案的其它使用者可以接收到通知。</a:t>
            </a:r>
            <a:endParaRPr lang="en-US" altLang="zh-TW" sz="2400" b="1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7C113-B292-4711-9FA5-4E4B2395B52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432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blue_w</Template>
  <TotalTime>23736</TotalTime>
  <Words>1937</Words>
  <Application>Microsoft Office PowerPoint</Application>
  <PresentationFormat>如螢幕大小 (4:3)</PresentationFormat>
  <Paragraphs>261</Paragraphs>
  <Slides>44</Slides>
  <Notes>32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5" baseType="lpstr">
      <vt:lpstr>blue_w</vt:lpstr>
      <vt:lpstr>微服務自動化佈署 : 以ezScrum Account Management與Notification為例</vt:lpstr>
      <vt:lpstr>大綱</vt:lpstr>
      <vt:lpstr>大綱</vt:lpstr>
      <vt:lpstr>研究背景與動機</vt:lpstr>
      <vt:lpstr>大綱</vt:lpstr>
      <vt:lpstr>研究目標</vt:lpstr>
      <vt:lpstr>大綱</vt:lpstr>
      <vt:lpstr>背景知識</vt:lpstr>
      <vt:lpstr>ezScrum Microservice</vt:lpstr>
      <vt:lpstr>大綱</vt:lpstr>
      <vt:lpstr>研究方法</vt:lpstr>
      <vt:lpstr>手動佈署</vt:lpstr>
      <vt:lpstr>投影片 13</vt:lpstr>
      <vt:lpstr>投影片 14</vt:lpstr>
      <vt:lpstr>投影片 15</vt:lpstr>
      <vt:lpstr>投影片 16</vt:lpstr>
      <vt:lpstr>投影片 17</vt:lpstr>
      <vt:lpstr>自動化部署方法</vt:lpstr>
      <vt:lpstr>自動化佈署方法</vt:lpstr>
      <vt:lpstr>投影片 20</vt:lpstr>
      <vt:lpstr>投影片 21</vt:lpstr>
      <vt:lpstr>投影片 22</vt:lpstr>
      <vt:lpstr>投影片 23</vt:lpstr>
      <vt:lpstr>大綱</vt:lpstr>
      <vt:lpstr>方法實作</vt:lpstr>
      <vt:lpstr>投影片 26</vt:lpstr>
      <vt:lpstr>物件模式</vt:lpstr>
      <vt:lpstr>自動化佈署循序圖</vt:lpstr>
      <vt:lpstr>實作方法步驟</vt:lpstr>
      <vt:lpstr>投影片 30</vt:lpstr>
      <vt:lpstr>投影片 31</vt:lpstr>
      <vt:lpstr>投影片 32</vt:lpstr>
      <vt:lpstr>投影片 33</vt:lpstr>
      <vt:lpstr>驗收測試腳本</vt:lpstr>
      <vt:lpstr>驗收測試</vt:lpstr>
      <vt:lpstr>投影片 36</vt:lpstr>
      <vt:lpstr>大綱</vt:lpstr>
      <vt:lpstr>實驗</vt:lpstr>
      <vt:lpstr>投影片 39</vt:lpstr>
      <vt:lpstr>投影片 40</vt:lpstr>
      <vt:lpstr>投影片 41</vt:lpstr>
      <vt:lpstr>投影片 42</vt:lpstr>
      <vt:lpstr>結論</vt:lpstr>
      <vt:lpstr>投影片 44</vt:lpstr>
    </vt:vector>
  </TitlesOfParts>
  <Company>ntut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alexchentpe</dc:creator>
  <cp:lastModifiedBy>god</cp:lastModifiedBy>
  <cp:revision>581</cp:revision>
  <dcterms:created xsi:type="dcterms:W3CDTF">2012-03-15T07:05:43Z</dcterms:created>
  <dcterms:modified xsi:type="dcterms:W3CDTF">2018-01-07T12:49:52Z</dcterms:modified>
</cp:coreProperties>
</file>