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81" r:id="rId3"/>
    <p:sldId id="383" r:id="rId4"/>
    <p:sldId id="382" r:id="rId5"/>
    <p:sldId id="384" r:id="rId6"/>
    <p:sldId id="385" r:id="rId7"/>
    <p:sldId id="386" r:id="rId8"/>
    <p:sldId id="387" r:id="rId9"/>
    <p:sldId id="414" r:id="rId10"/>
    <p:sldId id="411" r:id="rId11"/>
    <p:sldId id="388" r:id="rId12"/>
    <p:sldId id="362" r:id="rId13"/>
    <p:sldId id="364" r:id="rId14"/>
    <p:sldId id="365" r:id="rId15"/>
    <p:sldId id="366" r:id="rId16"/>
    <p:sldId id="368" r:id="rId17"/>
    <p:sldId id="369" r:id="rId18"/>
    <p:sldId id="370" r:id="rId19"/>
    <p:sldId id="415" r:id="rId20"/>
    <p:sldId id="379" r:id="rId21"/>
    <p:sldId id="371" r:id="rId22"/>
    <p:sldId id="372" r:id="rId23"/>
    <p:sldId id="373" r:id="rId24"/>
    <p:sldId id="409" r:id="rId25"/>
    <p:sldId id="410" r:id="rId26"/>
    <p:sldId id="416" r:id="rId27"/>
    <p:sldId id="418" r:id="rId28"/>
    <p:sldId id="419" r:id="rId29"/>
    <p:sldId id="407" r:id="rId30"/>
    <p:sldId id="412" r:id="rId31"/>
    <p:sldId id="376" r:id="rId32"/>
    <p:sldId id="377" r:id="rId33"/>
    <p:sldId id="374" r:id="rId34"/>
    <p:sldId id="413" r:id="rId35"/>
    <p:sldId id="375" r:id="rId36"/>
    <p:sldId id="380" r:id="rId37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當服務數量增加，工作量也就相對的增加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因此本論文提出一個的自動化的方法來，藉此改善軟體強健度。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7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TortoiseGit</a:t>
            </a:r>
            <a:r>
              <a:rPr lang="zh-TW" altLang="en-US" dirty="0" smtClean="0"/>
              <a:t>下載程式碼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2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下載完成產生的檔案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3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映像</a:t>
            </a:r>
            <a:r>
              <a:rPr lang="en-US" altLang="zh-TW" dirty="0" smtClean="0"/>
              <a:t>(Image)</a:t>
            </a:r>
            <a:r>
              <a:rPr lang="zh-TW" altLang="en-US" dirty="0" smtClean="0"/>
              <a:t>是唯讀的不可修改，一個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可以產生出多個不同的容器</a:t>
            </a:r>
            <a:r>
              <a:rPr lang="en-US" altLang="zh-TW" dirty="0" smtClean="0"/>
              <a:t>(Container)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容器是映像的可寫層。</a:t>
            </a:r>
            <a:endParaRPr lang="en-US" altLang="zh-TW" dirty="0" smtClean="0"/>
          </a:p>
          <a:p>
            <a:r>
              <a:rPr lang="zh-TW" altLang="en-US" dirty="0" smtClean="0"/>
              <a:t>貢獻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自動跑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指定要部署的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號，寫驗收測試確認服務已和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連上線。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0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92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每次產生一個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的指令產生一個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包，而每個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可以在同一個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號進行存取，當一個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產生時，開發人員往往在開發的階段產生多個不同的版本。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3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使用自動化部署改善</a:t>
            </a:r>
            <a:r>
              <a:rPr lang="en-US" altLang="zh-TW" dirty="0" err="1">
                <a:effectLst/>
              </a:rPr>
              <a:t>Microservice</a:t>
            </a:r>
            <a:r>
              <a:rPr lang="zh-TW" altLang="zh-TW" dirty="0">
                <a:effectLst/>
              </a:rPr>
              <a:t>上線的時間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ezScrum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201//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5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手動部署要經過的步驟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 smtClean="0"/>
              <a:t>1.</a:t>
            </a:r>
            <a:r>
              <a:rPr lang="zh-TW" altLang="zh-TW" sz="2000" dirty="0"/>
              <a:t>從</a:t>
            </a:r>
            <a:r>
              <a:rPr lang="en-US" altLang="zh-TW" sz="2000" dirty="0"/>
              <a:t>GitHub</a:t>
            </a:r>
            <a:r>
              <a:rPr lang="zh-TW" altLang="zh-TW" sz="2000" dirty="0"/>
              <a:t>中下載</a:t>
            </a:r>
            <a:r>
              <a:rPr lang="zh-TW" altLang="zh-TW" sz="2000" dirty="0" smtClean="0"/>
              <a:t>程式碼</a:t>
            </a:r>
            <a:endParaRPr lang="en-US" altLang="zh-TW" sz="2000" dirty="0" smtClean="0"/>
          </a:p>
          <a:p>
            <a:r>
              <a:rPr lang="en-US" altLang="zh-TW" sz="2000" dirty="0"/>
              <a:t>2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下載</a:t>
            </a:r>
            <a:r>
              <a:rPr lang="zh-TW" altLang="en-US" sz="2000" dirty="0"/>
              <a:t>與安裝要編譯與執行的</a:t>
            </a:r>
            <a:r>
              <a:rPr lang="en-US" altLang="zh-TW" sz="2000" dirty="0"/>
              <a:t>IDE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err="1"/>
              <a:t>Intellij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IDE</a:t>
            </a:r>
            <a:r>
              <a:rPr lang="zh-TW" altLang="en-US" sz="2000" dirty="0" smtClean="0"/>
              <a:t>與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設定</a:t>
            </a:r>
            <a:r>
              <a:rPr lang="zh-TW" altLang="en-US" sz="2000" dirty="0">
                <a:latin typeface="標楷體" panose="03000509000000000000" pitchFamily="65" charset="-120"/>
              </a:rPr>
              <a:t>要執行環境變數</a:t>
            </a:r>
            <a:r>
              <a:rPr lang="en-US" altLang="zh-TW" sz="2000" dirty="0">
                <a:latin typeface="標楷體" panose="03000509000000000000" pitchFamily="65" charset="-120"/>
              </a:rPr>
              <a:t>(Spring boot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en-US" altLang="zh-TW" sz="2000" dirty="0">
                <a:latin typeface="標楷體" panose="03000509000000000000" pitchFamily="65" charset="-120"/>
              </a:rPr>
              <a:t>3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.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跑單元測試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4.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啟動</a:t>
            </a:r>
            <a:r>
              <a:rPr lang="en-US" altLang="zh-TW" sz="2000" dirty="0" err="1" smtClean="0"/>
              <a:t>Microservice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2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000" dirty="0" smtClean="0"/>
              <a:t>1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1" y="2101232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2219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619672" y="2708920"/>
            <a:ext cx="2520280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下載與安裝要編譯與執行的</a:t>
            </a:r>
            <a:r>
              <a:rPr lang="en-US" altLang="zh-TW" sz="2000" dirty="0" smtClean="0"/>
              <a:t>IDE : </a:t>
            </a:r>
            <a:r>
              <a:rPr lang="en-US" altLang="zh-TW" sz="2000" dirty="0" smtClean="0">
                <a:hlinkClick r:id="rId2"/>
              </a:rPr>
              <a:t>IntelliJ IDEA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93784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>
                <a:latin typeface="標楷體" panose="03000509000000000000" pitchFamily="65" charset="-120"/>
              </a:rPr>
              <a:t>設定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3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跑</a:t>
            </a:r>
            <a:r>
              <a:rPr lang="en-US" altLang="zh-TW" sz="2000" dirty="0" smtClean="0"/>
              <a:t>Unit Test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4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啟動</a:t>
            </a:r>
            <a:r>
              <a:rPr lang="en-US" altLang="zh-TW" sz="2000" dirty="0" err="1" smtClean="0"/>
              <a:t>Microservice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自動化部署方法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zh-TW" sz="2000" dirty="0" smtClean="0"/>
              <a:t>步驟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: </a:t>
            </a:r>
            <a:endParaRPr lang="zh-TW" altLang="zh-TW" sz="2000" dirty="0"/>
          </a:p>
          <a:p>
            <a:r>
              <a:rPr lang="en-US" altLang="zh-TW" sz="2000" dirty="0"/>
              <a:t>1.</a:t>
            </a:r>
            <a:r>
              <a:rPr lang="zh-TW" altLang="zh-TW" sz="2000" dirty="0"/>
              <a:t>自動跑單一服務的單元測</a:t>
            </a:r>
            <a:r>
              <a:rPr lang="en-US" altLang="zh-TW" sz="2000" dirty="0"/>
              <a:t>(Unit Test)</a:t>
            </a:r>
            <a:endParaRPr lang="zh-TW" altLang="zh-TW" sz="2000" dirty="0"/>
          </a:p>
          <a:p>
            <a:r>
              <a:rPr lang="en-US" altLang="zh-TW" sz="2000" dirty="0"/>
              <a:t>2.</a:t>
            </a:r>
            <a:r>
              <a:rPr lang="zh-TW" altLang="zh-TW" sz="2000" dirty="0"/>
              <a:t>建置</a:t>
            </a:r>
            <a:r>
              <a:rPr lang="en-US" altLang="zh-TW" sz="2000" dirty="0"/>
              <a:t>jar</a:t>
            </a:r>
            <a:r>
              <a:rPr lang="zh-TW" altLang="zh-TW" sz="2000" dirty="0"/>
              <a:t>的執行包</a:t>
            </a:r>
          </a:p>
          <a:p>
            <a:r>
              <a:rPr lang="en-US" altLang="zh-TW" sz="2000" dirty="0"/>
              <a:t>3.</a:t>
            </a:r>
            <a:r>
              <a:rPr lang="zh-TW" altLang="zh-TW" sz="2000" dirty="0"/>
              <a:t>使用</a:t>
            </a:r>
            <a:r>
              <a:rPr lang="en-US" altLang="zh-TW" sz="2000" dirty="0"/>
              <a:t>Docker</a:t>
            </a:r>
            <a:r>
              <a:rPr lang="zh-TW" altLang="zh-TW" sz="2000" dirty="0"/>
              <a:t>建立映像</a:t>
            </a:r>
          </a:p>
          <a:p>
            <a:r>
              <a:rPr lang="en-US" altLang="zh-TW" sz="2000" dirty="0"/>
              <a:t>4.</a:t>
            </a:r>
            <a:r>
              <a:rPr lang="zh-TW" altLang="zh-TW" sz="2000" dirty="0"/>
              <a:t>自動啟動單一</a:t>
            </a:r>
            <a:r>
              <a:rPr lang="zh-TW" altLang="zh-TW" sz="2000" dirty="0" smtClean="0"/>
              <a:t>服務</a:t>
            </a:r>
            <a:endParaRPr lang="zh-TW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0" y="1479657"/>
            <a:ext cx="6775086" cy="238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自動化部署方法</a:t>
            </a:r>
            <a:endParaRPr lang="zh-TW" altLang="en-US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案例實作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結論與未來展望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當使用者在</a:t>
            </a:r>
            <a:r>
              <a:rPr lang="en-US" altLang="zh-TW" sz="2000" dirty="0" err="1" smtClean="0"/>
              <a:t>AccountManagement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Notification</a:t>
            </a:r>
            <a:r>
              <a:rPr lang="zh-TW" altLang="en-US" sz="2000" dirty="0" smtClean="0"/>
              <a:t>的兩</a:t>
            </a:r>
            <a:r>
              <a:rPr lang="zh-TW" altLang="en-US" sz="2000" dirty="0"/>
              <a:t>個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修改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Push</a:t>
            </a:r>
            <a:r>
              <a:rPr lang="zh-TW" altLang="en-US" sz="2000" dirty="0" smtClean="0"/>
              <a:t>到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上時，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接收通知自動跑</a:t>
            </a:r>
            <a:r>
              <a:rPr lang="en-US" altLang="zh-TW" sz="2000" dirty="0" smtClean="0"/>
              <a:t>Unit Test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Maven</a:t>
            </a:r>
            <a:r>
              <a:rPr lang="zh-TW" altLang="en-US" sz="2000" dirty="0" smtClean="0"/>
              <a:t>指令將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建置、編譯與打包成可以執行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把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包放入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中。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Dockerfile</a:t>
            </a:r>
            <a:r>
              <a:rPr lang="zh-TW" altLang="en-US" sz="2000" dirty="0" smtClean="0"/>
              <a:t>建置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並指定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要部署的</a:t>
            </a:r>
            <a:r>
              <a:rPr lang="en-US" altLang="zh-TW" sz="2000" dirty="0" smtClean="0"/>
              <a:t>port</a:t>
            </a:r>
            <a:r>
              <a:rPr lang="zh-TW" altLang="en-US" sz="2000" dirty="0" smtClean="0"/>
              <a:t>號。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/>
              <a:t>5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中自動啟動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6.</a:t>
            </a:r>
            <a:r>
              <a:rPr lang="zh-TW" altLang="en-US" sz="2000" dirty="0" smtClean="0"/>
              <a:t>設計驗收測試確認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已經啟動並與</a:t>
            </a:r>
            <a:r>
              <a:rPr lang="en-US" altLang="zh-TW" sz="2000" dirty="0" err="1" smtClean="0"/>
              <a:t>ezScrum</a:t>
            </a:r>
            <a:r>
              <a:rPr lang="zh-TW" altLang="en-US" sz="2000" dirty="0" smtClean="0"/>
              <a:t>連上線。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1.Git change 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ush 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500"/>
            <a:ext cx="5410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3.Unit Test -&gt; Build jar file -&gt; </a:t>
            </a:r>
            <a:r>
              <a:rPr lang="en-US" altLang="zh-TW" sz="2000" dirty="0" err="1" smtClean="0"/>
              <a:t>docker</a:t>
            </a:r>
            <a:r>
              <a:rPr lang="en-US" altLang="zh-TW" sz="2000" dirty="0" smtClean="0"/>
              <a:t> create image -&gt; </a:t>
            </a:r>
            <a:r>
              <a:rPr lang="zh-TW" altLang="en-US" sz="2000" dirty="0" smtClean="0"/>
              <a:t>自動啟動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961"/>
            <a:ext cx="9144000" cy="2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案例實作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9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Jenkins</a:t>
            </a:r>
            <a:r>
              <a:rPr lang="zh-TW" altLang="en-US" sz="2000" dirty="0" smtClean="0"/>
              <a:t>設定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3075" name="內容版面配置區 6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0884"/>
            <a:ext cx="8100392" cy="432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GitHub</a:t>
            </a:r>
            <a:r>
              <a:rPr lang="zh-TW" altLang="en-US" sz="2000" dirty="0" smtClean="0"/>
              <a:t>網站設定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4099" name="內容版面配置區 7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0053"/>
            <a:ext cx="8208912" cy="43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09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自動化部署物件類別圖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pic>
        <p:nvPicPr>
          <p:cNvPr id="6146" name="圖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3192"/>
            <a:ext cx="7585784" cy="367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驗收測試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zh-TW" altLang="zh-TW" sz="2000" dirty="0"/>
              <a:t>當</a:t>
            </a:r>
            <a:r>
              <a:rPr lang="en-US" altLang="zh-TW" sz="2000" dirty="0" err="1"/>
              <a:t>Microservice</a:t>
            </a:r>
            <a:r>
              <a:rPr lang="zh-TW" altLang="zh-TW" sz="2000" dirty="0"/>
              <a:t>被啟動之後，為了要確認服務真的已經啟動了，即可</a:t>
            </a:r>
            <a:r>
              <a:rPr lang="zh-TW" altLang="zh-TW" sz="2000" dirty="0" smtClean="0"/>
              <a:t>撰寫</a:t>
            </a:r>
            <a:endParaRPr lang="en-US" altLang="zh-TW" sz="2000" dirty="0" smtClean="0"/>
          </a:p>
          <a:p>
            <a:r>
              <a:rPr lang="zh-TW" altLang="zh-TW" sz="2000" dirty="0" smtClean="0"/>
              <a:t>驗收</a:t>
            </a:r>
            <a:r>
              <a:rPr lang="zh-TW" altLang="zh-TW" sz="2000" dirty="0"/>
              <a:t>測試來進行</a:t>
            </a:r>
            <a:r>
              <a:rPr lang="zh-TW" altLang="zh-TW" sz="2000" dirty="0" smtClean="0"/>
              <a:t>確認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pic>
        <p:nvPicPr>
          <p:cNvPr id="7170" name="內容版面配置區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" y="2420888"/>
            <a:ext cx="9135297" cy="41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6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3" y="0"/>
            <a:ext cx="6716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自動化部署方法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8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168014"/>
              </p:ext>
            </p:extLst>
          </p:nvPr>
        </p:nvGraphicFramePr>
        <p:xfrm>
          <a:off x="457200" y="1600200"/>
          <a:ext cx="8229600" cy="234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46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95" y="2221590"/>
            <a:ext cx="2686050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221590"/>
            <a:ext cx="2686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467339"/>
              </p:ext>
            </p:extLst>
          </p:nvPr>
        </p:nvGraphicFramePr>
        <p:xfrm>
          <a:off x="457200" y="1786347"/>
          <a:ext cx="8229600" cy="2161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85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53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444" y="2204863"/>
            <a:ext cx="2746648" cy="1323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210362"/>
            <a:ext cx="2657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6126"/>
              </p:ext>
            </p:extLst>
          </p:nvPr>
        </p:nvGraphicFramePr>
        <p:xfrm>
          <a:off x="457200" y="2276872"/>
          <a:ext cx="8229600" cy="387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手動部署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自動部署</a:t>
                      </a:r>
                      <a:endParaRPr lang="zh-TW" altLang="en-US" sz="3600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</a:t>
                      </a:r>
                      <a:r>
                        <a:rPr lang="zh-TW" altLang="en-US" sz="1800" dirty="0" smtClean="0"/>
                        <a:t>從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zh-TW" altLang="en-US" sz="1800" dirty="0" smtClean="0"/>
                        <a:t>下載程式碼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2.</a:t>
                      </a:r>
                      <a:r>
                        <a:rPr lang="zh-TW" altLang="en-US" sz="1800" dirty="0" smtClean="0"/>
                        <a:t>下載與安裝</a:t>
                      </a:r>
                      <a:r>
                        <a:rPr lang="en-US" altLang="zh-TW" sz="1800" dirty="0" smtClean="0"/>
                        <a:t>IDE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3.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</a:rPr>
                        <a:t>設定環境變數</a:t>
                      </a:r>
                      <a:endParaRPr lang="en-US" altLang="zh-TW" sz="1800" dirty="0" smtClean="0">
                        <a:latin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4.</a:t>
                      </a:r>
                      <a:r>
                        <a:rPr lang="zh-TW" altLang="en-US" sz="1800" dirty="0" smtClean="0"/>
                        <a:t>跑</a:t>
                      </a:r>
                      <a:r>
                        <a:rPr lang="en-US" altLang="zh-TW" sz="1800" dirty="0" smtClean="0"/>
                        <a:t>Unit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5.</a:t>
                      </a:r>
                      <a:r>
                        <a:rPr lang="zh-TW" altLang="en-US" sz="1800" dirty="0" smtClean="0"/>
                        <a:t>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800" dirty="0" err="1" smtClean="0"/>
                        <a:t>Git</a:t>
                      </a:r>
                      <a:r>
                        <a:rPr lang="en-US" altLang="zh-TW" sz="1800" dirty="0" smtClean="0"/>
                        <a:t> change push to 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Unit Test -&gt; Build jar file -&gt; </a:t>
                      </a:r>
                      <a:r>
                        <a:rPr lang="en-US" altLang="zh-TW" sz="1800" dirty="0" err="1" smtClean="0"/>
                        <a:t>docker</a:t>
                      </a:r>
                      <a:r>
                        <a:rPr lang="en-US" altLang="zh-TW" sz="1800" dirty="0" smtClean="0"/>
                        <a:t> create image -&gt; </a:t>
                      </a:r>
                      <a:r>
                        <a:rPr lang="zh-TW" altLang="en-US" sz="1800" dirty="0" smtClean="0"/>
                        <a:t>自動啟動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indent="0">
                        <a:buNone/>
                      </a:pPr>
                      <a:endParaRPr lang="zh-TW" altLang="en-US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所花的時間差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大約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分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000" dirty="0"/>
              <a:t>從產品開發完成到上線，手動部署與自動化部署所花的時間差大約</a:t>
            </a:r>
            <a:r>
              <a:rPr lang="en-US" altLang="zh-TW" sz="2000" dirty="0"/>
              <a:t>10</a:t>
            </a:r>
            <a:r>
              <a:rPr lang="zh-TW" altLang="zh-TW" sz="2000" dirty="0" smtClean="0"/>
              <a:t>分鐘，</a:t>
            </a:r>
            <a:r>
              <a:rPr lang="zh-TW" altLang="zh-TW" sz="2000" dirty="0"/>
              <a:t>表示團隊成員每增加</a:t>
            </a:r>
            <a:r>
              <a:rPr lang="en-US" altLang="zh-TW" sz="2000" dirty="0"/>
              <a:t>1</a:t>
            </a:r>
            <a:r>
              <a:rPr lang="zh-TW" altLang="zh-TW" sz="2000" dirty="0"/>
              <a:t>人就會增加</a:t>
            </a:r>
            <a:r>
              <a:rPr lang="en-US" altLang="zh-TW" sz="2000" dirty="0"/>
              <a:t>10</a:t>
            </a:r>
            <a:r>
              <a:rPr lang="zh-TW" altLang="zh-TW" sz="2000" dirty="0"/>
              <a:t>分鐘的部署</a:t>
            </a:r>
            <a:r>
              <a:rPr lang="zh-TW" altLang="zh-TW" sz="2000" dirty="0" smtClean="0"/>
              <a:t>時間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97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連結</a:t>
            </a:r>
            <a:r>
              <a:rPr lang="en-US" altLang="zh-TW" sz="2000" dirty="0" smtClean="0"/>
              <a:t>GitHub</a:t>
            </a:r>
            <a:r>
              <a:rPr lang="zh-TW" altLang="en-US" sz="2000" dirty="0" smtClean="0"/>
              <a:t>專案並</a:t>
            </a:r>
            <a:r>
              <a:rPr lang="zh-TW" altLang="en-US" sz="2000" dirty="0"/>
              <a:t>且</a:t>
            </a:r>
            <a:r>
              <a:rPr lang="zh-TW" altLang="en-US" sz="2000" dirty="0" smtClean="0"/>
              <a:t>自動</a:t>
            </a:r>
            <a:r>
              <a:rPr lang="zh-TW" altLang="en-US" sz="2000" dirty="0"/>
              <a:t>跑專案的</a:t>
            </a:r>
            <a:r>
              <a:rPr lang="en-US" altLang="zh-TW" sz="2000" dirty="0" smtClean="0"/>
              <a:t>UT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將</a:t>
            </a:r>
            <a:r>
              <a:rPr lang="zh-TW" altLang="en-US" sz="2000" dirty="0" smtClean="0"/>
              <a:t>服務的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包產生成</a:t>
            </a:r>
            <a:r>
              <a:rPr lang="en-US" altLang="zh-TW" sz="2000" dirty="0"/>
              <a:t>I</a:t>
            </a:r>
            <a:r>
              <a:rPr lang="en-US" altLang="zh-TW" sz="2000" dirty="0" smtClean="0"/>
              <a:t>mage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/>
              <a:t>3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撰寫驗收測試</a:t>
            </a:r>
            <a:r>
              <a:rPr lang="zh-TW" altLang="en-US" sz="2000" dirty="0" smtClean="0"/>
              <a:t>驗證</a:t>
            </a:r>
            <a:r>
              <a:rPr lang="en-US" altLang="zh-TW" sz="2000" dirty="0" err="1" smtClean="0"/>
              <a:t>Microservice</a:t>
            </a:r>
            <a:r>
              <a:rPr lang="zh-TW" altLang="en-US" sz="2000" dirty="0" smtClean="0"/>
              <a:t>已經連</a:t>
            </a:r>
            <a:r>
              <a:rPr lang="zh-TW" altLang="en-US" sz="2000" dirty="0" smtClean="0"/>
              <a:t>上線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686800" cy="5121275"/>
          </a:xfrm>
        </p:spPr>
        <p:txBody>
          <a:bodyPr/>
          <a:lstStyle/>
          <a:p>
            <a:r>
              <a:rPr lang="zh-TW" altLang="en-US" sz="2000" dirty="0" smtClean="0"/>
              <a:t>每次</a:t>
            </a:r>
            <a:r>
              <a:rPr lang="zh-TW" altLang="zh-TW" sz="2000" dirty="0" smtClean="0"/>
              <a:t>發佈</a:t>
            </a:r>
            <a:r>
              <a:rPr lang="zh-TW" altLang="zh-TW" sz="2000" dirty="0"/>
              <a:t>服務時必須做編譯、打包、部署的三件</a:t>
            </a:r>
            <a:r>
              <a:rPr lang="zh-TW" altLang="zh-TW" sz="2000" dirty="0" smtClean="0"/>
              <a:t>事情</a:t>
            </a:r>
            <a:r>
              <a:rPr lang="zh-TW" altLang="en-US" sz="2000" dirty="0" smtClean="0"/>
              <a:t>，</a:t>
            </a:r>
            <a:r>
              <a:rPr lang="zh-TW" altLang="zh-TW" sz="2000" dirty="0"/>
              <a:t>這些</a:t>
            </a:r>
            <a:r>
              <a:rPr lang="zh-TW" altLang="zh-TW" sz="2000" dirty="0" smtClean="0"/>
              <a:t>過程以</a:t>
            </a:r>
            <a:r>
              <a:rPr lang="zh-TW" altLang="zh-TW" sz="2000" dirty="0"/>
              <a:t>手動</a:t>
            </a:r>
            <a:r>
              <a:rPr lang="zh-TW" altLang="zh-TW" sz="2000" dirty="0" smtClean="0"/>
              <a:t>的</a:t>
            </a:r>
            <a:endParaRPr lang="en-US" altLang="zh-TW" sz="2000" dirty="0" smtClean="0"/>
          </a:p>
          <a:p>
            <a:r>
              <a:rPr lang="zh-TW" altLang="zh-TW" sz="2000" dirty="0" smtClean="0"/>
              <a:t>方式容易</a:t>
            </a:r>
            <a:r>
              <a:rPr lang="zh-TW" altLang="zh-TW" sz="2000" dirty="0"/>
              <a:t>出錯且缺乏</a:t>
            </a:r>
            <a:r>
              <a:rPr lang="zh-TW" altLang="zh-TW" sz="2000" dirty="0" smtClean="0"/>
              <a:t>管理</a:t>
            </a:r>
            <a:r>
              <a:rPr lang="zh-TW" altLang="en-US" sz="2000" dirty="0" smtClean="0"/>
              <a:t>，當服務數量增加時，要花費的時間也相對地增</a:t>
            </a:r>
            <a:endParaRPr lang="en-US" altLang="zh-TW" sz="2000" dirty="0" smtClean="0"/>
          </a:p>
          <a:p>
            <a:r>
              <a:rPr lang="zh-TW" altLang="en-US" sz="2000" dirty="0" smtClean="0"/>
              <a:t>加。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5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000" dirty="0"/>
              <a:t>本論文預計達成的目標為使用</a:t>
            </a:r>
            <a:r>
              <a:rPr lang="en-US" altLang="zh-TW" sz="2000" dirty="0"/>
              <a:t>Jenkins</a:t>
            </a:r>
            <a:r>
              <a:rPr lang="zh-TW" altLang="zh-TW" sz="2000" dirty="0"/>
              <a:t>與</a:t>
            </a:r>
            <a:r>
              <a:rPr lang="en-US" altLang="zh-TW" sz="2000" dirty="0"/>
              <a:t>Docker</a:t>
            </a:r>
            <a:r>
              <a:rPr lang="zh-TW" altLang="zh-TW" sz="2000" dirty="0"/>
              <a:t>實現自動化</a:t>
            </a:r>
            <a:r>
              <a:rPr lang="zh-TW" altLang="zh-TW" sz="2000" dirty="0" smtClean="0"/>
              <a:t>部署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將此方法套用在</a:t>
            </a:r>
            <a:r>
              <a:rPr lang="en-US" altLang="zh-TW" sz="2000" dirty="0" err="1" smtClean="0"/>
              <a:t>ezScrum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上，</a:t>
            </a:r>
            <a:r>
              <a:rPr lang="zh-TW" altLang="en-US" sz="2000" dirty="0" smtClean="0"/>
              <a:t>減少</a:t>
            </a:r>
            <a:r>
              <a:rPr lang="en-US" altLang="zh-TW" sz="2000" dirty="0" err="1" smtClean="0"/>
              <a:t>Microservice</a:t>
            </a:r>
            <a:r>
              <a:rPr lang="zh-TW" altLang="en-US" sz="2000" dirty="0" smtClean="0"/>
              <a:t>上線</a:t>
            </a:r>
            <a:r>
              <a:rPr lang="zh-TW" altLang="en-US" sz="2000" dirty="0" smtClean="0"/>
              <a:t>所花費地時間。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6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/>
          <a:lstStyle/>
          <a:p>
            <a:r>
              <a:rPr lang="en-US" altLang="zh-TW" sz="2000" dirty="0" smtClean="0"/>
              <a:t>Jenkins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en-US" altLang="zh-TW" sz="2000" dirty="0" err="1" smtClean="0"/>
              <a:t>Jenkens</a:t>
            </a:r>
            <a:r>
              <a:rPr lang="zh-TW" altLang="zh-TW" sz="2000" dirty="0" smtClean="0"/>
              <a:t>是</a:t>
            </a:r>
            <a:r>
              <a:rPr lang="zh-TW" altLang="zh-TW" sz="2000" dirty="0"/>
              <a:t>一個開源軟體提供持續整合的工具，它可以構建自動化的</a:t>
            </a:r>
            <a:r>
              <a:rPr lang="zh-TW" altLang="zh-TW" sz="2000" dirty="0" smtClean="0"/>
              <a:t>持續</a:t>
            </a:r>
            <a:endParaRPr lang="en-US" altLang="zh-TW" sz="2000" dirty="0" smtClean="0"/>
          </a:p>
          <a:p>
            <a:r>
              <a:rPr lang="zh-TW" altLang="zh-TW" sz="2000" dirty="0" smtClean="0"/>
              <a:t>整合</a:t>
            </a:r>
            <a:r>
              <a:rPr lang="zh-TW" altLang="zh-TW" sz="2000" dirty="0"/>
              <a:t>的</a:t>
            </a:r>
            <a:r>
              <a:rPr lang="zh-TW" altLang="zh-TW" sz="2000" dirty="0" smtClean="0"/>
              <a:t>環</a:t>
            </a:r>
            <a:r>
              <a:rPr lang="zh-TW" altLang="en-US" sz="2000" dirty="0" smtClean="0"/>
              <a:t>境</a:t>
            </a:r>
            <a:r>
              <a:rPr lang="zh-TW" altLang="zh-TW" sz="2000" dirty="0" smtClean="0"/>
              <a:t>，</a:t>
            </a:r>
            <a:r>
              <a:rPr lang="zh-TW" altLang="zh-TW" sz="2000" dirty="0"/>
              <a:t>可通過圖形化介面為每個項目創建對應的構建</a:t>
            </a:r>
            <a:r>
              <a:rPr lang="zh-TW" altLang="zh-TW" sz="2000" dirty="0" smtClean="0"/>
              <a:t>任務</a:t>
            </a:r>
            <a:r>
              <a:rPr lang="zh-TW" altLang="en-US" sz="2000" dirty="0" smtClean="0"/>
              <a:t>。</a:t>
            </a:r>
            <a:endParaRPr lang="en-US" altLang="zh-TW" sz="2000" dirty="0">
              <a:latin typeface="+mn-ea"/>
              <a:ea typeface="+mn-ea"/>
            </a:endParaRPr>
          </a:p>
          <a:p>
            <a:endParaRPr lang="en-US" altLang="zh-TW" sz="2000" dirty="0" smtClean="0">
              <a:latin typeface="+mn-ea"/>
              <a:ea typeface="+mn-ea"/>
            </a:endParaRPr>
          </a:p>
          <a:p>
            <a:r>
              <a:rPr lang="en-US" altLang="zh-TW" sz="2000" dirty="0" smtClean="0"/>
              <a:t>Docker :</a:t>
            </a:r>
            <a:endParaRPr lang="en-US" altLang="zh-TW" sz="2000" dirty="0" smtClean="0"/>
          </a:p>
          <a:p>
            <a:r>
              <a:rPr lang="zh-TW" altLang="zh-TW" sz="2000" dirty="0"/>
              <a:t>近年來越來越多的企業使用</a:t>
            </a:r>
            <a:r>
              <a:rPr lang="en-US" altLang="zh-TW" sz="2000" dirty="0" smtClean="0"/>
              <a:t>Docker</a:t>
            </a:r>
            <a:r>
              <a:rPr lang="zh-TW" altLang="zh-TW" sz="2000" dirty="0" smtClean="0"/>
              <a:t>來</a:t>
            </a:r>
            <a:r>
              <a:rPr lang="zh-TW" altLang="zh-TW" sz="2000" dirty="0"/>
              <a:t>替換現有的虛擬化</a:t>
            </a:r>
            <a:r>
              <a:rPr lang="zh-TW" altLang="zh-TW" sz="2000" dirty="0" smtClean="0"/>
              <a:t>技術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Docker</a:t>
            </a:r>
            <a:r>
              <a:rPr lang="zh-TW" altLang="zh-TW" sz="2000" dirty="0"/>
              <a:t>是</a:t>
            </a:r>
            <a:r>
              <a:rPr lang="zh-TW" altLang="zh-TW" sz="2000" dirty="0" smtClean="0"/>
              <a:t>一</a:t>
            </a:r>
            <a:endParaRPr lang="en-US" altLang="zh-TW" sz="2000" dirty="0" smtClean="0"/>
          </a:p>
          <a:p>
            <a:r>
              <a:rPr lang="zh-TW" altLang="zh-TW" sz="2000" dirty="0" smtClean="0"/>
              <a:t>個</a:t>
            </a:r>
            <a:r>
              <a:rPr lang="zh-TW" altLang="zh-TW" sz="2000" dirty="0"/>
              <a:t>容器能將應用程式進行</a:t>
            </a:r>
            <a:r>
              <a:rPr lang="zh-TW" altLang="zh-TW" sz="2000" dirty="0" smtClean="0"/>
              <a:t>封裝</a:t>
            </a:r>
            <a:r>
              <a:rPr lang="zh-TW" altLang="en-US" sz="2000" dirty="0" smtClean="0"/>
              <a:t>，</a:t>
            </a:r>
            <a:r>
              <a:rPr lang="zh-TW" altLang="zh-TW" sz="2000" dirty="0"/>
              <a:t>在一台伺服器上可啟動上千個</a:t>
            </a:r>
            <a:r>
              <a:rPr lang="en-US" altLang="zh-TW" sz="2000" dirty="0"/>
              <a:t>Docker</a:t>
            </a:r>
            <a:r>
              <a:rPr lang="zh-TW" altLang="zh-TW" sz="2000" dirty="0" smtClean="0"/>
              <a:t>容器</a:t>
            </a:r>
            <a:endParaRPr lang="en-US" altLang="zh-TW" sz="2000" dirty="0" smtClean="0"/>
          </a:p>
          <a:p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58569"/>
            <a:ext cx="2818656" cy="20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7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 err="1"/>
              <a:t>ezScrum</a:t>
            </a:r>
            <a:r>
              <a:rPr lang="en-US" altLang="zh-TW" sz="2000" b="1" dirty="0"/>
              <a:t> </a:t>
            </a:r>
            <a:r>
              <a:rPr lang="en-US" altLang="zh-TW" sz="2000" b="1" dirty="0" err="1" smtClean="0"/>
              <a:t>AccountManagement</a:t>
            </a:r>
            <a:r>
              <a:rPr lang="en-US" altLang="zh-TW" sz="2000" b="1" dirty="0" smtClean="0"/>
              <a:t> :</a:t>
            </a:r>
          </a:p>
          <a:p>
            <a:r>
              <a:rPr lang="zh-TW" altLang="zh-TW" sz="2000" dirty="0"/>
              <a:t>根據</a:t>
            </a:r>
            <a:r>
              <a:rPr lang="zh-TW" altLang="zh-TW" sz="2000" dirty="0" smtClean="0"/>
              <a:t>鄭安發提出</a:t>
            </a:r>
            <a:r>
              <a:rPr lang="zh-TW" altLang="zh-TW" sz="2000" dirty="0"/>
              <a:t>的論文，將</a:t>
            </a:r>
            <a:r>
              <a:rPr lang="en-US" altLang="zh-TW" sz="2000" dirty="0"/>
              <a:t>Account Management</a:t>
            </a:r>
            <a:r>
              <a:rPr lang="zh-TW" altLang="zh-TW" sz="2000" dirty="0"/>
              <a:t>從</a:t>
            </a:r>
            <a:r>
              <a:rPr lang="en-US" altLang="zh-TW" sz="2000" dirty="0" err="1"/>
              <a:t>ezScrum</a:t>
            </a:r>
            <a:r>
              <a:rPr lang="zh-TW" altLang="zh-TW" sz="2000" dirty="0"/>
              <a:t>中獨立出來成為一個</a:t>
            </a:r>
            <a:r>
              <a:rPr lang="en-US" altLang="zh-TW" sz="2000" dirty="0" err="1"/>
              <a:t>MicroService</a:t>
            </a:r>
            <a:r>
              <a:rPr lang="zh-TW" altLang="zh-TW" sz="2000" dirty="0"/>
              <a:t>，主要實現使用者帳戶的管理功能。</a:t>
            </a:r>
          </a:p>
          <a:p>
            <a:endParaRPr lang="en-US" altLang="zh-TW" sz="2000" b="1" dirty="0" smtClean="0"/>
          </a:p>
          <a:p>
            <a:r>
              <a:rPr lang="en-US" altLang="zh-TW" sz="2000" b="1" dirty="0" err="1"/>
              <a:t>ezScrum</a:t>
            </a:r>
            <a:r>
              <a:rPr lang="en-US" altLang="zh-TW" sz="2000" b="1" dirty="0"/>
              <a:t> </a:t>
            </a:r>
            <a:r>
              <a:rPr lang="en-US" altLang="zh-TW" sz="2000" b="1" dirty="0" smtClean="0"/>
              <a:t>Notification :</a:t>
            </a:r>
          </a:p>
          <a:p>
            <a:r>
              <a:rPr lang="zh-TW" altLang="zh-TW" sz="2000" dirty="0"/>
              <a:t>根據歐律</a:t>
            </a:r>
            <a:r>
              <a:rPr lang="zh-TW" altLang="zh-TW" sz="2000" dirty="0" smtClean="0"/>
              <a:t>佑提出</a:t>
            </a:r>
            <a:r>
              <a:rPr lang="zh-TW" altLang="zh-TW" sz="2000" dirty="0"/>
              <a:t>的論文，在</a:t>
            </a:r>
            <a:r>
              <a:rPr lang="en-US" altLang="zh-TW" sz="2000" dirty="0" err="1"/>
              <a:t>ezScrum</a:t>
            </a:r>
            <a:r>
              <a:rPr lang="zh-TW" altLang="zh-TW" sz="2000" dirty="0"/>
              <a:t>新增</a:t>
            </a:r>
            <a:r>
              <a:rPr lang="en-US" altLang="zh-TW" sz="2000" dirty="0"/>
              <a:t>Notification</a:t>
            </a:r>
            <a:r>
              <a:rPr lang="zh-TW" altLang="zh-TW" sz="2000" dirty="0"/>
              <a:t>功能，讓使用者在拉動</a:t>
            </a:r>
            <a:r>
              <a:rPr lang="en-US" altLang="zh-TW" sz="2000" dirty="0" err="1"/>
              <a:t>TaskBoard</a:t>
            </a:r>
            <a:r>
              <a:rPr lang="zh-TW" altLang="zh-TW" sz="2000" dirty="0"/>
              <a:t>時，在同一個專案的其它使用者可以接收到通知。</a:t>
            </a:r>
            <a:endParaRPr lang="en-US" altLang="zh-TW" sz="20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13000"/>
      </p:ext>
    </p:extLst>
  </p:cSld>
  <p:clrMapOvr>
    <a:masterClrMapping/>
  </p:clrMapOvr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22307</TotalTime>
  <Words>1246</Words>
  <Application>Microsoft Office PowerPoint</Application>
  <PresentationFormat>如螢幕大小 (4:3)</PresentationFormat>
  <Paragraphs>250</Paragraphs>
  <Slides>36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使用自動化部署改善Microservice上線的時間：以ezScrum為例</vt:lpstr>
      <vt:lpstr>大綱</vt:lpstr>
      <vt:lpstr>大綱</vt:lpstr>
      <vt:lpstr>研究背景與動機</vt:lpstr>
      <vt:lpstr>大綱</vt:lpstr>
      <vt:lpstr>研究目標</vt:lpstr>
      <vt:lpstr>大綱</vt:lpstr>
      <vt:lpstr>背景知識</vt:lpstr>
      <vt:lpstr>Microservice</vt:lpstr>
      <vt:lpstr>大綱</vt:lpstr>
      <vt:lpstr>研究方法</vt:lpstr>
      <vt:lpstr>手動部署做法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自動化部署方法</vt:lpstr>
      <vt:lpstr>我的做法</vt:lpstr>
      <vt:lpstr>自動部署做法</vt:lpstr>
      <vt:lpstr>PowerPoint 簡報</vt:lpstr>
      <vt:lpstr>PowerPoint 簡報</vt:lpstr>
      <vt:lpstr>大綱</vt:lpstr>
      <vt:lpstr>案例實作</vt:lpstr>
      <vt:lpstr>PowerPoint 簡報</vt:lpstr>
      <vt:lpstr>設計分析</vt:lpstr>
      <vt:lpstr>驗收測試</vt:lpstr>
      <vt:lpstr>PowerPoint 簡報</vt:lpstr>
      <vt:lpstr>大綱</vt:lpstr>
      <vt:lpstr>手動部署</vt:lpstr>
      <vt:lpstr>自動部署</vt:lpstr>
      <vt:lpstr>比較</vt:lpstr>
      <vt:lpstr>結論</vt:lpstr>
      <vt:lpstr>DevOps</vt:lpstr>
      <vt:lpstr>貢獻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540</cp:revision>
  <dcterms:created xsi:type="dcterms:W3CDTF">2012-03-15T07:05:43Z</dcterms:created>
  <dcterms:modified xsi:type="dcterms:W3CDTF">2017-10-28T12:48:06Z</dcterms:modified>
</cp:coreProperties>
</file>