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2" r:id="rId2"/>
    <p:sldId id="280" r:id="rId3"/>
    <p:sldId id="264" r:id="rId4"/>
    <p:sldId id="265" r:id="rId5"/>
    <p:sldId id="266" r:id="rId6"/>
    <p:sldId id="267" r:id="rId7"/>
    <p:sldId id="268" r:id="rId8"/>
    <p:sldId id="269" r:id="rId9"/>
    <p:sldId id="281" r:id="rId10"/>
    <p:sldId id="276" r:id="rId11"/>
    <p:sldId id="272" r:id="rId12"/>
    <p:sldId id="282" r:id="rId13"/>
    <p:sldId id="283" r:id="rId14"/>
    <p:sldId id="277" r:id="rId15"/>
    <p:sldId id="278" r:id="rId16"/>
    <p:sldId id="279" r:id="rId17"/>
    <p:sldId id="284" r:id="rId18"/>
    <p:sldId id="286" r:id="rId19"/>
    <p:sldId id="287" r:id="rId20"/>
    <p:sldId id="289" r:id="rId21"/>
    <p:sldId id="288" r:id="rId22"/>
    <p:sldId id="291" r:id="rId23"/>
    <p:sldId id="290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楊翔宇" initials="楊翔宇" lastIdx="1" clrIdx="0">
    <p:extLst>
      <p:ext uri="{19B8F6BF-5375-455C-9EA6-DF929625EA0E}">
        <p15:presenceInfo xmlns:p15="http://schemas.microsoft.com/office/powerpoint/2012/main" userId="9197d1ea96ec10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3T19:16:56.94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5671-2AAE-49D1-9324-9C62F264BFA1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F56F22C-CA38-4EC5-AF0C-A361CD7CB97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5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5671-2AAE-49D1-9324-9C62F264BFA1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F22C-CA38-4EC5-AF0C-A361CD7CB97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90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5671-2AAE-49D1-9324-9C62F264BFA1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F22C-CA38-4EC5-AF0C-A361CD7CB97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22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5671-2AAE-49D1-9324-9C62F264BFA1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F22C-CA38-4EC5-AF0C-A361CD7CB97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94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5671-2AAE-49D1-9324-9C62F264BFA1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F22C-CA38-4EC5-AF0C-A361CD7CB97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11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5671-2AAE-49D1-9324-9C62F264BFA1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F22C-CA38-4EC5-AF0C-A361CD7CB97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5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5671-2AAE-49D1-9324-9C62F264BFA1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F22C-CA38-4EC5-AF0C-A361CD7CB97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4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5671-2AAE-49D1-9324-9C62F264BFA1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F22C-CA38-4EC5-AF0C-A361CD7CB97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4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5671-2AAE-49D1-9324-9C62F264BFA1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F22C-CA38-4EC5-AF0C-A361CD7CB9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15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5671-2AAE-49D1-9324-9C62F264BFA1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F22C-CA38-4EC5-AF0C-A361CD7CB97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7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105671-2AAE-49D1-9324-9C62F264BFA1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F22C-CA38-4EC5-AF0C-A361CD7CB97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0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05671-2AAE-49D1-9324-9C62F264BFA1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F56F22C-CA38-4EC5-AF0C-A361CD7CB97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30E11-A3C9-42CD-ADE0-A7C2397D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906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400" dirty="0"/>
              <a:t>網頁安全傳輸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sz="2200" dirty="0"/>
              <a:t>110310326</a:t>
            </a:r>
            <a:r>
              <a:rPr lang="zh-TW" altLang="en-US" sz="2200" dirty="0"/>
              <a:t>楊翔宇</a:t>
            </a:r>
            <a:br>
              <a:rPr lang="en-US" altLang="zh-TW" sz="2200" dirty="0"/>
            </a:br>
            <a:r>
              <a:rPr lang="en-US" altLang="zh-TW" sz="2200" dirty="0"/>
              <a:t>110310322</a:t>
            </a:r>
            <a:r>
              <a:rPr lang="zh-TW" altLang="en-US" sz="2200" dirty="0"/>
              <a:t>鄭子強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350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B19BD-D6B5-4A85-BEEA-D6418D2F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雜湊（</a:t>
            </a:r>
            <a:r>
              <a:rPr lang="en-US" altLang="zh-TW" b="1" dirty="0"/>
              <a:t>Hashing</a:t>
            </a:r>
            <a:r>
              <a:rPr lang="zh-TW" altLang="en-US" b="1" dirty="0"/>
              <a:t>）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FFFCDF-24D2-4FB7-87F3-3FD5AD641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答案是透過雜湊，也就是傳輸前先將密碼經過一連串的涵式計算得到雜湊值，再把這組雜湊值與後端資料庫進行比對，如果與之前儲存的雜湊值相同則表示密碼正確。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</a:t>
            </a:r>
            <a:r>
              <a:rPr lang="zh-TW" altLang="en-US" dirty="0"/>
              <a:t>        </a:t>
            </a:r>
            <a:r>
              <a:rPr lang="en-US" altLang="zh-TW" dirty="0"/>
              <a:t>			</a:t>
            </a:r>
          </a:p>
          <a:p>
            <a:pPr marL="0" indent="0">
              <a:buNone/>
            </a:pPr>
            <a:r>
              <a:rPr lang="zh-TW" altLang="en-US" dirty="0"/>
              <a:t>輸入密碼</a:t>
            </a:r>
            <a:r>
              <a:rPr lang="en-US" altLang="zh-TW" dirty="0"/>
              <a:t>123</a:t>
            </a:r>
            <a:r>
              <a:rPr lang="zh-TW" altLang="en-US" dirty="0"/>
              <a:t>        </a:t>
            </a:r>
            <a:r>
              <a:rPr lang="en-US" altLang="zh-TW" dirty="0"/>
              <a:t>	</a:t>
            </a:r>
            <a:r>
              <a:rPr lang="zh-TW" altLang="en-US" dirty="0"/>
              <a:t>       轉成雜湊值</a:t>
            </a:r>
            <a:r>
              <a:rPr lang="en-US" altLang="zh-TW" dirty="0"/>
              <a:t>ABC 			</a:t>
            </a:r>
            <a:r>
              <a:rPr lang="zh-TW" altLang="en-US" dirty="0"/>
              <a:t>確認雜湊值與之前</a:t>
            </a:r>
            <a:r>
              <a:rPr lang="en-US" altLang="zh-TW" dirty="0"/>
              <a:t>								</a:t>
            </a:r>
            <a:r>
              <a:rPr lang="zh-TW" altLang="en-US" dirty="0"/>
              <a:t>儲存的相同，登入</a:t>
            </a:r>
            <a:r>
              <a:rPr lang="en-US" altLang="zh-TW" dirty="0"/>
              <a:t>								</a:t>
            </a:r>
            <a:r>
              <a:rPr lang="zh-TW" altLang="en-US" dirty="0"/>
              <a:t>成功</a:t>
            </a:r>
            <a:r>
              <a:rPr lang="en-US" altLang="zh-TW" dirty="0"/>
              <a:t>							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08982-2FF8-4D7B-9EF3-83BC770ADA09}"/>
              </a:ext>
            </a:extLst>
          </p:cNvPr>
          <p:cNvSpPr/>
          <p:nvPr/>
        </p:nvSpPr>
        <p:spPr>
          <a:xfrm>
            <a:off x="3171474" y="3429000"/>
            <a:ext cx="1468073" cy="1082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99311C-99B1-44F7-BD8C-1EF99F3CE4EE}"/>
              </a:ext>
            </a:extLst>
          </p:cNvPr>
          <p:cNvSpPr/>
          <p:nvPr/>
        </p:nvSpPr>
        <p:spPr>
          <a:xfrm>
            <a:off x="7006205" y="3429000"/>
            <a:ext cx="1468073" cy="1082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後端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19C3D7D-0D91-4BA3-AD80-39350A8259BC}"/>
              </a:ext>
            </a:extLst>
          </p:cNvPr>
          <p:cNvCxnSpPr/>
          <p:nvPr/>
        </p:nvCxnSpPr>
        <p:spPr>
          <a:xfrm>
            <a:off x="4639547" y="3932340"/>
            <a:ext cx="2366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9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A9CAC-932D-4814-B5BC-7623AD91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將密碼雜湊後就安全了嗎</a:t>
            </a:r>
            <a:r>
              <a:rPr lang="en-US" altLang="zh-TW" b="1" dirty="0"/>
              <a:t>?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33D9B7-0E3A-4A59-8DC4-E1A70227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答案是否定了，雖然我們都知道雜湊是不可逆的，但假設有個駭客他得到了資料庫的雜湊值</a:t>
            </a:r>
            <a:r>
              <a:rPr lang="en-US" altLang="zh-TW" dirty="0"/>
              <a:t>ABC</a:t>
            </a:r>
            <a:r>
              <a:rPr lang="zh-TW" altLang="en-US" dirty="0"/>
              <a:t>，接著從</a:t>
            </a:r>
            <a:r>
              <a:rPr lang="en-US" altLang="zh-TW" dirty="0"/>
              <a:t>000</a:t>
            </a:r>
            <a:r>
              <a:rPr lang="zh-TW" altLang="en-US" dirty="0"/>
              <a:t>雜湊到</a:t>
            </a:r>
            <a:r>
              <a:rPr lang="en-US" altLang="zh-TW" dirty="0"/>
              <a:t>ZZZ</a:t>
            </a:r>
            <a:r>
              <a:rPr lang="zh-TW" altLang="en-US" dirty="0"/>
              <a:t>後建一個表，發現</a:t>
            </a:r>
            <a:r>
              <a:rPr lang="en-US" altLang="zh-TW" dirty="0"/>
              <a:t>123</a:t>
            </a:r>
            <a:r>
              <a:rPr lang="zh-TW" altLang="en-US" dirty="0"/>
              <a:t>的雜湊值恰好是</a:t>
            </a:r>
            <a:r>
              <a:rPr lang="en-US" altLang="zh-TW" dirty="0"/>
              <a:t>ABC</a:t>
            </a:r>
            <a:r>
              <a:rPr lang="zh-TW" altLang="en-US" dirty="0"/>
              <a:t>，這時駭客就能光明正大的從前端使用</a:t>
            </a:r>
            <a:r>
              <a:rPr lang="en-US" altLang="zh-TW" dirty="0"/>
              <a:t>123</a:t>
            </a:r>
            <a:r>
              <a:rPr lang="zh-TW" altLang="en-US" dirty="0"/>
              <a:t>這組密碼登入了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b="1" dirty="0"/>
              <a:t>換言之，單純把密碼進行雜湊也不安全了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31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7FC4F-DF33-4EBA-9010-CC779E4A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				</a:t>
            </a:r>
            <a:r>
              <a:rPr lang="zh-TW" altLang="en-US" b="1" dirty="0"/>
              <a:t>加鹽</a:t>
            </a:r>
            <a:r>
              <a:rPr lang="en-US" altLang="zh-TW" b="1" dirty="0"/>
              <a:t>(salt)</a:t>
            </a:r>
            <a:br>
              <a:rPr lang="zh-TW" altLang="en-US" b="1" dirty="0"/>
            </a:br>
            <a:r>
              <a:rPr lang="en-US" altLang="zh-TW" b="1" dirty="0"/>
              <a:t>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DE013-5E82-42DD-A424-BE914F4CD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密碼太簡單會被破解，那麼弄的又臭又長如何</a:t>
            </a:r>
            <a:r>
              <a:rPr lang="en-US" altLang="zh-TW" dirty="0"/>
              <a:t>?</a:t>
            </a:r>
            <a:r>
              <a:rPr lang="zh-TW" altLang="en-US" dirty="0"/>
              <a:t>不行，這樣使用者光記密碼就飽了</a:t>
            </a:r>
            <a:endParaRPr lang="en-US" altLang="zh-TW" dirty="0"/>
          </a:p>
          <a:p>
            <a:r>
              <a:rPr lang="zh-TW" altLang="en-US" dirty="0"/>
              <a:t>雖然這個方法行不通，但聽起來只要密碼夠亂就行了吧。沒錯，這就是加鹽的原理</a:t>
            </a:r>
            <a:endParaRPr lang="en-US" altLang="zh-TW" dirty="0"/>
          </a:p>
          <a:p>
            <a:r>
              <a:rPr lang="zh-TW" altLang="en-US" dirty="0"/>
              <a:t>使用者註冊帳號時，後端系統會隨機生成一個長度十的字串稱作</a:t>
            </a:r>
            <a:r>
              <a:rPr lang="en-US" altLang="zh-TW" dirty="0"/>
              <a:t>salt</a:t>
            </a:r>
            <a:r>
              <a:rPr lang="zh-TW" altLang="en-US" dirty="0"/>
              <a:t>，計算 </a:t>
            </a:r>
            <a:r>
              <a:rPr lang="en-US" altLang="zh-TW" dirty="0"/>
              <a:t>Hash </a:t>
            </a:r>
            <a:r>
              <a:rPr lang="zh-TW" altLang="en-US" dirty="0"/>
              <a:t>時就把使用者的密碼和</a:t>
            </a:r>
            <a:r>
              <a:rPr lang="en-US" altLang="zh-TW" dirty="0"/>
              <a:t>salt</a:t>
            </a:r>
            <a:r>
              <a:rPr lang="zh-TW" altLang="en-US" dirty="0"/>
              <a:t>合在一起算，</a:t>
            </a:r>
            <a:endParaRPr lang="en-US" altLang="zh-TW" dirty="0"/>
          </a:p>
          <a:p>
            <a:r>
              <a:rPr lang="zh-TW" altLang="en-US" dirty="0"/>
              <a:t>因為 </a:t>
            </a:r>
            <a:r>
              <a:rPr lang="en-US" altLang="zh-TW" dirty="0"/>
              <a:t>salt </a:t>
            </a:r>
            <a:r>
              <a:rPr lang="zh-TW" altLang="en-US" dirty="0"/>
              <a:t>會存在資料庫裡面，所以使用者下次登入時，就把他輸入的密碼加上資料庫內的 </a:t>
            </a:r>
            <a:r>
              <a:rPr lang="en-US" altLang="zh-TW" dirty="0"/>
              <a:t>salt </a:t>
            </a:r>
            <a:r>
              <a:rPr lang="zh-TW" altLang="en-US" dirty="0"/>
              <a:t>進行雜湊，如果得到相同的雜湊值就表示密碼正確。</a:t>
            </a:r>
            <a:endParaRPr lang="en-US" altLang="zh-TW" dirty="0"/>
          </a:p>
          <a:p>
            <a:r>
              <a:rPr lang="zh-TW" altLang="en-US" dirty="0"/>
              <a:t>例如使用者註冊的密碼</a:t>
            </a:r>
            <a:r>
              <a:rPr lang="en-US" altLang="zh-TW" dirty="0"/>
              <a:t>123</a:t>
            </a:r>
            <a:r>
              <a:rPr lang="zh-TW" altLang="en-US" dirty="0"/>
              <a:t>，隨機生成的</a:t>
            </a:r>
            <a:r>
              <a:rPr lang="en-US" altLang="zh-TW" dirty="0"/>
              <a:t>salt</a:t>
            </a:r>
            <a:r>
              <a:rPr lang="zh-TW" altLang="en-US" dirty="0"/>
              <a:t>為</a:t>
            </a:r>
            <a:r>
              <a:rPr lang="en-US" altLang="zh-TW" dirty="0"/>
              <a:t>h7.@-]%&lt;#L</a:t>
            </a:r>
          </a:p>
          <a:p>
            <a:r>
              <a:rPr lang="zh-TW" altLang="en-US" dirty="0"/>
              <a:t>這時存在資料庫的就是</a:t>
            </a:r>
            <a:r>
              <a:rPr lang="en-US" altLang="zh-TW" dirty="0"/>
              <a:t>(“</a:t>
            </a:r>
            <a:r>
              <a:rPr lang="en-US" altLang="zh-TW" dirty="0" err="1"/>
              <a:t>helloworld</a:t>
            </a:r>
            <a:r>
              <a:rPr lang="en-US" altLang="zh-TW" dirty="0"/>
              <a:t>” + “h7.@-]%&lt;#L”)</a:t>
            </a:r>
            <a:r>
              <a:rPr lang="zh-TW" altLang="en-US" dirty="0"/>
              <a:t>雜湊後的結果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303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6F2BD-6575-49EA-B2FD-05A8A431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		</a:t>
            </a:r>
            <a:r>
              <a:rPr lang="zh-TW" altLang="en-US" dirty="0"/>
              <a:t>又加密又加鹽，這樣安全了嗎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4713F7-3401-407E-84B5-F9FA20750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事實上，由於</a:t>
            </a:r>
            <a:r>
              <a:rPr lang="en-US" altLang="zh-TW" dirty="0"/>
              <a:t>123h7.@-]%&lt;#L</a:t>
            </a:r>
            <a:r>
              <a:rPr lang="zh-TW" altLang="en-US" dirty="0"/>
              <a:t>這組字串實在太亂，幾乎不可能再用暴力的方法解出來，因此很多駭客看到資料庫有加鹽便會放棄。</a:t>
            </a:r>
            <a:endParaRPr lang="en-US" altLang="zh-TW" dirty="0"/>
          </a:p>
          <a:p>
            <a:r>
              <a:rPr lang="zh-TW" altLang="en-US" dirty="0"/>
              <a:t>如果駭客不是從前端登入而是由後端呢</a:t>
            </a:r>
            <a:r>
              <a:rPr lang="en-US" altLang="zh-TW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700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653CB-33C8-443B-B19A-40954045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不怕一萬，只怕萬一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95DA07-42A7-4901-A9CA-19A535B3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			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								</a:t>
            </a:r>
          </a:p>
          <a:p>
            <a:pPr marL="0" indent="0">
              <a:buNone/>
            </a:pPr>
            <a:r>
              <a:rPr lang="zh-TW" altLang="en-US" dirty="0"/>
              <a:t>使用者輸入</a:t>
            </a:r>
            <a:r>
              <a:rPr lang="en-US" altLang="zh-TW" dirty="0"/>
              <a:t>		</a:t>
            </a:r>
            <a:r>
              <a:rPr lang="zh-TW" altLang="en-US" dirty="0"/>
              <a:t>       轉成雜湊值</a:t>
            </a:r>
            <a:r>
              <a:rPr lang="en-US" altLang="zh-TW" dirty="0"/>
              <a:t>ABC			</a:t>
            </a:r>
            <a:r>
              <a:rPr lang="zh-TW" altLang="en-US" dirty="0"/>
              <a:t>雜湊值</a:t>
            </a:r>
            <a:r>
              <a:rPr lang="en-US" altLang="zh-TW" dirty="0"/>
              <a:t>ABC</a:t>
            </a:r>
            <a:r>
              <a:rPr lang="zh-TW" altLang="en-US" dirty="0"/>
              <a:t>正確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密碼</a:t>
            </a:r>
            <a:r>
              <a:rPr lang="en-US" altLang="zh-TW" dirty="0"/>
              <a:t>123								</a:t>
            </a:r>
            <a:r>
              <a:rPr lang="zh-TW" altLang="en-US" dirty="0"/>
              <a:t>登入成功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				</a:t>
            </a:r>
          </a:p>
          <a:p>
            <a:pPr marL="0" indent="0">
              <a:buNone/>
            </a:pPr>
            <a:r>
              <a:rPr lang="zh-TW" altLang="en-US" dirty="0"/>
              <a:t>駭客拿到雜湊值</a:t>
            </a:r>
            <a:r>
              <a:rPr lang="en-US" altLang="zh-TW" dirty="0"/>
              <a:t>ABC</a:t>
            </a:r>
            <a:r>
              <a:rPr lang="zh-TW" altLang="en-US" dirty="0"/>
              <a:t>並直接由後端登入</a:t>
            </a:r>
            <a:r>
              <a:rPr lang="en-US" altLang="zh-TW" dirty="0"/>
              <a:t>				</a:t>
            </a:r>
            <a:r>
              <a:rPr lang="zh-TW" altLang="en-US" dirty="0"/>
              <a:t>雜湊值</a:t>
            </a:r>
            <a:r>
              <a:rPr lang="en-US" altLang="zh-TW" dirty="0"/>
              <a:t>ABC</a:t>
            </a:r>
          </a:p>
          <a:p>
            <a:pPr marL="0" indent="0">
              <a:buNone/>
            </a:pPr>
            <a:r>
              <a:rPr lang="en-US" altLang="zh-TW" dirty="0"/>
              <a:t>								</a:t>
            </a:r>
            <a:r>
              <a:rPr lang="zh-TW" altLang="en-US" dirty="0"/>
              <a:t>一樣登入成功</a:t>
            </a: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5A12EB-317F-42F6-AA9D-D81E0B8DAB2A}"/>
              </a:ext>
            </a:extLst>
          </p:cNvPr>
          <p:cNvSpPr/>
          <p:nvPr/>
        </p:nvSpPr>
        <p:spPr>
          <a:xfrm>
            <a:off x="3092911" y="3074114"/>
            <a:ext cx="1468073" cy="1082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9E7066-7791-4C98-BFDE-5610889AB660}"/>
              </a:ext>
            </a:extLst>
          </p:cNvPr>
          <p:cNvSpPr/>
          <p:nvPr/>
        </p:nvSpPr>
        <p:spPr>
          <a:xfrm>
            <a:off x="6927642" y="3168941"/>
            <a:ext cx="1468073" cy="1082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後端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F5724BE-D853-452E-B592-28BE84508551}"/>
              </a:ext>
            </a:extLst>
          </p:cNvPr>
          <p:cNvCxnSpPr/>
          <p:nvPr/>
        </p:nvCxnSpPr>
        <p:spPr>
          <a:xfrm>
            <a:off x="4571635" y="3535960"/>
            <a:ext cx="2366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F86E67A6-9FD1-4693-882E-3F633C4C2AB2}"/>
              </a:ext>
            </a:extLst>
          </p:cNvPr>
          <p:cNvCxnSpPr/>
          <p:nvPr/>
        </p:nvCxnSpPr>
        <p:spPr>
          <a:xfrm flipV="1">
            <a:off x="5821960" y="4001549"/>
            <a:ext cx="1105682" cy="696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03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7B7C1B0-C208-45A4-97FA-BE4B33F4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				</a:t>
            </a:r>
            <a:r>
              <a:rPr lang="zh-TW" altLang="en-US" dirty="0"/>
              <a:t>解決方法</a:t>
            </a:r>
            <a:r>
              <a:rPr lang="en-US" altLang="zh-TW" dirty="0"/>
              <a:t>		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8138F0E-F2C1-4CB5-A506-9DBCE043C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/>
              <a:t>登入時後端傳送只能用一次的隨機臨時值給前端，密碼加上臨時值後再傳給後端</a:t>
            </a:r>
            <a:endParaRPr lang="en-US" altLang="zh-TW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1.</a:t>
            </a:r>
            <a:r>
              <a:rPr lang="zh-TW" altLang="en-US" sz="1800" dirty="0"/>
              <a:t>使用者要登入時通知後端</a:t>
            </a:r>
            <a:r>
              <a:rPr lang="en-US" altLang="zh-TW" sz="1800" dirty="0"/>
              <a:t>	</a:t>
            </a:r>
            <a:r>
              <a:rPr lang="zh-TW" altLang="en-US" sz="1800" dirty="0"/>
              <a:t>         </a:t>
            </a:r>
            <a:r>
              <a:rPr lang="en-US" altLang="zh-TW" sz="1800" dirty="0"/>
              <a:t>			2.</a:t>
            </a:r>
            <a:r>
              <a:rPr lang="zh-TW" altLang="en-US" sz="1800" dirty="0"/>
              <a:t>收到通知，回傳一組隨機臨時值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			</a:t>
            </a:r>
            <a:r>
              <a:rPr lang="zh-TW" altLang="en-US" sz="1800" dirty="0"/>
              <a:t>我要登入 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			</a:t>
            </a:r>
            <a:r>
              <a:rPr lang="zh-TW" altLang="en-US" sz="1800" dirty="0"/>
              <a:t>回傳臨時值</a:t>
            </a:r>
            <a:r>
              <a:rPr lang="en-US" altLang="zh-TW" sz="1800" dirty="0"/>
              <a:t>XYZ	</a:t>
            </a:r>
          </a:p>
          <a:p>
            <a:pPr marL="0" indent="0">
              <a:buNone/>
            </a:pPr>
            <a:r>
              <a:rPr lang="en-US" altLang="zh-TW" sz="1800" dirty="0"/>
              <a:t>			</a:t>
            </a:r>
            <a:r>
              <a:rPr lang="zh-TW" altLang="en-US" sz="1800" dirty="0"/>
              <a:t>轉成雜湊值</a:t>
            </a:r>
            <a:r>
              <a:rPr lang="en-US" altLang="zh-TW" sz="1800" dirty="0"/>
              <a:t>ABC</a:t>
            </a:r>
            <a:r>
              <a:rPr lang="zh-TW" altLang="en-US" sz="1800" dirty="0"/>
              <a:t>再加上</a:t>
            </a:r>
            <a:r>
              <a:rPr lang="en-US" altLang="zh-TW" sz="1800" dirty="0"/>
              <a:t>XYZ</a:t>
            </a:r>
          </a:p>
          <a:p>
            <a:pPr marL="0" indent="0">
              <a:buNone/>
            </a:pPr>
            <a:r>
              <a:rPr lang="en-US" altLang="zh-TW" sz="1800" dirty="0"/>
              <a:t>3.</a:t>
            </a:r>
            <a:r>
              <a:rPr lang="zh-TW" altLang="en-US" sz="1800" dirty="0"/>
              <a:t>輸入密碼</a:t>
            </a:r>
            <a:r>
              <a:rPr lang="en-US" altLang="zh-TW" sz="1800" dirty="0"/>
              <a:t>123					4.</a:t>
            </a:r>
            <a:r>
              <a:rPr lang="zh-TW" altLang="en-US" sz="1800" dirty="0"/>
              <a:t>收到密碼</a:t>
            </a:r>
            <a:r>
              <a:rPr lang="en-US" altLang="zh-TW" sz="1800" dirty="0"/>
              <a:t>ABCXYZ</a:t>
            </a:r>
            <a:r>
              <a:rPr lang="zh-TW" altLang="en-US" sz="1800" dirty="0"/>
              <a:t> 確認，登入正確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343129-2CF6-448E-9643-3F616EB7022D}"/>
              </a:ext>
            </a:extLst>
          </p:cNvPr>
          <p:cNvSpPr/>
          <p:nvPr/>
        </p:nvSpPr>
        <p:spPr>
          <a:xfrm>
            <a:off x="2272162" y="3530859"/>
            <a:ext cx="1468073" cy="12676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4C9C15-53B2-4445-9603-8236033E7564}"/>
              </a:ext>
            </a:extLst>
          </p:cNvPr>
          <p:cNvSpPr/>
          <p:nvPr/>
        </p:nvSpPr>
        <p:spPr>
          <a:xfrm>
            <a:off x="7496964" y="3530859"/>
            <a:ext cx="1468073" cy="12676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後端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BED4F17-FE91-4286-AB2C-3A489991361F}"/>
              </a:ext>
            </a:extLst>
          </p:cNvPr>
          <p:cNvCxnSpPr/>
          <p:nvPr/>
        </p:nvCxnSpPr>
        <p:spPr>
          <a:xfrm>
            <a:off x="3740235" y="3775046"/>
            <a:ext cx="3756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3E44B91-E589-4E48-A2BC-8BC8C45CF1D1}"/>
              </a:ext>
            </a:extLst>
          </p:cNvPr>
          <p:cNvCxnSpPr/>
          <p:nvPr/>
        </p:nvCxnSpPr>
        <p:spPr>
          <a:xfrm flipH="1">
            <a:off x="3740235" y="4202884"/>
            <a:ext cx="3756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FEF1358-21A7-4EF1-A8EE-2856654E80FA}"/>
              </a:ext>
            </a:extLst>
          </p:cNvPr>
          <p:cNvCxnSpPr/>
          <p:nvPr/>
        </p:nvCxnSpPr>
        <p:spPr>
          <a:xfrm>
            <a:off x="3740235" y="4697835"/>
            <a:ext cx="3756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30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F62C2-AA8D-4B0A-8BA4-C78C5269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2C3C1A-58F8-4064-832B-8AB5B16DA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這樣做可以讓駭客只拿到加上臨時值的雜湊值，且因為每次回傳的臨時值都不相同，下次登入時此組雜湊值加上臨時值的組合便無法使用。駭客也就只能由前端登入。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</a:t>
            </a:r>
            <a:r>
              <a:rPr lang="zh-TW" altLang="en-US" dirty="0"/>
              <a:t>駭客使用</a:t>
            </a:r>
            <a:r>
              <a:rPr lang="en-US" altLang="zh-TW" dirty="0"/>
              <a:t>ABCXYZ</a:t>
            </a:r>
            <a:r>
              <a:rPr lang="zh-TW" altLang="en-US" dirty="0"/>
              <a:t>登入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				</a:t>
            </a:r>
            <a:r>
              <a:rPr lang="zh-TW" altLang="en-US" dirty="0"/>
              <a:t>      雜湊值錯誤，無法登入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使用者下次登入</a:t>
            </a:r>
            <a:r>
              <a:rPr lang="en-US" altLang="zh-TW" dirty="0"/>
              <a:t>			</a:t>
            </a:r>
            <a:r>
              <a:rPr lang="zh-TW" altLang="en-US" dirty="0"/>
              <a:t>  回傳</a:t>
            </a:r>
            <a:r>
              <a:rPr lang="en-US" altLang="zh-TW" dirty="0"/>
              <a:t>DEF		</a:t>
            </a:r>
          </a:p>
          <a:p>
            <a:pPr marL="0" indent="0">
              <a:buNone/>
            </a:pPr>
            <a:r>
              <a:rPr lang="zh-TW" altLang="en-US" dirty="0"/>
              <a:t>輸入</a:t>
            </a:r>
            <a:r>
              <a:rPr lang="en-US" altLang="zh-TW" dirty="0"/>
              <a:t>123				</a:t>
            </a:r>
            <a:r>
              <a:rPr lang="zh-TW" altLang="en-US" dirty="0"/>
              <a:t>轉成</a:t>
            </a:r>
            <a:r>
              <a:rPr lang="en-US" altLang="zh-TW" dirty="0"/>
              <a:t>ABCDEF		</a:t>
            </a:r>
            <a:r>
              <a:rPr lang="zh-TW" altLang="en-US" dirty="0"/>
              <a:t>       </a:t>
            </a:r>
            <a:r>
              <a:rPr lang="en-US" altLang="zh-TW" dirty="0"/>
              <a:t>ABCDEF</a:t>
            </a:r>
            <a:r>
              <a:rPr lang="zh-TW" altLang="en-US" dirty="0"/>
              <a:t>正確，登入成</a:t>
            </a:r>
            <a:r>
              <a:rPr lang="en-US" altLang="zh-TW" dirty="0"/>
              <a:t>										</a:t>
            </a:r>
            <a:r>
              <a:rPr lang="zh-TW" altLang="en-US" dirty="0"/>
              <a:t>功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							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F7381E-369A-40C4-A8FD-077A9AEB44BB}"/>
              </a:ext>
            </a:extLst>
          </p:cNvPr>
          <p:cNvSpPr/>
          <p:nvPr/>
        </p:nvSpPr>
        <p:spPr>
          <a:xfrm>
            <a:off x="3334766" y="3395444"/>
            <a:ext cx="1468073" cy="1377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5B176D-4292-4265-B671-0F56106100DA}"/>
              </a:ext>
            </a:extLst>
          </p:cNvPr>
          <p:cNvSpPr/>
          <p:nvPr/>
        </p:nvSpPr>
        <p:spPr>
          <a:xfrm>
            <a:off x="6870749" y="3445326"/>
            <a:ext cx="1468073" cy="1377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後端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F7F07E5-78A7-4C21-8A39-3FB8DCDC6E6D}"/>
              </a:ext>
            </a:extLst>
          </p:cNvPr>
          <p:cNvCxnSpPr/>
          <p:nvPr/>
        </p:nvCxnSpPr>
        <p:spPr>
          <a:xfrm>
            <a:off x="5427677" y="3244442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DFE84BD-C710-4593-B5B9-8507C719BE4F}"/>
              </a:ext>
            </a:extLst>
          </p:cNvPr>
          <p:cNvCxnSpPr/>
          <p:nvPr/>
        </p:nvCxnSpPr>
        <p:spPr>
          <a:xfrm>
            <a:off x="5419288" y="3546446"/>
            <a:ext cx="1443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47F21F9-6092-4DC7-AF31-6C65A75CC8C9}"/>
              </a:ext>
            </a:extLst>
          </p:cNvPr>
          <p:cNvCxnSpPr/>
          <p:nvPr/>
        </p:nvCxnSpPr>
        <p:spPr>
          <a:xfrm flipH="1">
            <a:off x="4802839" y="4050217"/>
            <a:ext cx="2059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581BBCF-9EB6-4B71-AFC6-1A9FF94F1040}"/>
              </a:ext>
            </a:extLst>
          </p:cNvPr>
          <p:cNvCxnSpPr/>
          <p:nvPr/>
        </p:nvCxnSpPr>
        <p:spPr>
          <a:xfrm>
            <a:off x="4802838" y="4537232"/>
            <a:ext cx="2059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53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337FD-9137-4495-99F6-54BFCB6C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pPr algn="ctr"/>
            <a:r>
              <a:rPr lang="zh-TW" altLang="en-US" dirty="0"/>
              <a:t>實作展示</a:t>
            </a:r>
            <a:r>
              <a:rPr lang="en-US" altLang="zh-TW" dirty="0"/>
              <a:t>—</a:t>
            </a:r>
            <a:r>
              <a:rPr lang="zh-TW" altLang="en-US" dirty="0"/>
              <a:t>未保護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527A4F5-64A3-63B8-BE44-C7A25081F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0" b="22455"/>
          <a:stretch/>
        </p:blipFill>
        <p:spPr>
          <a:xfrm>
            <a:off x="2354579" y="1916272"/>
            <a:ext cx="7482841" cy="4843216"/>
          </a:xfr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E7E7BB03-DBB0-99E7-F6EE-5F55F16DE8D0}"/>
              </a:ext>
            </a:extLst>
          </p:cNvPr>
          <p:cNvGrpSpPr/>
          <p:nvPr/>
        </p:nvGrpSpPr>
        <p:grpSpPr>
          <a:xfrm>
            <a:off x="6347724" y="5598159"/>
            <a:ext cx="4320275" cy="746747"/>
            <a:chOff x="6347724" y="5598159"/>
            <a:chExt cx="4320275" cy="746747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5C23B20-E7B1-19BF-9CBD-26BD0EBA24D8}"/>
                </a:ext>
              </a:extLst>
            </p:cNvPr>
            <p:cNvSpPr/>
            <p:nvPr/>
          </p:nvSpPr>
          <p:spPr>
            <a:xfrm>
              <a:off x="6347724" y="5598159"/>
              <a:ext cx="1249680" cy="39280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3070726-06CA-90DE-9FA0-C208027F791D}"/>
                </a:ext>
              </a:extLst>
            </p:cNvPr>
            <p:cNvSpPr txBox="1"/>
            <p:nvPr/>
          </p:nvSpPr>
          <p:spPr>
            <a:xfrm>
              <a:off x="7597404" y="5637020"/>
              <a:ext cx="30705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未受保護的密碼</a:t>
              </a:r>
              <a:endParaRPr lang="en-US" altLang="zh-TW" sz="20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20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不具有安全性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5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337FD-9137-4495-99F6-54BFCB6C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實作展示</a:t>
            </a:r>
            <a:r>
              <a:rPr lang="en-US" altLang="zh-TW" dirty="0"/>
              <a:t>—</a:t>
            </a:r>
            <a:r>
              <a:rPr lang="zh-TW" altLang="en-US" dirty="0"/>
              <a:t>雜湊值傳輸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88363E-F7D7-44B3-040F-536F627F2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61"/>
          <a:stretch/>
        </p:blipFill>
        <p:spPr>
          <a:xfrm>
            <a:off x="855618" y="1933777"/>
            <a:ext cx="10553851" cy="4592955"/>
          </a:xfr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7821028D-A0FC-B27F-9E30-CB73F9A218D1}"/>
              </a:ext>
            </a:extLst>
          </p:cNvPr>
          <p:cNvGrpSpPr/>
          <p:nvPr/>
        </p:nvGrpSpPr>
        <p:grpSpPr>
          <a:xfrm>
            <a:off x="1339824" y="4378960"/>
            <a:ext cx="10847566" cy="1791854"/>
            <a:chOff x="2244436" y="4082473"/>
            <a:chExt cx="9216043" cy="153206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57768A8F-5D60-069B-0606-C57AFB2BCE23}"/>
                </a:ext>
              </a:extLst>
            </p:cNvPr>
            <p:cNvGrpSpPr/>
            <p:nvPr/>
          </p:nvGrpSpPr>
          <p:grpSpPr>
            <a:xfrm>
              <a:off x="8176260" y="4831080"/>
              <a:ext cx="3284219" cy="783461"/>
              <a:chOff x="8176260" y="4831080"/>
              <a:chExt cx="3284219" cy="783461"/>
            </a:xfrm>
          </p:grpSpPr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A76B5816-42C3-41A6-B9A3-C713B130E9E6}"/>
                  </a:ext>
                </a:extLst>
              </p:cNvPr>
              <p:cNvSpPr/>
              <p:nvPr/>
            </p:nvSpPr>
            <p:spPr>
              <a:xfrm>
                <a:off x="8176260" y="4831080"/>
                <a:ext cx="2254585" cy="28194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6A7B573-65C9-77B0-B6A9-EDF169855E25}"/>
                  </a:ext>
                </a:extLst>
              </p:cNvPr>
              <p:cNvSpPr txBox="1"/>
              <p:nvPr/>
            </p:nvSpPr>
            <p:spPr>
              <a:xfrm>
                <a:off x="8389884" y="5214431"/>
                <a:ext cx="30705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rgbClr val="0070C0"/>
                    </a:solidFill>
                  </a:rPr>
                  <a:t>密碼經過雜湊值傳輸</a:t>
                </a:r>
                <a:endParaRPr lang="en-US" altLang="zh-TW" sz="20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2604E536-12A3-ADF2-8838-F5D1E2C3E01C}"/>
                </a:ext>
              </a:extLst>
            </p:cNvPr>
            <p:cNvSpPr/>
            <p:nvPr/>
          </p:nvSpPr>
          <p:spPr>
            <a:xfrm>
              <a:off x="2244436" y="4082473"/>
              <a:ext cx="2115128" cy="14778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28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337FD-9137-4495-99F6-54BFCB6C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單純雜湊的漏洞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10A0906-E607-4EBE-9163-EC36DC048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196323"/>
            <a:ext cx="9604375" cy="308924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0418F91-F0BD-842B-24A3-BA36B1CDB6D5}"/>
              </a:ext>
            </a:extLst>
          </p:cNvPr>
          <p:cNvSpPr txBox="1"/>
          <p:nvPr/>
        </p:nvSpPr>
        <p:spPr>
          <a:xfrm>
            <a:off x="2526384" y="4006391"/>
            <a:ext cx="6108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上網查詢雜湊值彩虹表</a:t>
            </a:r>
            <a:endParaRPr lang="en-US" altLang="zh-TW" sz="24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簡單的密碼很容易破解</a:t>
            </a:r>
          </a:p>
        </p:txBody>
      </p:sp>
    </p:spTree>
    <p:extLst>
      <p:ext uri="{BB962C8B-B14F-4D97-AF65-F5344CB8AC3E}">
        <p14:creationId xmlns:p14="http://schemas.microsoft.com/office/powerpoint/2010/main" val="392548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B39D5-410C-4CE1-98D9-C70EA8A7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		</a:t>
            </a:r>
            <a:r>
              <a:rPr lang="zh-TW" altLang="en-US" dirty="0"/>
              <a:t>網路上的資料是如何進行安全的傳輸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4437CE-E44D-4229-AE32-D995376F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假設今天我們使用網路銀行進行交易，輸入帳號密碼後進行傳輸，如果這個傳輸過程不去進行任何的加密，是不是會被駭客輕而易舉的得知我們的帳戶資訊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這個答案是肯定的，因此接下來我們要探討該如何進行安全的傳輸。</a:t>
            </a:r>
          </a:p>
        </p:txBody>
      </p:sp>
    </p:spTree>
    <p:extLst>
      <p:ext uri="{BB962C8B-B14F-4D97-AF65-F5344CB8AC3E}">
        <p14:creationId xmlns:p14="http://schemas.microsoft.com/office/powerpoint/2010/main" val="4185988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337FD-9137-4495-99F6-54BFCB6C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實作</a:t>
            </a:r>
            <a:r>
              <a:rPr lang="en-US" altLang="zh-TW" dirty="0"/>
              <a:t>—</a:t>
            </a:r>
            <a:r>
              <a:rPr lang="zh-TW" altLang="en-US" dirty="0"/>
              <a:t>加鹽雜湊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16C12B8-DD76-3924-330D-6CCA70660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5"/>
          <a:stretch/>
        </p:blipFill>
        <p:spPr>
          <a:xfrm>
            <a:off x="477185" y="1895831"/>
            <a:ext cx="11426960" cy="4905607"/>
          </a:xfr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861FEDAD-A8C7-34A2-5101-F28CA4381767}"/>
              </a:ext>
            </a:extLst>
          </p:cNvPr>
          <p:cNvGrpSpPr/>
          <p:nvPr/>
        </p:nvGrpSpPr>
        <p:grpSpPr>
          <a:xfrm>
            <a:off x="1046480" y="4444318"/>
            <a:ext cx="10318750" cy="1237468"/>
            <a:chOff x="1046480" y="4500880"/>
            <a:chExt cx="10318750" cy="1237468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C7A64F87-24E1-2D9F-4F9D-ADC0F65E000F}"/>
                </a:ext>
              </a:extLst>
            </p:cNvPr>
            <p:cNvSpPr/>
            <p:nvPr/>
          </p:nvSpPr>
          <p:spPr>
            <a:xfrm>
              <a:off x="1046480" y="4500880"/>
              <a:ext cx="3017520" cy="22352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976B0DDD-C230-5719-82C4-B7D5B92A0006}"/>
                </a:ext>
              </a:extLst>
            </p:cNvPr>
            <p:cNvSpPr/>
            <p:nvPr/>
          </p:nvSpPr>
          <p:spPr>
            <a:xfrm>
              <a:off x="8037334" y="4968240"/>
              <a:ext cx="2356346" cy="32512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020EB6B-EA42-BAAD-C505-930EA305D8EE}"/>
                </a:ext>
              </a:extLst>
            </p:cNvPr>
            <p:cNvSpPr txBox="1"/>
            <p:nvPr/>
          </p:nvSpPr>
          <p:spPr>
            <a:xfrm>
              <a:off x="8534400" y="5338238"/>
              <a:ext cx="2830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加鹽雜湊後</a:t>
              </a:r>
              <a:r>
                <a:rPr lang="zh-TW" altLang="en-US" sz="2000" b="1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的值</a:t>
              </a:r>
              <a:endParaRPr lang="en-US" altLang="zh-TW" sz="20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0E796A6-1FA2-4C45-A73C-0B09EE086FDE}"/>
                </a:ext>
              </a:extLst>
            </p:cNvPr>
            <p:cNvSpPr txBox="1"/>
            <p:nvPr/>
          </p:nvSpPr>
          <p:spPr>
            <a:xfrm>
              <a:off x="2754354" y="4683760"/>
              <a:ext cx="2356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加鹽雜湊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88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337FD-9137-4495-99F6-54BFCB6C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加鹽雜湊破解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06040F-9572-0145-D285-57676640F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264371"/>
            <a:ext cx="9604375" cy="295314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4D8113A-8E1C-0C9A-7FEE-72A6B6A473D7}"/>
              </a:ext>
            </a:extLst>
          </p:cNvPr>
          <p:cNvSpPr txBox="1"/>
          <p:nvPr/>
        </p:nvSpPr>
        <p:spPr>
          <a:xfrm>
            <a:off x="4653280" y="5217516"/>
            <a:ext cx="4612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結果是無法破解</a:t>
            </a:r>
          </a:p>
        </p:txBody>
      </p:sp>
    </p:spTree>
    <p:extLst>
      <p:ext uri="{BB962C8B-B14F-4D97-AF65-F5344CB8AC3E}">
        <p14:creationId xmlns:p14="http://schemas.microsoft.com/office/powerpoint/2010/main" val="403929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337FD-9137-4495-99F6-54BFCB6C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實作</a:t>
            </a:r>
            <a:r>
              <a:rPr lang="en-US" altLang="zh-TW" dirty="0"/>
              <a:t>—</a:t>
            </a:r>
            <a:r>
              <a:rPr lang="zh-TW" altLang="en-US" dirty="0"/>
              <a:t>臨時值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BA6ED1-BCA8-BFD4-00FC-BEC2F2732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49" y="1853754"/>
            <a:ext cx="7550647" cy="49274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E5F8C2-96C0-74EE-1546-1A889E508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47" r="4216"/>
          <a:stretch/>
        </p:blipFill>
        <p:spPr>
          <a:xfrm>
            <a:off x="7887855" y="2124365"/>
            <a:ext cx="4296833" cy="462912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288314D-99FA-4587-8449-14FEB97F384A}"/>
              </a:ext>
            </a:extLst>
          </p:cNvPr>
          <p:cNvSpPr txBox="1"/>
          <p:nvPr/>
        </p:nvSpPr>
        <p:spPr>
          <a:xfrm>
            <a:off x="5408088" y="4438925"/>
            <a:ext cx="1690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第一次登入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D58CD0B-0BA7-010B-AF76-C13D4A0F767D}"/>
              </a:ext>
            </a:extLst>
          </p:cNvPr>
          <p:cNvSpPr txBox="1"/>
          <p:nvPr/>
        </p:nvSpPr>
        <p:spPr>
          <a:xfrm>
            <a:off x="9854324" y="5061527"/>
            <a:ext cx="1690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第二次登入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5AB3A9B-E56E-7D91-0AE2-6ACC7629FFEE}"/>
              </a:ext>
            </a:extLst>
          </p:cNvPr>
          <p:cNvSpPr txBox="1"/>
          <p:nvPr/>
        </p:nvSpPr>
        <p:spPr>
          <a:xfrm>
            <a:off x="6253215" y="5688215"/>
            <a:ext cx="3973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臨時值不同，所以雜湊值也不同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E3A023-2543-FD74-52E0-AF63E5B24319}"/>
              </a:ext>
            </a:extLst>
          </p:cNvPr>
          <p:cNvSpPr txBox="1"/>
          <p:nvPr/>
        </p:nvSpPr>
        <p:spPr>
          <a:xfrm>
            <a:off x="1981397" y="3228945"/>
            <a:ext cx="1690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先加鹽雜湊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6278789-1EE0-A8DF-FF40-3C2BD4FA047E}"/>
              </a:ext>
            </a:extLst>
          </p:cNvPr>
          <p:cNvSpPr/>
          <p:nvPr/>
        </p:nvSpPr>
        <p:spPr>
          <a:xfrm>
            <a:off x="942109" y="3768436"/>
            <a:ext cx="2327564" cy="1570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0D9C466-BEFD-66FA-FE80-661E63667C81}"/>
              </a:ext>
            </a:extLst>
          </p:cNvPr>
          <p:cNvSpPr/>
          <p:nvPr/>
        </p:nvSpPr>
        <p:spPr>
          <a:xfrm>
            <a:off x="822036" y="3907817"/>
            <a:ext cx="2447637" cy="8984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B559D0F-C4B8-83E1-FB9C-19D3E9502B95}"/>
              </a:ext>
            </a:extLst>
          </p:cNvPr>
          <p:cNvSpPr txBox="1"/>
          <p:nvPr/>
        </p:nvSpPr>
        <p:spPr>
          <a:xfrm>
            <a:off x="1645247" y="4406163"/>
            <a:ext cx="1690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請求臨時值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FC3FE16-64FC-4EA2-CC95-FB321A8E4BF1}"/>
              </a:ext>
            </a:extLst>
          </p:cNvPr>
          <p:cNvSpPr/>
          <p:nvPr/>
        </p:nvSpPr>
        <p:spPr>
          <a:xfrm>
            <a:off x="822036" y="4896180"/>
            <a:ext cx="2327564" cy="1570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C37A22B-D520-7B89-42E3-136F5A5E9F82}"/>
              </a:ext>
            </a:extLst>
          </p:cNvPr>
          <p:cNvSpPr txBox="1"/>
          <p:nvPr/>
        </p:nvSpPr>
        <p:spPr>
          <a:xfrm>
            <a:off x="1244836" y="5086927"/>
            <a:ext cx="2418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加上臨時值再雜湊</a:t>
            </a:r>
          </a:p>
        </p:txBody>
      </p:sp>
    </p:spTree>
    <p:extLst>
      <p:ext uri="{BB962C8B-B14F-4D97-AF65-F5344CB8AC3E}">
        <p14:creationId xmlns:p14="http://schemas.microsoft.com/office/powerpoint/2010/main" val="243496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1" grpId="1"/>
      <p:bldP spid="12" grpId="0" animBg="1"/>
      <p:bldP spid="12" grpId="1" animBg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8" grpId="0"/>
      <p:bldP spid="1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337FD-9137-4495-99F6-54BFCB6C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</a:t>
            </a:r>
            <a:br>
              <a:rPr lang="en-US" altLang="zh-TW" dirty="0"/>
            </a:br>
            <a:r>
              <a:rPr lang="zh-TW" altLang="en-US" sz="2000" dirty="0"/>
              <a:t>網頁安全傳輸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E08A02-3B1B-479F-83ED-7C758A27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傳輸時會先使用對稱</a:t>
            </a:r>
            <a:r>
              <a:rPr lang="en-US" altLang="zh-TW" dirty="0"/>
              <a:t>+</a:t>
            </a:r>
            <a:r>
              <a:rPr lang="zh-TW" altLang="en-US" dirty="0"/>
              <a:t>非對稱的方法進行加密</a:t>
            </a:r>
            <a:endParaRPr lang="en-US" altLang="zh-TW" dirty="0"/>
          </a:p>
          <a:p>
            <a:r>
              <a:rPr lang="zh-TW" altLang="en-US" dirty="0"/>
              <a:t>將密碼進行雜湊或是加鹽雜湊</a:t>
            </a:r>
            <a:endParaRPr lang="en-US" altLang="zh-TW" dirty="0"/>
          </a:p>
          <a:p>
            <a:r>
              <a:rPr lang="zh-TW" altLang="en-US" dirty="0"/>
              <a:t>最後加上隨機的臨時值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913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26B7F-616A-426E-87CB-5BF99720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98" y="2020923"/>
            <a:ext cx="9603275" cy="1049235"/>
          </a:xfrm>
        </p:spPr>
        <p:txBody>
          <a:bodyPr/>
          <a:lstStyle/>
          <a:p>
            <a:pPr algn="ctr"/>
            <a:r>
              <a:rPr lang="zh-TW" altLang="en-US" dirty="0"/>
              <a:t>謝謝大家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845B75-1FE5-47CD-8353-086709616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59" y="2801923"/>
            <a:ext cx="4646681" cy="260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90236F-3FD2-4B1E-8322-6040F985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對稱，非對稱加密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3F4ABF-C2E5-4DA3-AF36-DB640559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這邊幫大家複習一下，對稱與非對稱加密的差別主要是</a:t>
            </a:r>
            <a:endParaRPr lang="en-US" altLang="zh-TW" dirty="0"/>
          </a:p>
          <a:p>
            <a:r>
              <a:rPr lang="zh-TW" altLang="en-US" dirty="0"/>
              <a:t>對稱式加密的加解密皆使用同一把鑰匙</a:t>
            </a:r>
            <a:endParaRPr lang="en-US" altLang="zh-TW" dirty="0"/>
          </a:p>
          <a:p>
            <a:r>
              <a:rPr lang="zh-TW" altLang="en-US" dirty="0"/>
              <a:t>非對稱則是使用公鑰加密，私鑰解密。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7960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ECC40E9-3850-47C6-8B93-3E24E2CE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加密過程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577D634-E8B2-4DF4-83A9-5002AA2C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120217"/>
            <a:ext cx="4645152" cy="801943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瀏覽器</a:t>
            </a:r>
            <a:r>
              <a:rPr lang="en-US" altLang="zh-TW" dirty="0"/>
              <a:t>(</a:t>
            </a:r>
            <a:r>
              <a:rPr lang="zh-TW" altLang="en-US" dirty="0"/>
              <a:t>前端</a:t>
            </a:r>
            <a:r>
              <a:rPr lang="en-US" altLang="zh-TW" dirty="0"/>
              <a:t>)</a:t>
            </a:r>
          </a:p>
          <a:p>
            <a:pPr algn="ctr"/>
            <a:endParaRPr lang="zh-TW" altLang="en-US" sz="3200" dirty="0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0F15792C-4F6C-420C-A01A-7517205CF0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97" y="2824163"/>
            <a:ext cx="2695031" cy="2644775"/>
          </a:xfrm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5320F92D-035D-4F5C-9B9C-9EA8E0071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700" y="1860482"/>
            <a:ext cx="4645152" cy="802237"/>
          </a:xfrm>
        </p:spPr>
        <p:txBody>
          <a:bodyPr>
            <a:noAutofit/>
          </a:bodyPr>
          <a:lstStyle/>
          <a:p>
            <a:pPr algn="ctr"/>
            <a:r>
              <a:rPr lang="zh-TW" altLang="en-US" sz="2000" dirty="0"/>
              <a:t>伺服器</a:t>
            </a:r>
            <a:r>
              <a:rPr lang="en-US" altLang="zh-TW" sz="2000" dirty="0"/>
              <a:t>(</a:t>
            </a:r>
            <a:r>
              <a:rPr lang="zh-TW" altLang="en-US" sz="2000" dirty="0"/>
              <a:t>後端</a:t>
            </a:r>
            <a:r>
              <a:rPr lang="en-US" altLang="zh-TW" sz="2000" dirty="0"/>
              <a:t>)</a:t>
            </a:r>
          </a:p>
          <a:p>
            <a:pPr algn="ctr"/>
            <a:r>
              <a:rPr lang="zh-TW" altLang="en-US" sz="2000" b="0" dirty="0"/>
              <a:t>產生一組非對稱鑰匙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E03E7C11-8100-4784-82BD-B2FC20430D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865" y="2820988"/>
            <a:ext cx="2367121" cy="2638425"/>
          </a:xfrm>
        </p:spPr>
      </p:pic>
    </p:spTree>
    <p:extLst>
      <p:ext uri="{BB962C8B-B14F-4D97-AF65-F5344CB8AC3E}">
        <p14:creationId xmlns:p14="http://schemas.microsoft.com/office/powerpoint/2010/main" val="233158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ECC40E9-3850-47C6-8B93-3E24E2CE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577D634-E8B2-4DF4-83A9-5002AA2C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609" y="1860482"/>
            <a:ext cx="5332412" cy="823912"/>
          </a:xfrm>
        </p:spPr>
        <p:txBody>
          <a:bodyPr>
            <a:noAutofit/>
          </a:bodyPr>
          <a:lstStyle/>
          <a:p>
            <a:pPr algn="ctr"/>
            <a:r>
              <a:rPr lang="zh-TW" altLang="en-US" sz="2000" dirty="0"/>
              <a:t>瀏覽器</a:t>
            </a:r>
            <a:endParaRPr lang="en-US" altLang="zh-TW" sz="2000" dirty="0"/>
          </a:p>
          <a:p>
            <a:pPr algn="ctr"/>
            <a:r>
              <a:rPr lang="zh-TW" altLang="en-US" sz="2000" b="0" dirty="0"/>
              <a:t>瀏覽器拿到非對稱公鑰後產生對稱鑰匙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F6B2E71-7A9D-4803-85CD-596AB3003B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99" y="2824163"/>
            <a:ext cx="1616627" cy="2644775"/>
          </a:xfrm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5320F92D-035D-4F5C-9B9C-9EA8E0071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1849" y="1922846"/>
            <a:ext cx="4645152" cy="761548"/>
          </a:xfrm>
        </p:spPr>
        <p:txBody>
          <a:bodyPr>
            <a:noAutofit/>
          </a:bodyPr>
          <a:lstStyle/>
          <a:p>
            <a:pPr algn="ctr"/>
            <a:r>
              <a:rPr lang="zh-TW" altLang="en-US" sz="2000" dirty="0"/>
              <a:t>伺服器</a:t>
            </a:r>
            <a:endParaRPr lang="en-US" altLang="zh-TW" sz="2000" dirty="0"/>
          </a:p>
          <a:p>
            <a:pPr algn="ctr"/>
            <a:r>
              <a:rPr lang="zh-TW" altLang="en-US" sz="2000" b="0" dirty="0"/>
              <a:t>將非對稱的公鑰給瀏覽器</a:t>
            </a: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A5FDB925-8F3C-4962-A2E9-DD8B856722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45" y="2897014"/>
            <a:ext cx="2048161" cy="2486372"/>
          </a:xfrm>
        </p:spPr>
      </p:pic>
    </p:spTree>
    <p:extLst>
      <p:ext uri="{BB962C8B-B14F-4D97-AF65-F5344CB8AC3E}">
        <p14:creationId xmlns:p14="http://schemas.microsoft.com/office/powerpoint/2010/main" val="189658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ECC40E9-3850-47C6-8B93-3E24E2CE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577D634-E8B2-4DF4-83A9-5002AA2C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5957" y="1860482"/>
            <a:ext cx="5332412" cy="823912"/>
          </a:xfrm>
        </p:spPr>
        <p:txBody>
          <a:bodyPr>
            <a:normAutofit lnSpcReduction="10000"/>
          </a:bodyPr>
          <a:lstStyle/>
          <a:p>
            <a:pPr algn="ctr"/>
            <a:r>
              <a:rPr lang="zh-TW" altLang="en-US" sz="2000" dirty="0"/>
              <a:t>瀏覽器</a:t>
            </a:r>
            <a:endParaRPr lang="en-US" altLang="zh-TW" sz="2000" dirty="0"/>
          </a:p>
          <a:p>
            <a:pPr algn="ctr"/>
            <a:r>
              <a:rPr lang="zh-TW" altLang="en-US" sz="2000" b="0" dirty="0"/>
              <a:t>使用非對稱公鑰將對稱鑰匙加密後傳給伺服器</a:t>
            </a:r>
            <a:endParaRPr lang="en-US" altLang="zh-TW" sz="2000" b="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72A3885-4065-4F11-98C1-696D9F8DC2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337" y="2824163"/>
            <a:ext cx="1639950" cy="2644775"/>
          </a:xfrm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5320F92D-035D-4F5C-9B9C-9EA8E0071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zh-TW" altLang="en-US" sz="2000" dirty="0"/>
              <a:t>伺服器</a:t>
            </a:r>
            <a:endParaRPr lang="en-US" altLang="zh-TW" sz="2000" dirty="0"/>
          </a:p>
          <a:p>
            <a:pPr algn="ctr"/>
            <a:endParaRPr lang="en-US" altLang="zh-TW" sz="2000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A5FDB925-8F3C-4962-A2E9-DD8B856722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45" y="2897014"/>
            <a:ext cx="2048161" cy="2486372"/>
          </a:xfrm>
        </p:spPr>
      </p:pic>
    </p:spTree>
    <p:extLst>
      <p:ext uri="{BB962C8B-B14F-4D97-AF65-F5344CB8AC3E}">
        <p14:creationId xmlns:p14="http://schemas.microsoft.com/office/powerpoint/2010/main" val="98973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ECC40E9-3850-47C6-8B93-3E24E2CE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577D634-E8B2-4DF4-83A9-5002AA2C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5957" y="1930366"/>
            <a:ext cx="5332412" cy="823912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瀏覽器</a:t>
            </a:r>
            <a:endParaRPr lang="en-US" altLang="zh-TW" dirty="0"/>
          </a:p>
          <a:p>
            <a:pPr algn="ctr"/>
            <a:endParaRPr lang="en-US" altLang="zh-TW" sz="2000" dirty="0"/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ABE245C7-6B2B-4BCC-AA57-DD4B2CA1C8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40" y="2824163"/>
            <a:ext cx="1072945" cy="2644775"/>
          </a:xfrm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5320F92D-035D-4F5C-9B9C-9EA8E0071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1849" y="2018751"/>
            <a:ext cx="4645152" cy="802237"/>
          </a:xfrm>
        </p:spPr>
        <p:txBody>
          <a:bodyPr>
            <a:noAutofit/>
          </a:bodyPr>
          <a:lstStyle/>
          <a:p>
            <a:pPr algn="ctr"/>
            <a:endParaRPr lang="en-US" altLang="zh-TW" sz="1800" dirty="0"/>
          </a:p>
          <a:p>
            <a:pPr algn="ctr"/>
            <a:endParaRPr lang="en-US" altLang="zh-TW" sz="1800" dirty="0"/>
          </a:p>
          <a:p>
            <a:pPr algn="ctr"/>
            <a:endParaRPr lang="en-US" altLang="zh-TW" sz="1800" dirty="0"/>
          </a:p>
          <a:p>
            <a:pPr algn="ctr"/>
            <a:endParaRPr lang="en-US" altLang="zh-TW" sz="1800" dirty="0"/>
          </a:p>
          <a:p>
            <a:pPr algn="ctr"/>
            <a:endParaRPr lang="en-US" altLang="zh-TW" sz="1800" dirty="0"/>
          </a:p>
          <a:p>
            <a:pPr algn="ctr"/>
            <a:endParaRPr lang="en-US" altLang="zh-TW" sz="1800" dirty="0"/>
          </a:p>
          <a:p>
            <a:pPr algn="ctr"/>
            <a:endParaRPr lang="en-US" altLang="zh-TW" sz="1800" dirty="0"/>
          </a:p>
          <a:p>
            <a:pPr algn="ctr"/>
            <a:endParaRPr lang="en-US" altLang="zh-TW" sz="1800" dirty="0"/>
          </a:p>
          <a:p>
            <a:pPr algn="ctr"/>
            <a:endParaRPr lang="en-US" altLang="zh-TW" sz="1800" dirty="0"/>
          </a:p>
          <a:p>
            <a:pPr algn="ctr"/>
            <a:r>
              <a:rPr lang="zh-TW" altLang="en-US" sz="1800" dirty="0"/>
              <a:t>伺服器</a:t>
            </a:r>
          </a:p>
          <a:p>
            <a:pPr algn="ctr"/>
            <a:r>
              <a:rPr lang="zh-TW" altLang="en-US" sz="1800" b="0" dirty="0"/>
              <a:t>伺服器使用</a:t>
            </a:r>
            <a:r>
              <a:rPr lang="zh-TW" altLang="en-US" sz="1800" dirty="0"/>
              <a:t>原本持有的</a:t>
            </a:r>
            <a:r>
              <a:rPr lang="zh-TW" altLang="en-US" sz="1800" b="0" dirty="0"/>
              <a:t>非對稱私鑰進行解密來獲得對稱鑰匙</a:t>
            </a:r>
            <a:endParaRPr lang="en-US" altLang="zh-TW" sz="1800" b="0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7FEC8E5-7009-4091-AC7C-EEB5AE13FAE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117" y="2820988"/>
            <a:ext cx="2112617" cy="2638425"/>
          </a:xfrm>
        </p:spPr>
      </p:pic>
    </p:spTree>
    <p:extLst>
      <p:ext uri="{BB962C8B-B14F-4D97-AF65-F5344CB8AC3E}">
        <p14:creationId xmlns:p14="http://schemas.microsoft.com/office/powerpoint/2010/main" val="73761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ECC40E9-3850-47C6-8B93-3E24E2CE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接下來兩邊都使用對稱鑰匙進行加解密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577D634-E8B2-4DF4-83A9-5002AA2C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25" y="1997076"/>
            <a:ext cx="5332412" cy="823912"/>
          </a:xfrm>
        </p:spPr>
        <p:txBody>
          <a:bodyPr>
            <a:normAutofit/>
          </a:bodyPr>
          <a:lstStyle/>
          <a:p>
            <a:pPr algn="ctr"/>
            <a:r>
              <a:rPr lang="zh-TW" altLang="en-US" sz="2000" dirty="0"/>
              <a:t>瀏覽器</a:t>
            </a:r>
            <a:endParaRPr lang="en-US" altLang="zh-TW" sz="2000" dirty="0"/>
          </a:p>
          <a:p>
            <a:pPr algn="ctr"/>
            <a:endParaRPr lang="en-US" altLang="zh-TW" sz="2000" b="0" dirty="0"/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ABE245C7-6B2B-4BCC-AA57-DD4B2CA1C8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40" y="2824163"/>
            <a:ext cx="1072945" cy="2644775"/>
          </a:xfrm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5320F92D-035D-4F5C-9B9C-9EA8E0071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000" dirty="0"/>
              <a:t>伺服器</a:t>
            </a:r>
            <a:endParaRPr lang="en-US" altLang="zh-TW" sz="2000" dirty="0"/>
          </a:p>
          <a:p>
            <a:pPr algn="ctr"/>
            <a:endParaRPr lang="en-US" altLang="zh-TW" sz="2000" dirty="0"/>
          </a:p>
        </p:txBody>
      </p:sp>
      <p:pic>
        <p:nvPicPr>
          <p:cNvPr id="22" name="內容版面配置區 21">
            <a:extLst>
              <a:ext uri="{FF2B5EF4-FFF2-40B4-BE49-F238E27FC236}">
                <a16:creationId xmlns:a16="http://schemas.microsoft.com/office/drawing/2014/main" id="{91D45235-EF09-42A5-A1CC-E5254D91E00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56" y="2820988"/>
            <a:ext cx="1442339" cy="2638425"/>
          </a:xfrm>
        </p:spPr>
      </p:pic>
    </p:spTree>
    <p:extLst>
      <p:ext uri="{BB962C8B-B14F-4D97-AF65-F5344CB8AC3E}">
        <p14:creationId xmlns:p14="http://schemas.microsoft.com/office/powerpoint/2010/main" val="254571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D22B9-0107-45E2-B498-AEEA9D99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傳輸沒問題了，但安全了嗎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EFA0F-E265-4FAF-834B-2B94761AB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答案是否定的，為什麼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如果使用明文直接傳輸，駭客就有辦法能從伺服器端得到這組密碼</a:t>
            </a:r>
            <a:endParaRPr lang="en-US" altLang="zh-TW" dirty="0"/>
          </a:p>
          <a:p>
            <a:r>
              <a:rPr lang="zh-TW" altLang="en-US" dirty="0"/>
              <a:t>那麼，該怎麼辦呢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3932244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2203</TotalTime>
  <Words>1144</Words>
  <Application>Microsoft Office PowerPoint</Application>
  <PresentationFormat>寬螢幕</PresentationFormat>
  <Paragraphs>115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標楷體</vt:lpstr>
      <vt:lpstr>Arial</vt:lpstr>
      <vt:lpstr>Gill Sans MT</vt:lpstr>
      <vt:lpstr>圖庫</vt:lpstr>
      <vt:lpstr>網頁安全傳輸  110310326楊翔宇 110310322鄭子強 </vt:lpstr>
      <vt:lpstr>  網路上的資料是如何進行安全的傳輸?</vt:lpstr>
      <vt:lpstr>對稱，非對稱加密</vt:lpstr>
      <vt:lpstr>加密過程</vt:lpstr>
      <vt:lpstr>PowerPoint 簡報</vt:lpstr>
      <vt:lpstr>PowerPoint 簡報</vt:lpstr>
      <vt:lpstr>PowerPoint 簡報</vt:lpstr>
      <vt:lpstr>接下來兩邊都使用對稱鑰匙進行加解密</vt:lpstr>
      <vt:lpstr>傳輸沒問題了，但安全了嗎</vt:lpstr>
      <vt:lpstr>雜湊（Hashing） </vt:lpstr>
      <vt:lpstr>將密碼雜湊後就安全了嗎?</vt:lpstr>
      <vt:lpstr>    加鹽(salt)  </vt:lpstr>
      <vt:lpstr>  又加密又加鹽，這樣安全了嗎</vt:lpstr>
      <vt:lpstr>不怕一萬，只怕萬一</vt:lpstr>
      <vt:lpstr>    解決方法  </vt:lpstr>
      <vt:lpstr>PowerPoint 簡報</vt:lpstr>
      <vt:lpstr>實作展示—未保護</vt:lpstr>
      <vt:lpstr>實作展示—雜湊值傳輸</vt:lpstr>
      <vt:lpstr>單純雜湊的漏洞</vt:lpstr>
      <vt:lpstr>實作—加鹽雜湊</vt:lpstr>
      <vt:lpstr>加鹽雜湊破解?</vt:lpstr>
      <vt:lpstr>實作—臨時值</vt:lpstr>
      <vt:lpstr>總結 網頁安全傳輸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楊翔宇</dc:creator>
  <cp:lastModifiedBy>楊翔宇</cp:lastModifiedBy>
  <cp:revision>57</cp:revision>
  <dcterms:created xsi:type="dcterms:W3CDTF">2023-01-01T07:45:25Z</dcterms:created>
  <dcterms:modified xsi:type="dcterms:W3CDTF">2023-01-07T05:03:02Z</dcterms:modified>
</cp:coreProperties>
</file>