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1"/>
  </p:notesMasterIdLst>
  <p:sldIdLst>
    <p:sldId id="268" r:id="rId2"/>
    <p:sldId id="391" r:id="rId3"/>
    <p:sldId id="262" r:id="rId4"/>
    <p:sldId id="272" r:id="rId5"/>
    <p:sldId id="279" r:id="rId6"/>
    <p:sldId id="282" r:id="rId7"/>
    <p:sldId id="299" r:id="rId8"/>
    <p:sldId id="283" r:id="rId9"/>
    <p:sldId id="300" r:id="rId10"/>
    <p:sldId id="301" r:id="rId11"/>
    <p:sldId id="284" r:id="rId12"/>
    <p:sldId id="292" r:id="rId13"/>
    <p:sldId id="369" r:id="rId14"/>
    <p:sldId id="355" r:id="rId15"/>
    <p:sldId id="365" r:id="rId16"/>
    <p:sldId id="293" r:id="rId17"/>
    <p:sldId id="335" r:id="rId18"/>
    <p:sldId id="336" r:id="rId19"/>
    <p:sldId id="337" r:id="rId20"/>
    <p:sldId id="357" r:id="rId21"/>
    <p:sldId id="294" r:id="rId22"/>
    <p:sldId id="328" r:id="rId23"/>
    <p:sldId id="338" r:id="rId24"/>
    <p:sldId id="356" r:id="rId25"/>
    <p:sldId id="285" r:id="rId26"/>
    <p:sldId id="303" r:id="rId27"/>
    <p:sldId id="402" r:id="rId28"/>
    <p:sldId id="403" r:id="rId29"/>
    <p:sldId id="404" r:id="rId30"/>
    <p:sldId id="405" r:id="rId31"/>
    <p:sldId id="366" r:id="rId32"/>
    <p:sldId id="367" r:id="rId33"/>
    <p:sldId id="341" r:id="rId34"/>
    <p:sldId id="360" r:id="rId35"/>
    <p:sldId id="368" r:id="rId36"/>
    <p:sldId id="342" r:id="rId37"/>
    <p:sldId id="392" r:id="rId38"/>
    <p:sldId id="361" r:id="rId39"/>
    <p:sldId id="393" r:id="rId40"/>
    <p:sldId id="304" r:id="rId41"/>
    <p:sldId id="406" r:id="rId42"/>
    <p:sldId id="394" r:id="rId43"/>
    <p:sldId id="395" r:id="rId44"/>
    <p:sldId id="305" r:id="rId45"/>
    <p:sldId id="364" r:id="rId46"/>
    <p:sldId id="362" r:id="rId47"/>
    <p:sldId id="286" r:id="rId48"/>
    <p:sldId id="306" r:id="rId49"/>
    <p:sldId id="384" r:id="rId50"/>
    <p:sldId id="375" r:id="rId51"/>
    <p:sldId id="411" r:id="rId52"/>
    <p:sldId id="426" r:id="rId53"/>
    <p:sldId id="287" r:id="rId54"/>
    <p:sldId id="307" r:id="rId55"/>
    <p:sldId id="396" r:id="rId56"/>
    <p:sldId id="397" r:id="rId57"/>
    <p:sldId id="398" r:id="rId58"/>
    <p:sldId id="430" r:id="rId59"/>
    <p:sldId id="376" r:id="rId60"/>
    <p:sldId id="385" r:id="rId61"/>
    <p:sldId id="427" r:id="rId62"/>
    <p:sldId id="428" r:id="rId63"/>
    <p:sldId id="308" r:id="rId64"/>
    <p:sldId id="390" r:id="rId65"/>
    <p:sldId id="429" r:id="rId66"/>
    <p:sldId id="288" r:id="rId67"/>
    <p:sldId id="309" r:id="rId68"/>
    <p:sldId id="399" r:id="rId69"/>
    <p:sldId id="400" r:id="rId70"/>
    <p:sldId id="401" r:id="rId71"/>
    <p:sldId id="371" r:id="rId72"/>
    <p:sldId id="374" r:id="rId73"/>
    <p:sldId id="388" r:id="rId74"/>
    <p:sldId id="389" r:id="rId75"/>
    <p:sldId id="425" r:id="rId76"/>
    <p:sldId id="363" r:id="rId77"/>
    <p:sldId id="290" r:id="rId78"/>
    <p:sldId id="331" r:id="rId79"/>
    <p:sldId id="332" r:id="rId80"/>
    <p:sldId id="333" r:id="rId81"/>
    <p:sldId id="334" r:id="rId82"/>
    <p:sldId id="340" r:id="rId83"/>
    <p:sldId id="359" r:id="rId84"/>
    <p:sldId id="339" r:id="rId85"/>
    <p:sldId id="358" r:id="rId86"/>
    <p:sldId id="377" r:id="rId87"/>
    <p:sldId id="315" r:id="rId88"/>
    <p:sldId id="349" r:id="rId89"/>
    <p:sldId id="350" r:id="rId90"/>
    <p:sldId id="317" r:id="rId91"/>
    <p:sldId id="343" r:id="rId92"/>
    <p:sldId id="370" r:id="rId93"/>
    <p:sldId id="348" r:id="rId94"/>
    <p:sldId id="372" r:id="rId95"/>
    <p:sldId id="373" r:id="rId96"/>
    <p:sldId id="378" r:id="rId97"/>
    <p:sldId id="379" r:id="rId98"/>
    <p:sldId id="408" r:id="rId99"/>
    <p:sldId id="407" r:id="rId100"/>
    <p:sldId id="383" r:id="rId101"/>
    <p:sldId id="410" r:id="rId102"/>
    <p:sldId id="412" r:id="rId103"/>
    <p:sldId id="415" r:id="rId104"/>
    <p:sldId id="413" r:id="rId105"/>
    <p:sldId id="414" r:id="rId106"/>
    <p:sldId id="416" r:id="rId107"/>
    <p:sldId id="417" r:id="rId108"/>
    <p:sldId id="431" r:id="rId109"/>
    <p:sldId id="296" r:id="rId110"/>
    <p:sldId id="322" r:id="rId111"/>
    <p:sldId id="323" r:id="rId112"/>
    <p:sldId id="418" r:id="rId113"/>
    <p:sldId id="419" r:id="rId114"/>
    <p:sldId id="420" r:id="rId115"/>
    <p:sldId id="421" r:id="rId116"/>
    <p:sldId id="422" r:id="rId117"/>
    <p:sldId id="423" r:id="rId118"/>
    <p:sldId id="424" r:id="rId119"/>
    <p:sldId id="269" r:id="rId120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2F2"/>
    <a:srgbClr val="D4E3F7"/>
    <a:srgbClr val="DDDDDD"/>
    <a:srgbClr val="EAEAEA"/>
    <a:srgbClr val="96B8D6"/>
    <a:srgbClr val="B4CCE2"/>
    <a:srgbClr val="0067A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602" y="66"/>
      </p:cViewPr>
      <p:guideLst>
        <p:guide orient="horz" pos="1680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hPercent val="10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7808764940239043E-2"/>
          <c:y val="5.7939914163090127E-2"/>
          <c:w val="0.59893758300132804"/>
          <c:h val="0.8154506437768240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Programming Concepts</c:v>
                </c:pt>
              </c:strCache>
            </c:strRef>
          </c:tx>
          <c:spPr>
            <a:solidFill>
              <a:srgbClr val="7030A0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numRef>
              <c:f>Sheet1!$B$1:$E$1</c:f>
              <c:numCache>
                <c:formatCode>General</c:formatCode>
                <c:ptCount val="4"/>
                <c:pt idx="0">
                  <c:v>1050305</c:v>
                </c:pt>
                <c:pt idx="1">
                  <c:v>1051029</c:v>
                </c:pt>
                <c:pt idx="2">
                  <c:v>1060304</c:v>
                </c:pt>
              </c:numCache>
            </c:numRef>
          </c:cat>
          <c:val>
            <c:numRef>
              <c:f>Sheet1!$B$2:$E$2</c:f>
              <c:numCache>
                <c:formatCode>General</c:formatCode>
                <c:ptCount val="4"/>
                <c:pt idx="0">
                  <c:v>2</c:v>
                </c:pt>
                <c:pt idx="1">
                  <c:v>6</c:v>
                </c:pt>
                <c:pt idx="2">
                  <c:v>8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Data types, constant, variable, Global, Local</c:v>
                </c:pt>
              </c:strCache>
            </c:strRef>
          </c:tx>
          <c:spPr>
            <a:solidFill>
              <a:srgbClr val="002060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numRef>
              <c:f>Sheet1!$B$1:$E$1</c:f>
              <c:numCache>
                <c:formatCode>General</c:formatCode>
                <c:ptCount val="4"/>
                <c:pt idx="0">
                  <c:v>1050305</c:v>
                </c:pt>
                <c:pt idx="1">
                  <c:v>1051029</c:v>
                </c:pt>
                <c:pt idx="2">
                  <c:v>1060304</c:v>
                </c:pt>
              </c:numCache>
            </c:numRef>
          </c:cat>
          <c:val>
            <c:numRef>
              <c:f>Sheet1!$B$3:$E$3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Control structures 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numRef>
              <c:f>Sheet1!$B$1:$E$1</c:f>
              <c:numCache>
                <c:formatCode>General</c:formatCode>
                <c:ptCount val="4"/>
                <c:pt idx="0">
                  <c:v>1050305</c:v>
                </c:pt>
                <c:pt idx="1">
                  <c:v>1051029</c:v>
                </c:pt>
                <c:pt idx="2">
                  <c:v>1060304</c:v>
                </c:pt>
              </c:numCache>
            </c:numRef>
          </c:cat>
          <c:val>
            <c:numRef>
              <c:f>Sheet1!$B$4:$E$4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Loop structures</c:v>
                </c:pt>
              </c:strCache>
            </c:strRef>
          </c:tx>
          <c:spPr>
            <a:solidFill>
              <a:srgbClr val="00B0F0"/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cat>
            <c:numRef>
              <c:f>Sheet1!$B$1:$E$1</c:f>
              <c:numCache>
                <c:formatCode>General</c:formatCode>
                <c:ptCount val="4"/>
                <c:pt idx="0">
                  <c:v>1050305</c:v>
                </c:pt>
                <c:pt idx="1">
                  <c:v>1051029</c:v>
                </c:pt>
                <c:pt idx="2">
                  <c:v>1060304</c:v>
                </c:pt>
              </c:numCache>
            </c:numRef>
          </c:cat>
          <c:val>
            <c:numRef>
              <c:f>Sheet1!$B$5:$E$5</c:f>
              <c:numCache>
                <c:formatCode>General</c:formatCode>
                <c:ptCount val="4"/>
                <c:pt idx="0">
                  <c:v>9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Functions</c:v>
                </c:pt>
              </c:strCache>
            </c:strRef>
          </c:tx>
          <c:spPr>
            <a:solidFill>
              <a:srgbClr val="92D050"/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cat>
            <c:numRef>
              <c:f>Sheet1!$B$1:$E$1</c:f>
              <c:numCache>
                <c:formatCode>General</c:formatCode>
                <c:ptCount val="4"/>
                <c:pt idx="0">
                  <c:v>1050305</c:v>
                </c:pt>
                <c:pt idx="1">
                  <c:v>1051029</c:v>
                </c:pt>
                <c:pt idx="2">
                  <c:v>1060304</c:v>
                </c:pt>
              </c:numCache>
            </c:numRef>
          </c:cat>
          <c:val>
            <c:numRef>
              <c:f>Sheet1!$B$6:$E$6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3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Recursion</c:v>
                </c:pt>
              </c:strCache>
            </c:strRef>
          </c:tx>
          <c:spPr>
            <a:solidFill>
              <a:srgbClr val="FFC000"/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cat>
            <c:numRef>
              <c:f>Sheet1!$B$1:$E$1</c:f>
              <c:numCache>
                <c:formatCode>General</c:formatCode>
                <c:ptCount val="4"/>
                <c:pt idx="0">
                  <c:v>1050305</c:v>
                </c:pt>
                <c:pt idx="1">
                  <c:v>1051029</c:v>
                </c:pt>
                <c:pt idx="2">
                  <c:v>1060304</c:v>
                </c:pt>
              </c:numCache>
            </c:numRef>
          </c:cat>
          <c:val>
            <c:numRef>
              <c:f>Sheet1!$B$7:$E$7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Array and Structures</c:v>
                </c:pt>
              </c:strCache>
            </c:strRef>
          </c:tx>
          <c:spPr>
            <a:solidFill>
              <a:srgbClr val="FF0000"/>
            </a:solidFill>
            <a:ln w="9525" cap="flat" cmpd="sng" algn="ctr">
              <a:solidFill>
                <a:schemeClr val="accent1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60000"/>
                  <a:lumMod val="75000"/>
                </a:schemeClr>
              </a:contourClr>
            </a:sp3d>
          </c:spPr>
          <c:invertIfNegative val="0"/>
          <c:cat>
            <c:numRef>
              <c:f>Sheet1!$B$1:$E$1</c:f>
              <c:numCache>
                <c:formatCode>General</c:formatCode>
                <c:ptCount val="4"/>
                <c:pt idx="0">
                  <c:v>1050305</c:v>
                </c:pt>
                <c:pt idx="1">
                  <c:v>1051029</c:v>
                </c:pt>
                <c:pt idx="2">
                  <c:v>1060304</c:v>
                </c:pt>
              </c:numCache>
            </c:numRef>
          </c:cat>
          <c:val>
            <c:numRef>
              <c:f>Sheet1!$B$8:$E$8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7"/>
        <c:gapDepth val="278"/>
        <c:shape val="box"/>
        <c:axId val="1718171872"/>
        <c:axId val="1718178944"/>
        <c:axId val="0"/>
      </c:bar3DChart>
      <c:catAx>
        <c:axId val="171817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1817894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71817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18171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0951098443576193"/>
          <c:y val="2.7565156072151112E-2"/>
          <c:w val="0.46377006565120055"/>
          <c:h val="0.5596285092806517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EEF6CB-C50F-488A-99E7-79215D4B1CC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8986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2D11F8D7-571E-4947-BB12-0CF48399898F}" type="slidenum">
              <a:rPr lang="en-GB" altLang="en-US" sz="1200" b="0">
                <a:solidFill>
                  <a:schemeClr val="tx1"/>
                </a:solidFill>
              </a:rPr>
              <a:pPr/>
              <a:t>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38459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13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00793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16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39108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17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3466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18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621852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19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703114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21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76947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22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289056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26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87948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EEF6CB-C50F-488A-99E7-79215D4B1CC0}" type="slidenum">
              <a:rPr lang="en-GB" altLang="en-US" smtClean="0"/>
              <a:pPr>
                <a:defRPr/>
              </a:pPr>
              <a:t>30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574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33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4685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3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533328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34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58481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36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83251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37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921349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38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07945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40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80100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42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615404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43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811160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44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8966110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45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7453078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48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11286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4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0717060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54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257220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63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354111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67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7752702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78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2996940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79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9920453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80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9351637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81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1733308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82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327679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83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7893277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87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07242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4E9394A1-4157-47F3-BFB4-0FCBDB1AADDE}" type="slidenum">
              <a:rPr lang="en-GB" altLang="en-US" sz="1200" b="0">
                <a:solidFill>
                  <a:schemeClr val="tx1"/>
                </a:solidFill>
              </a:rPr>
              <a:pPr/>
              <a:t>5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5221448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88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265460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90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733131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91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3646902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92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1967169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93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0959635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97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3583760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110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915882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111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5715649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2C6E7F3-DE13-4DF3-94EC-097DFEA52275}" type="slidenum">
              <a:rPr lang="en-GB" altLang="en-US" sz="1200" b="0">
                <a:solidFill>
                  <a:schemeClr val="tx1"/>
                </a:solidFill>
              </a:rPr>
              <a:pPr/>
              <a:t>119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91707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4E9394A1-4157-47F3-BFB4-0FCBDB1AADDE}" type="slidenum">
              <a:rPr lang="en-GB" altLang="en-US" sz="1200" b="0">
                <a:solidFill>
                  <a:schemeClr val="tx1"/>
                </a:solidFill>
              </a:rPr>
              <a:pPr/>
              <a:t>6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309077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7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854988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8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798791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10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91994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12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701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國立高雄大學 資訊工程學系</a:t>
            </a:r>
            <a:endParaRPr lang="fr-FR" altLang="en-US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51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5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9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49493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32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7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23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5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11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2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24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 userDrawn="1"/>
        </p:nvSpPr>
        <p:spPr bwMode="auto">
          <a:xfrm>
            <a:off x="1295400" y="175260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text styles</a:t>
            </a:r>
          </a:p>
          <a:p>
            <a:pPr lvl="1"/>
            <a:r>
              <a:rPr lang="fr-FR" altLang="en-US" smtClean="0"/>
              <a:t>Second level</a:t>
            </a:r>
          </a:p>
          <a:p>
            <a:pPr lvl="2"/>
            <a:r>
              <a:rPr lang="fr-FR" altLang="en-US" smtClean="0"/>
              <a:t>Third level</a:t>
            </a:r>
          </a:p>
          <a:p>
            <a:pPr lvl="3"/>
            <a:r>
              <a:rPr lang="fr-FR" altLang="en-US" smtClean="0"/>
              <a:t>Fourth level</a:t>
            </a:r>
          </a:p>
          <a:p>
            <a:pPr lvl="4"/>
            <a:r>
              <a:rPr lang="fr-FR" altLang="en-US" smtClean="0"/>
              <a:t>Fifth level</a:t>
            </a:r>
          </a:p>
        </p:txBody>
      </p:sp>
      <p:sp>
        <p:nvSpPr>
          <p:cNvPr id="1030" name="Rectangle 19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國立高雄大學 資訊工程學系</a:t>
            </a:r>
            <a:endParaRPr lang="fr-FR" altLang="en-US" dirty="0"/>
          </a:p>
        </p:txBody>
      </p:sp>
      <p:sp>
        <p:nvSpPr>
          <p:cNvPr id="1031" name="Oval 23"/>
          <p:cNvSpPr>
            <a:spLocks noChangeArrowheads="1"/>
          </p:cNvSpPr>
          <p:nvPr userDrawn="1"/>
        </p:nvSpPr>
        <p:spPr bwMode="auto">
          <a:xfrm>
            <a:off x="143351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2" name="Oval 24"/>
          <p:cNvSpPr>
            <a:spLocks noChangeArrowheads="1"/>
          </p:cNvSpPr>
          <p:nvPr userDrawn="1"/>
        </p:nvSpPr>
        <p:spPr bwMode="auto">
          <a:xfrm>
            <a:off x="219392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3" name="Oval 25"/>
          <p:cNvSpPr>
            <a:spLocks noChangeArrowheads="1"/>
          </p:cNvSpPr>
          <p:nvPr userDrawn="1"/>
        </p:nvSpPr>
        <p:spPr bwMode="auto">
          <a:xfrm>
            <a:off x="295433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4" name="Oval 26"/>
          <p:cNvSpPr>
            <a:spLocks noChangeArrowheads="1"/>
          </p:cNvSpPr>
          <p:nvPr userDrawn="1"/>
        </p:nvSpPr>
        <p:spPr bwMode="auto">
          <a:xfrm>
            <a:off x="371475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5" name="Oval 27"/>
          <p:cNvSpPr>
            <a:spLocks noChangeArrowheads="1"/>
          </p:cNvSpPr>
          <p:nvPr userDrawn="1"/>
        </p:nvSpPr>
        <p:spPr bwMode="auto">
          <a:xfrm>
            <a:off x="4475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6" name="Oval 28"/>
          <p:cNvSpPr>
            <a:spLocks noChangeArrowheads="1"/>
          </p:cNvSpPr>
          <p:nvPr userDrawn="1"/>
        </p:nvSpPr>
        <p:spPr bwMode="auto">
          <a:xfrm>
            <a:off x="5237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7" name="Oval 29"/>
          <p:cNvSpPr>
            <a:spLocks noChangeArrowheads="1"/>
          </p:cNvSpPr>
          <p:nvPr userDrawn="1"/>
        </p:nvSpPr>
        <p:spPr bwMode="auto">
          <a:xfrm>
            <a:off x="599757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8" name="Oval 30"/>
          <p:cNvSpPr>
            <a:spLocks noChangeArrowheads="1"/>
          </p:cNvSpPr>
          <p:nvPr userDrawn="1"/>
        </p:nvSpPr>
        <p:spPr bwMode="auto">
          <a:xfrm>
            <a:off x="675798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9" name="Oval 31"/>
          <p:cNvSpPr>
            <a:spLocks noChangeArrowheads="1"/>
          </p:cNvSpPr>
          <p:nvPr userDrawn="1"/>
        </p:nvSpPr>
        <p:spPr bwMode="auto">
          <a:xfrm>
            <a:off x="7518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40" name="Oval 32"/>
          <p:cNvSpPr>
            <a:spLocks noChangeArrowheads="1"/>
          </p:cNvSpPr>
          <p:nvPr userDrawn="1"/>
        </p:nvSpPr>
        <p:spPr bwMode="auto">
          <a:xfrm>
            <a:off x="8280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magazine.com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930775"/>
            <a:ext cx="6781800" cy="1470025"/>
          </a:xfrm>
        </p:spPr>
        <p:txBody>
          <a:bodyPr/>
          <a:lstStyle/>
          <a:p>
            <a:r>
              <a:rPr lang="en-US" altLang="zh-TW" sz="3600" dirty="0"/>
              <a:t>106</a:t>
            </a:r>
            <a:r>
              <a:rPr lang="zh-TW" altLang="zh-TW" sz="3600" dirty="0"/>
              <a:t>年度教育部補助扎根高中職資訊科學教育計畫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57" y="5053605"/>
            <a:ext cx="1611805" cy="147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下使用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Blocks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開專案</a:t>
            </a:r>
            <a:endParaRPr lang="en-US" altLang="zh-TW" dirty="0" smtClean="0"/>
          </a:p>
          <a:p>
            <a:r>
              <a:rPr lang="en-US" altLang="zh-TW" dirty="0"/>
              <a:t>Hello World!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420" y="4610100"/>
            <a:ext cx="3581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1051029-Q6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981200"/>
            <a:ext cx="84296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1050305-Q7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981200"/>
            <a:ext cx="84677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3583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1050305-Q10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981200"/>
            <a:ext cx="84677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6899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1051029-Q24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981200"/>
            <a:ext cx="84201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887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1050305-Q25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981200"/>
            <a:ext cx="84486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8868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1051029-Q18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81200"/>
            <a:ext cx="83820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5263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1060304-Q3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231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5563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1060304-Q7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227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1462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1050305-Q20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81200"/>
            <a:ext cx="83820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5175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000" dirty="0" smtClean="0"/>
              <a:t>程式實作題</a:t>
            </a:r>
            <a:endParaRPr lang="zh-TW" altLang="en-US" sz="5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65677"/>
          </a:xfrm>
        </p:spPr>
        <p:txBody>
          <a:bodyPr/>
          <a:lstStyle/>
          <a:p>
            <a:pPr algn="r"/>
            <a:r>
              <a:rPr lang="zh-TW" altLang="en-US" dirty="0" smtClean="0"/>
              <a:t>解題技巧、考古題練習、其他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920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dirty="0"/>
              <a:t>Programming Concepts</a:t>
            </a:r>
            <a:endParaRPr lang="zh-TW" altLang="en-US" sz="5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65677"/>
          </a:xfrm>
        </p:spPr>
        <p:txBody>
          <a:bodyPr/>
          <a:lstStyle/>
          <a:p>
            <a:pPr algn="r"/>
            <a:r>
              <a:rPr lang="zh-TW" altLang="en-US" dirty="0" smtClean="0"/>
              <a:t>基本邏輯、進位 、補數、語法</a:t>
            </a:r>
            <a:r>
              <a:rPr lang="zh-TW" altLang="en-US" dirty="0"/>
              <a:t>錯誤</a:t>
            </a:r>
            <a:r>
              <a:rPr lang="en-US" altLang="zh-TW" dirty="0"/>
              <a:t>&amp;</a:t>
            </a:r>
            <a:r>
              <a:rPr lang="zh-TW" altLang="en-US" dirty="0"/>
              <a:t>邏輯</a:t>
            </a:r>
            <a:r>
              <a:rPr lang="zh-TW" altLang="en-US" dirty="0" smtClean="0"/>
              <a:t>錯誤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26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解題技巧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當你看到題目時</a:t>
            </a:r>
            <a:endParaRPr lang="en-US" altLang="zh-TW" dirty="0"/>
          </a:p>
        </p:txBody>
      </p:sp>
      <p:sp>
        <p:nvSpPr>
          <p:cNvPr id="5" name="內容版面配置區 1"/>
          <p:cNvSpPr txBox="1">
            <a:spLocks/>
          </p:cNvSpPr>
          <p:nvPr/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b="0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直接</a:t>
            </a:r>
            <a:r>
              <a:rPr lang="zh-TW" altLang="en-US" dirty="0" smtClean="0">
                <a:solidFill>
                  <a:srgbClr val="FF0000"/>
                </a:solidFill>
              </a:rPr>
              <a:t>先看題目的輸入</a:t>
            </a:r>
            <a:r>
              <a:rPr lang="en-US" altLang="zh-TW" dirty="0" smtClean="0">
                <a:solidFill>
                  <a:srgbClr val="FF0000"/>
                </a:solidFill>
              </a:rPr>
              <a:t>&amp;</a:t>
            </a:r>
            <a:r>
              <a:rPr lang="zh-TW" altLang="en-US" dirty="0" smtClean="0">
                <a:solidFill>
                  <a:srgbClr val="FF0000"/>
                </a:solidFill>
              </a:rPr>
              <a:t>輸出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猜猜看題目是什麼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回去看題目</a:t>
            </a:r>
            <a:endParaRPr lang="en-US" altLang="zh-TW" dirty="0" smtClean="0"/>
          </a:p>
          <a:p>
            <a:r>
              <a:rPr lang="zh-TW" altLang="en-US" dirty="0" smtClean="0"/>
              <a:t>先</a:t>
            </a:r>
            <a:r>
              <a:rPr lang="zh-TW" altLang="en-US" dirty="0"/>
              <a:t>搞定</a:t>
            </a:r>
            <a:r>
              <a:rPr lang="zh-TW" altLang="en-US" dirty="0" smtClean="0"/>
              <a:t>輸入輸出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14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解題技巧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Debug</a:t>
            </a:r>
            <a:endParaRPr lang="en-US" altLang="zh-TW" dirty="0"/>
          </a:p>
        </p:txBody>
      </p:sp>
      <p:sp>
        <p:nvSpPr>
          <p:cNvPr id="5" name="內容版面配置區 1"/>
          <p:cNvSpPr txBox="1">
            <a:spLocks/>
          </p:cNvSpPr>
          <p:nvPr/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b="0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區塊</a:t>
            </a:r>
            <a:r>
              <a:rPr lang="en-US" altLang="zh-TW" dirty="0" smtClean="0"/>
              <a:t>(Block)</a:t>
            </a:r>
            <a:r>
              <a:rPr lang="zh-TW" altLang="en-US" dirty="0" smtClean="0"/>
              <a:t>的概念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每寫完一個區塊就進行測試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除錯好幫手</a:t>
            </a:r>
            <a:r>
              <a:rPr lang="zh-TW" altLang="en-US" dirty="0"/>
              <a:t>：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31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552575"/>
            <a:ext cx="7315200" cy="581025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1050305-Implementation1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133600"/>
            <a:ext cx="5600645" cy="447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5688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552575"/>
            <a:ext cx="7315200" cy="581025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1050305-Implementation1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8800" y="2133600"/>
            <a:ext cx="2997200" cy="4038600"/>
          </a:xfrm>
        </p:spPr>
        <p:txBody>
          <a:bodyPr/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輸入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/>
              <a:t>10</a:t>
            </a:r>
          </a:p>
          <a:p>
            <a:pPr marL="0" indent="0">
              <a:buNone/>
            </a:pPr>
            <a:r>
              <a:rPr lang="en-US" altLang="zh-TW" sz="1600" dirty="0" smtClean="0"/>
              <a:t>0 11 22 33 55 66 77 99 88 44</a:t>
            </a:r>
          </a:p>
          <a:p>
            <a:r>
              <a:rPr lang="zh-TW" altLang="en-US" sz="1600" dirty="0" smtClean="0">
                <a:solidFill>
                  <a:srgbClr val="FF0000"/>
                </a:solidFill>
              </a:rPr>
              <a:t>輸出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/>
              <a:t>0 11 22 33 44 55 66 77 88 99</a:t>
            </a:r>
          </a:p>
          <a:p>
            <a:pPr marL="0" indent="0">
              <a:buNone/>
            </a:pPr>
            <a:r>
              <a:rPr lang="en-US" altLang="zh-TW" sz="1600" dirty="0" smtClean="0"/>
              <a:t>55</a:t>
            </a:r>
          </a:p>
          <a:p>
            <a:pPr marL="0" indent="0">
              <a:buNone/>
            </a:pPr>
            <a:r>
              <a:rPr lang="en-US" altLang="zh-TW" sz="1600" dirty="0" smtClean="0"/>
              <a:t>66</a:t>
            </a:r>
          </a:p>
          <a:p>
            <a:r>
              <a:rPr lang="zh-TW" altLang="en-US" sz="1600" dirty="0" smtClean="0">
                <a:solidFill>
                  <a:srgbClr val="FF0000"/>
                </a:solidFill>
              </a:rPr>
              <a:t>輸入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/>
              <a:t>1</a:t>
            </a:r>
          </a:p>
          <a:p>
            <a:pPr marL="0" indent="0">
              <a:buNone/>
            </a:pPr>
            <a:r>
              <a:rPr lang="en-US" altLang="zh-TW" sz="1600" dirty="0" smtClean="0"/>
              <a:t>13</a:t>
            </a:r>
            <a:endParaRPr lang="en-US" altLang="zh-TW" sz="16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輸出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/>
              <a:t>13</a:t>
            </a:r>
          </a:p>
          <a:p>
            <a:pPr marL="0" indent="0">
              <a:buNone/>
            </a:pPr>
            <a:r>
              <a:rPr lang="en-US" altLang="zh-TW" sz="1600" dirty="0" smtClean="0"/>
              <a:t>13</a:t>
            </a:r>
          </a:p>
          <a:p>
            <a:pPr marL="0" indent="0">
              <a:buNone/>
            </a:pPr>
            <a:r>
              <a:rPr lang="en-US" altLang="zh-TW" sz="1600" dirty="0" smtClean="0"/>
              <a:t>worst case</a:t>
            </a:r>
            <a:endParaRPr lang="en-US" altLang="zh-TW" sz="1600" dirty="0"/>
          </a:p>
          <a:p>
            <a:pPr marL="0" indent="0">
              <a:buNone/>
            </a:pPr>
            <a:endParaRPr lang="zh-TW" altLang="en-US" sz="16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5147733" y="2133600"/>
            <a:ext cx="299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b="0" dirty="0" smtClean="0">
                <a:solidFill>
                  <a:srgbClr val="FF0000"/>
                </a:solidFill>
              </a:rPr>
              <a:t>輸入</a:t>
            </a:r>
            <a:r>
              <a:rPr lang="en-US" altLang="zh-TW" sz="1600" b="0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FontTx/>
              <a:buNone/>
            </a:pPr>
            <a:r>
              <a:rPr lang="en-US" altLang="zh-TW" sz="1600" b="0" dirty="0" smtClean="0"/>
              <a:t>2</a:t>
            </a:r>
          </a:p>
          <a:p>
            <a:pPr marL="0" indent="0">
              <a:buFontTx/>
              <a:buNone/>
            </a:pPr>
            <a:r>
              <a:rPr lang="en-US" altLang="zh-TW" sz="1600" b="0" dirty="0" smtClean="0"/>
              <a:t>73</a:t>
            </a:r>
            <a:r>
              <a:rPr lang="zh-TW" altLang="en-US" sz="1600" b="0" dirty="0" smtClean="0"/>
              <a:t> </a:t>
            </a:r>
            <a:r>
              <a:rPr lang="en-US" altLang="zh-TW" sz="1600" b="0" dirty="0" smtClean="0"/>
              <a:t>65</a:t>
            </a:r>
          </a:p>
          <a:p>
            <a:r>
              <a:rPr lang="zh-TW" altLang="en-US" sz="1600" b="0" dirty="0" smtClean="0">
                <a:solidFill>
                  <a:srgbClr val="FF0000"/>
                </a:solidFill>
              </a:rPr>
              <a:t>輸出</a:t>
            </a:r>
            <a:endParaRPr lang="en-US" altLang="zh-TW" sz="1600" b="0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altLang="zh-TW" sz="1600" b="0" dirty="0" smtClean="0"/>
              <a:t>65</a:t>
            </a:r>
            <a:r>
              <a:rPr lang="zh-TW" altLang="en-US" sz="1600" b="0" dirty="0" smtClean="0"/>
              <a:t> </a:t>
            </a:r>
            <a:r>
              <a:rPr lang="en-US" altLang="zh-TW" sz="1600" b="0" dirty="0" smtClean="0"/>
              <a:t>73</a:t>
            </a:r>
          </a:p>
          <a:p>
            <a:pPr marL="0" indent="0">
              <a:buFontTx/>
              <a:buNone/>
            </a:pPr>
            <a:r>
              <a:rPr lang="en-US" altLang="zh-TW" sz="1600" b="0" dirty="0" smtClean="0"/>
              <a:t>best case</a:t>
            </a:r>
          </a:p>
          <a:p>
            <a:pPr marL="0" indent="0">
              <a:buFontTx/>
              <a:buNone/>
            </a:pPr>
            <a:r>
              <a:rPr lang="en-US" altLang="zh-TW" sz="1600" b="0" dirty="0" smtClean="0"/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85789115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1051029-Implementation1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981200"/>
            <a:ext cx="5465815" cy="463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1091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1051029-Implementation1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828800" y="1981200"/>
            <a:ext cx="299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b="0" dirty="0" smtClean="0">
                <a:solidFill>
                  <a:srgbClr val="FF0000"/>
                </a:solidFill>
              </a:rPr>
              <a:t>輸入</a:t>
            </a:r>
            <a:endParaRPr lang="en-US" altLang="zh-TW" sz="1600" b="0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altLang="zh-TW" sz="1600" b="0" dirty="0" smtClean="0"/>
              <a:t>3 4 5</a:t>
            </a:r>
          </a:p>
          <a:p>
            <a:r>
              <a:rPr lang="zh-TW" altLang="en-US" sz="1600" b="0" dirty="0" smtClean="0">
                <a:solidFill>
                  <a:srgbClr val="FF0000"/>
                </a:solidFill>
              </a:rPr>
              <a:t>輸出</a:t>
            </a:r>
            <a:endParaRPr lang="en-US" altLang="zh-TW" sz="1600" b="0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altLang="zh-TW" sz="1600" b="0" dirty="0" smtClean="0"/>
              <a:t>3 4 5</a:t>
            </a:r>
          </a:p>
          <a:p>
            <a:pPr marL="0" indent="0">
              <a:buFontTx/>
              <a:buNone/>
            </a:pPr>
            <a:r>
              <a:rPr lang="en-US" altLang="zh-TW" sz="1600" b="0" dirty="0" smtClean="0"/>
              <a:t>Right</a:t>
            </a:r>
          </a:p>
          <a:p>
            <a:r>
              <a:rPr lang="zh-TW" altLang="en-US" sz="1600" b="0" dirty="0" smtClean="0">
                <a:solidFill>
                  <a:srgbClr val="FF0000"/>
                </a:solidFill>
              </a:rPr>
              <a:t>輸入</a:t>
            </a:r>
            <a:endParaRPr lang="en-US" altLang="zh-TW" sz="1600" b="0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altLang="zh-TW" sz="1600" b="0" dirty="0" smtClean="0"/>
              <a:t>101 100 99</a:t>
            </a:r>
          </a:p>
          <a:p>
            <a:r>
              <a:rPr lang="zh-TW" altLang="en-US" sz="1600" b="0" dirty="0" smtClean="0">
                <a:solidFill>
                  <a:srgbClr val="FF0000"/>
                </a:solidFill>
              </a:rPr>
              <a:t>輸出</a:t>
            </a:r>
            <a:endParaRPr lang="en-US" altLang="zh-TW" sz="1600" b="0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altLang="zh-TW" sz="1600" b="0" dirty="0" smtClean="0"/>
              <a:t>99 100 101</a:t>
            </a:r>
          </a:p>
          <a:p>
            <a:pPr marL="0" indent="0">
              <a:buFontTx/>
              <a:buNone/>
            </a:pPr>
            <a:r>
              <a:rPr lang="en-US" altLang="zh-TW" sz="1600" b="0" dirty="0" smtClean="0"/>
              <a:t>Acute</a:t>
            </a:r>
          </a:p>
          <a:p>
            <a:pPr marL="0" indent="0">
              <a:buFontTx/>
              <a:buNone/>
            </a:pPr>
            <a:endParaRPr lang="zh-TW" altLang="en-US" sz="1600" b="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656161" y="1981200"/>
            <a:ext cx="299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b="0" dirty="0" smtClean="0">
                <a:solidFill>
                  <a:srgbClr val="FF0000"/>
                </a:solidFill>
              </a:rPr>
              <a:t>輸入</a:t>
            </a:r>
            <a:endParaRPr lang="en-US" altLang="zh-TW" sz="1600" b="0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altLang="zh-TW" sz="1600" b="0" dirty="0" smtClean="0"/>
              <a:t>10 100 10</a:t>
            </a:r>
          </a:p>
          <a:p>
            <a:r>
              <a:rPr lang="zh-TW" altLang="en-US" sz="1600" b="0" dirty="0" smtClean="0">
                <a:solidFill>
                  <a:srgbClr val="FF0000"/>
                </a:solidFill>
              </a:rPr>
              <a:t>輸出</a:t>
            </a:r>
            <a:endParaRPr lang="en-US" altLang="zh-TW" sz="1600" b="0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altLang="zh-TW" sz="1600" b="0" dirty="0" smtClean="0"/>
              <a:t>10 100 10</a:t>
            </a:r>
          </a:p>
          <a:p>
            <a:pPr marL="0" indent="0">
              <a:buFontTx/>
              <a:buNone/>
            </a:pPr>
            <a:r>
              <a:rPr lang="en-US" altLang="zh-TW" sz="1600" b="0" dirty="0" smtClean="0"/>
              <a:t>No</a:t>
            </a:r>
          </a:p>
          <a:p>
            <a:pPr marL="0" indent="0">
              <a:buFontTx/>
              <a:buNone/>
            </a:pPr>
            <a:endParaRPr lang="zh-TW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07618028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1060304-Implementation1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81199"/>
            <a:ext cx="5922340" cy="289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0293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1060304-Implementation1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828800" y="1981200"/>
            <a:ext cx="299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b="0" dirty="0" smtClean="0">
                <a:solidFill>
                  <a:srgbClr val="FF0000"/>
                </a:solidFill>
              </a:rPr>
              <a:t>輸入</a:t>
            </a:r>
            <a:endParaRPr lang="en-US" altLang="zh-TW" sz="1600" b="0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altLang="zh-TW" sz="1600" b="0" dirty="0" smtClean="0"/>
              <a:t>263541</a:t>
            </a:r>
          </a:p>
          <a:p>
            <a:r>
              <a:rPr lang="zh-TW" altLang="en-US" sz="1600" b="0" dirty="0" smtClean="0">
                <a:solidFill>
                  <a:srgbClr val="FF0000"/>
                </a:solidFill>
              </a:rPr>
              <a:t>輸出</a:t>
            </a:r>
            <a:endParaRPr lang="en-US" altLang="zh-TW" sz="1600" b="0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altLang="zh-TW" sz="1600" b="0" dirty="0" smtClean="0"/>
              <a:t>3</a:t>
            </a:r>
          </a:p>
          <a:p>
            <a:r>
              <a:rPr lang="zh-TW" altLang="en-US" sz="1600" b="0" dirty="0" smtClean="0">
                <a:solidFill>
                  <a:srgbClr val="FF0000"/>
                </a:solidFill>
              </a:rPr>
              <a:t>輸入</a:t>
            </a:r>
            <a:endParaRPr lang="en-US" altLang="zh-TW" sz="1600" b="0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altLang="zh-TW" sz="1600" b="0" dirty="0" smtClean="0"/>
              <a:t>131</a:t>
            </a:r>
          </a:p>
          <a:p>
            <a:r>
              <a:rPr lang="zh-TW" altLang="en-US" sz="1600" b="0" dirty="0" smtClean="0">
                <a:solidFill>
                  <a:srgbClr val="FF0000"/>
                </a:solidFill>
              </a:rPr>
              <a:t>輸出</a:t>
            </a:r>
            <a:endParaRPr lang="en-US" altLang="zh-TW" sz="1600" b="0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altLang="zh-TW" sz="1600" b="0" dirty="0" smtClean="0"/>
              <a:t>1</a:t>
            </a:r>
          </a:p>
          <a:p>
            <a:pPr marL="0" indent="0">
              <a:buFontTx/>
              <a:buNone/>
            </a:pPr>
            <a:endParaRPr lang="zh-TW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46694157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</a:t>
            </a:r>
            <a:r>
              <a:rPr lang="zh-TW" altLang="en-US" dirty="0"/>
              <a:t>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氣泡排序法</a:t>
            </a:r>
            <a:endParaRPr lang="en-US" altLang="zh-TW" dirty="0" smtClean="0"/>
          </a:p>
          <a:p>
            <a:r>
              <a:rPr lang="zh-TW" altLang="en-US" dirty="0" smtClean="0"/>
              <a:t>暴力搜尋法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445525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Bye</a:t>
            </a:r>
            <a:r>
              <a:rPr lang="zh-TW" altLang="en-US" dirty="0" smtClean="0"/>
              <a:t>！</a:t>
            </a:r>
            <a:endParaRPr lang="en-US" altLang="en-US" dirty="0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711112" y="2603172"/>
            <a:ext cx="67647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TW" altLang="en-US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恭喜你度過了一天又累又無聊的課程，希望今天的內容或多或少可以幫助到你</a:t>
            </a:r>
            <a:endParaRPr lang="en-GB" alt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042988" y="5143172"/>
            <a:ext cx="81010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TW" altLang="en-US" sz="2000" dirty="0">
                <a:solidFill>
                  <a:schemeClr val="tx1"/>
                </a:solidFill>
                <a:cs typeface="Arial" panose="020B0604020202020204" pitchFamily="34" charset="0"/>
                <a:hlinkClick r:id="rId3"/>
              </a:rPr>
              <a:t>如果</a:t>
            </a:r>
            <a:r>
              <a:rPr lang="zh-TW" altLang="en-US" sz="2000" dirty="0" smtClean="0">
                <a:solidFill>
                  <a:schemeClr val="tx1"/>
                </a:solidFill>
                <a:cs typeface="Arial" panose="020B0604020202020204" pitchFamily="34" charset="0"/>
                <a:hlinkClick r:id="rId3"/>
              </a:rPr>
              <a:t>有任何問題</a:t>
            </a:r>
            <a:r>
              <a:rPr lang="en-US" altLang="zh-TW" sz="2000" dirty="0" smtClean="0">
                <a:solidFill>
                  <a:schemeClr val="tx1"/>
                </a:solidFill>
                <a:cs typeface="Arial" panose="020B0604020202020204" pitchFamily="34" charset="0"/>
                <a:hlinkClick r:id="rId3"/>
              </a:rPr>
              <a:t>(</a:t>
            </a:r>
            <a:r>
              <a:rPr lang="zh-TW" altLang="en-US" sz="2000" dirty="0" smtClean="0">
                <a:solidFill>
                  <a:schemeClr val="tx1"/>
                </a:solidFill>
                <a:cs typeface="Arial" panose="020B0604020202020204" pitchFamily="34" charset="0"/>
                <a:hlinkClick r:id="rId3"/>
              </a:rPr>
              <a:t>考試、升學、無聊想聊天</a:t>
            </a:r>
            <a:r>
              <a:rPr lang="en-US" altLang="zh-TW" sz="2000" dirty="0" smtClean="0">
                <a:solidFill>
                  <a:schemeClr val="tx1"/>
                </a:solidFill>
                <a:cs typeface="Arial" panose="020B0604020202020204" pitchFamily="34" charset="0"/>
                <a:hlinkClick r:id="rId3"/>
              </a:rPr>
              <a:t>…</a:t>
            </a:r>
            <a:r>
              <a:rPr lang="zh-TW" altLang="en-US" sz="2000" dirty="0" smtClean="0">
                <a:solidFill>
                  <a:schemeClr val="tx1"/>
                </a:solidFill>
                <a:cs typeface="Arial" panose="020B0604020202020204" pitchFamily="34" charset="0"/>
                <a:hlinkClick r:id="rId3"/>
              </a:rPr>
              <a:t>不過我可能不會理你</a:t>
            </a:r>
            <a:r>
              <a:rPr lang="en-US" altLang="zh-TW" sz="2000" dirty="0" smtClean="0">
                <a:solidFill>
                  <a:schemeClr val="tx1"/>
                </a:solidFill>
                <a:cs typeface="Arial" panose="020B0604020202020204" pitchFamily="34" charset="0"/>
                <a:hlinkClick r:id="rId3"/>
              </a:rPr>
              <a:t>)</a:t>
            </a:r>
          </a:p>
          <a:p>
            <a:pPr lvl="1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TW" altLang="en-US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我的信箱：</a:t>
            </a:r>
            <a:r>
              <a:rPr lang="en-GB" altLang="en-US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john85051232@gmail.com  </a:t>
            </a:r>
            <a:endParaRPr lang="en-US" alt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663" y="3433930"/>
            <a:ext cx="1515660" cy="15156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</a:t>
            </a:r>
            <a:r>
              <a:rPr lang="zh-TW" altLang="en-US" dirty="0" smtClean="0"/>
              <a:t>邏輯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True &amp; False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AND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zh-TW" altLang="en-US" dirty="0" smtClean="0">
                <a:solidFill>
                  <a:srgbClr val="FF0000"/>
                </a:solidFill>
              </a:rPr>
              <a:t> 且 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&amp;&amp;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OR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zh-TW" altLang="en-US" dirty="0" smtClean="0">
                <a:solidFill>
                  <a:srgbClr val="FF0000"/>
                </a:solidFill>
              </a:rPr>
              <a:t> 或 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||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不是</a:t>
            </a:r>
            <a:endParaRPr lang="en-US" altLang="zh-TW" dirty="0"/>
          </a:p>
          <a:p>
            <a:r>
              <a:rPr lang="en-US" altLang="zh-TW" dirty="0"/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339681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30</a:t>
            </a:r>
            <a:r>
              <a:rPr lang="zh-TW" altLang="en-US" dirty="0" smtClean="0"/>
              <a:t>秒學會邏輯概念</a:t>
            </a:r>
            <a:endParaRPr lang="en-US" altLang="zh-TW" dirty="0"/>
          </a:p>
        </p:txBody>
      </p:sp>
      <p:grpSp>
        <p:nvGrpSpPr>
          <p:cNvPr id="6" name="群組 5"/>
          <p:cNvGrpSpPr/>
          <p:nvPr/>
        </p:nvGrpSpPr>
        <p:grpSpPr>
          <a:xfrm>
            <a:off x="5624597" y="3781203"/>
            <a:ext cx="2885052" cy="1546499"/>
            <a:chOff x="3357349" y="3234518"/>
            <a:chExt cx="3741762" cy="2033518"/>
          </a:xfrm>
          <a:solidFill>
            <a:srgbClr val="00B0F0"/>
          </a:solidFill>
        </p:grpSpPr>
        <p:sp>
          <p:nvSpPr>
            <p:cNvPr id="7" name="橢圓 6"/>
            <p:cNvSpPr/>
            <p:nvPr/>
          </p:nvSpPr>
          <p:spPr>
            <a:xfrm>
              <a:off x="3357349" y="3234519"/>
              <a:ext cx="2156347" cy="20335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4942764" y="3234518"/>
              <a:ext cx="2156347" cy="20335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36" y="3520148"/>
            <a:ext cx="3403900" cy="206860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497540" y="2827650"/>
            <a:ext cx="166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0" dirty="0" smtClean="0">
                <a:solidFill>
                  <a:schemeClr val="tx1"/>
                </a:solidFill>
              </a:rPr>
              <a:t>AND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847017" y="2827650"/>
            <a:ext cx="166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0" dirty="0" smtClean="0">
                <a:solidFill>
                  <a:schemeClr val="tx1"/>
                </a:solidFill>
              </a:rPr>
              <a:t>OR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30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1051029-Q14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29" y="2129050"/>
            <a:ext cx="8138667" cy="375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1060304-Q22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114052"/>
            <a:ext cx="78962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6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進位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10</a:t>
            </a:r>
            <a:r>
              <a:rPr lang="zh-TW" altLang="en-US" dirty="0"/>
              <a:t>進位</a:t>
            </a:r>
            <a:endParaRPr lang="en-US" altLang="zh-TW" dirty="0"/>
          </a:p>
          <a:p>
            <a:r>
              <a:rPr lang="en-US" altLang="zh-TW" dirty="0"/>
              <a:t>2</a:t>
            </a:r>
            <a:r>
              <a:rPr lang="zh-TW" altLang="en-US" dirty="0"/>
              <a:t>進位</a:t>
            </a:r>
            <a:endParaRPr lang="en-US" altLang="zh-TW" dirty="0"/>
          </a:p>
          <a:p>
            <a:r>
              <a:rPr lang="en-US" altLang="zh-TW" dirty="0"/>
              <a:t>16</a:t>
            </a:r>
            <a:r>
              <a:rPr lang="zh-TW" altLang="en-US" dirty="0"/>
              <a:t>進位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0709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進位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10</a:t>
            </a:r>
            <a:r>
              <a:rPr lang="zh-TW" altLang="en-US" dirty="0" smtClean="0"/>
              <a:t>進位</a:t>
            </a:r>
            <a:endParaRPr lang="en-US" altLang="zh-TW" dirty="0" smtClean="0"/>
          </a:p>
          <a:p>
            <a:r>
              <a:rPr lang="zh-TW" altLang="en-US" dirty="0"/>
              <a:t>遇十進位</a:t>
            </a:r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r>
              <a:rPr lang="en-US" altLang="zh-TW" dirty="0" smtClean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3 * 10^2 </a:t>
            </a:r>
            <a:r>
              <a:rPr lang="en-US" altLang="zh-TW" dirty="0" smtClean="0"/>
              <a:t>+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 * 10^1 </a:t>
            </a:r>
            <a:r>
              <a:rPr lang="en-US" altLang="zh-TW" dirty="0" smtClean="0"/>
              <a:t>+ 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8 * 10^0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9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r>
              <a:rPr lang="en-US" altLang="zh-TW" dirty="0" smtClean="0">
                <a:solidFill>
                  <a:srgbClr val="00B050"/>
                </a:solidFill>
              </a:rPr>
              <a:t>9</a:t>
            </a:r>
            <a:r>
              <a:rPr lang="en-US" altLang="zh-TW" dirty="0" smtClean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r>
              <a:rPr lang="zh-TW" altLang="en-US" dirty="0" smtClean="0">
                <a:solidFill>
                  <a:srgbClr val="FF0000"/>
                </a:solidFill>
              </a:rPr>
              <a:t> * </a:t>
            </a:r>
            <a:r>
              <a:rPr lang="en-US" altLang="zh-TW" dirty="0" smtClean="0">
                <a:solidFill>
                  <a:srgbClr val="FF0000"/>
                </a:solidFill>
              </a:rPr>
              <a:t>10^4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9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 *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10^3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/>
              <a:t>+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* 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10^2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+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9</a:t>
            </a:r>
            <a:r>
              <a:rPr lang="zh-TW" altLang="en-US" dirty="0" smtClean="0">
                <a:solidFill>
                  <a:srgbClr val="00B050"/>
                </a:solidFill>
              </a:rPr>
              <a:t> * </a:t>
            </a:r>
            <a:r>
              <a:rPr lang="en-US" altLang="zh-TW" dirty="0" smtClean="0">
                <a:solidFill>
                  <a:srgbClr val="00B050"/>
                </a:solidFill>
              </a:rPr>
              <a:t>10^1</a:t>
            </a:r>
          </a:p>
        </p:txBody>
      </p:sp>
    </p:spTree>
    <p:extLst>
      <p:ext uri="{BB962C8B-B14F-4D97-AF65-F5344CB8AC3E}">
        <p14:creationId xmlns:p14="http://schemas.microsoft.com/office/powerpoint/2010/main" val="17275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進位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828800" y="2133600"/>
            <a:ext cx="2538484" cy="4038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10</a:t>
            </a:r>
            <a:r>
              <a:rPr lang="zh-TW" altLang="en-US" dirty="0" smtClean="0"/>
              <a:t>進位 </a:t>
            </a:r>
            <a:r>
              <a:rPr lang="en-US" altLang="zh-TW" dirty="0" smtClean="0"/>
              <a:t>&lt;-&gt;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zh-TW" altLang="en-US" dirty="0" smtClean="0"/>
              <a:t>進位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altLang="zh-TW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內容版面配置區 1"/>
          <p:cNvSpPr txBox="1">
            <a:spLocks/>
          </p:cNvSpPr>
          <p:nvPr/>
        </p:nvSpPr>
        <p:spPr bwMode="auto">
          <a:xfrm>
            <a:off x="4697104" y="2133600"/>
            <a:ext cx="2877403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b="0" dirty="0"/>
              <a:t>10</a:t>
            </a:r>
            <a:r>
              <a:rPr lang="zh-TW" altLang="en-US" b="0" dirty="0" smtClean="0"/>
              <a:t>進位</a:t>
            </a:r>
            <a:r>
              <a:rPr lang="en-US" altLang="zh-TW" b="0" dirty="0"/>
              <a:t>&lt;-&gt;</a:t>
            </a:r>
            <a:r>
              <a:rPr lang="zh-TW" altLang="en-US" b="0" dirty="0"/>
              <a:t> </a:t>
            </a:r>
            <a:r>
              <a:rPr lang="en-US" altLang="zh-TW" b="0" dirty="0" smtClean="0"/>
              <a:t>2</a:t>
            </a:r>
            <a:r>
              <a:rPr lang="zh-TW" altLang="en-US" b="0" dirty="0"/>
              <a:t>進位</a:t>
            </a:r>
            <a:endParaRPr lang="en-US" altLang="zh-TW" b="0" dirty="0"/>
          </a:p>
          <a:p>
            <a:r>
              <a:rPr lang="en-US" altLang="zh-TW" b="0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  <a:p>
            <a:r>
              <a:rPr lang="en-US" altLang="zh-TW" b="0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altLang="zh-TW" b="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b="0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altLang="zh-TW" b="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b="0" dirty="0">
                <a:solidFill>
                  <a:schemeClr val="bg2">
                    <a:lumMod val="50000"/>
                  </a:schemeClr>
                </a:solidFill>
              </a:rPr>
              <a:t>8</a:t>
            </a:r>
            <a:endParaRPr lang="en-US" altLang="zh-TW" b="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b="0" dirty="0">
                <a:solidFill>
                  <a:schemeClr val="bg2">
                    <a:lumMod val="50000"/>
                  </a:schemeClr>
                </a:solidFill>
              </a:rPr>
              <a:t>9</a:t>
            </a:r>
            <a:endParaRPr lang="en-US" altLang="zh-TW" b="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內容版面配置區 1"/>
          <p:cNvSpPr txBox="1">
            <a:spLocks/>
          </p:cNvSpPr>
          <p:nvPr/>
        </p:nvSpPr>
        <p:spPr bwMode="auto">
          <a:xfrm>
            <a:off x="1828800" y="5568287"/>
            <a:ext cx="7162800" cy="49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TW" b="0" dirty="0" smtClean="0"/>
              <a:t>Q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WHY</a:t>
            </a:r>
            <a:r>
              <a:rPr lang="zh-TW" altLang="en-US" b="0" dirty="0" smtClean="0"/>
              <a:t>　</a:t>
            </a:r>
            <a:r>
              <a:rPr lang="en-US" altLang="zh-TW" b="0" dirty="0" smtClean="0"/>
              <a:t>2</a:t>
            </a:r>
            <a:r>
              <a:rPr lang="zh-TW" altLang="en-US" b="0" dirty="0" smtClean="0"/>
              <a:t>進位</a:t>
            </a:r>
            <a:r>
              <a:rPr lang="en-US" altLang="zh-TW" b="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01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進位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16</a:t>
            </a:r>
            <a:r>
              <a:rPr lang="zh-TW" altLang="en-US" dirty="0" smtClean="0"/>
              <a:t>進位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0123456789ABCDEF</a:t>
            </a:r>
          </a:p>
          <a:p>
            <a:pPr marL="0" indent="0">
              <a:buNone/>
            </a:pPr>
            <a:r>
              <a:rPr lang="zh-TW" altLang="en-US" dirty="0" smtClean="0"/>
              <a:t>練習</a:t>
            </a:r>
            <a:r>
              <a:rPr lang="en-US" altLang="zh-TW" dirty="0" smtClean="0"/>
              <a:t>10</a:t>
            </a:r>
            <a:r>
              <a:rPr lang="zh-TW" altLang="en-US" dirty="0" smtClean="0"/>
              <a:t>進位轉成</a:t>
            </a:r>
            <a:r>
              <a:rPr lang="en-US" altLang="zh-TW" dirty="0" smtClean="0"/>
              <a:t>16</a:t>
            </a:r>
            <a:r>
              <a:rPr lang="zh-TW" altLang="en-US" dirty="0" smtClean="0"/>
              <a:t>進位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13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32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100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練習</a:t>
            </a:r>
            <a:r>
              <a:rPr lang="en-US" altLang="zh-TW" dirty="0" smtClean="0"/>
              <a:t>16</a:t>
            </a:r>
            <a:r>
              <a:rPr lang="zh-TW" altLang="en-US" dirty="0" smtClean="0"/>
              <a:t>進位轉</a:t>
            </a:r>
            <a:r>
              <a:rPr lang="en-US" altLang="zh-TW" dirty="0" smtClean="0"/>
              <a:t>10</a:t>
            </a:r>
            <a:r>
              <a:rPr lang="zh-TW" altLang="en-US" dirty="0" smtClean="0"/>
              <a:t>進位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AB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FF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3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孫茂勛</a:t>
            </a:r>
            <a:endParaRPr lang="en-US" altLang="zh-TW" dirty="0" smtClean="0"/>
          </a:p>
          <a:p>
            <a:r>
              <a:rPr lang="zh-TW" altLang="en-US" dirty="0" smtClean="0"/>
              <a:t>高大資工四年級</a:t>
            </a:r>
            <a:endParaRPr lang="en-US" altLang="zh-TW" dirty="0" smtClean="0"/>
          </a:p>
          <a:p>
            <a:r>
              <a:rPr lang="en-US" altLang="zh-TW" dirty="0" smtClean="0"/>
              <a:t>Email:john85051232@gmail.com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66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1051029-Q22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115971"/>
            <a:ext cx="7102171" cy="20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補數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基本觀念</a:t>
            </a:r>
            <a:endParaRPr lang="en-US" altLang="zh-TW" dirty="0" smtClean="0"/>
          </a:p>
          <a:p>
            <a:r>
              <a:rPr lang="zh-TW" altLang="en-US" dirty="0" smtClean="0"/>
              <a:t>二進位的加、減法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1011 + 1110 = ? (Sign)</a:t>
            </a:r>
          </a:p>
          <a:p>
            <a:r>
              <a:rPr lang="en-US" altLang="zh-TW" dirty="0" smtClean="0"/>
              <a:t>1011 + 1110 = ? (</a:t>
            </a:r>
            <a:r>
              <a:rPr lang="en-US" altLang="zh-TW" dirty="0" err="1" smtClean="0"/>
              <a:t>Unsign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1011 + 1110 = ? (Sign)</a:t>
            </a:r>
          </a:p>
          <a:p>
            <a:r>
              <a:rPr lang="en-US" altLang="zh-TW" dirty="0" smtClean="0"/>
              <a:t>1011 – 1110 = ?(</a:t>
            </a:r>
            <a:r>
              <a:rPr lang="en-US" altLang="zh-TW" dirty="0" err="1" smtClean="0"/>
              <a:t>Unsign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50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語法錯誤</a:t>
            </a:r>
            <a:r>
              <a:rPr lang="en-US" altLang="zh-TW" dirty="0"/>
              <a:t>&amp;</a:t>
            </a:r>
            <a:r>
              <a:rPr lang="zh-TW" altLang="en-US" dirty="0"/>
              <a:t>邏輯錯誤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語法錯誤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編譯器可以找出的問題，</a:t>
            </a:r>
            <a:r>
              <a:rPr lang="en-US" altLang="zh-TW" dirty="0" smtClean="0">
                <a:solidFill>
                  <a:srgbClr val="FF0000"/>
                </a:solidFill>
              </a:rPr>
              <a:t>Ex</a:t>
            </a:r>
            <a:r>
              <a:rPr lang="zh-TW" altLang="en-US" dirty="0" smtClean="0">
                <a:solidFill>
                  <a:srgbClr val="FF0000"/>
                </a:solidFill>
              </a:rPr>
              <a:t>：除與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zh-TW" altLang="en-US" dirty="0" smtClean="0">
                <a:solidFill>
                  <a:srgbClr val="FF0000"/>
                </a:solidFill>
              </a:rPr>
              <a:t>、指令打錯字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語意</a:t>
            </a:r>
            <a:r>
              <a:rPr lang="en-US" altLang="zh-TW" dirty="0"/>
              <a:t>(</a:t>
            </a:r>
            <a:r>
              <a:rPr lang="zh-TW" altLang="en-US" dirty="0" smtClean="0"/>
              <a:t>邏輯</a:t>
            </a:r>
            <a:r>
              <a:rPr lang="en-US" altLang="zh-TW" dirty="0" smtClean="0"/>
              <a:t>)</a:t>
            </a:r>
            <a:r>
              <a:rPr lang="zh-TW" altLang="en-US" dirty="0" smtClean="0"/>
              <a:t>錯誤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語法上沒有問題，思考不正確而產生的問題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dirty="0"/>
              <a:t>執行階段錯誤</a:t>
            </a:r>
            <a:r>
              <a:rPr lang="en-US" altLang="zh-TW" dirty="0"/>
              <a:t>(Run-Time Error)</a:t>
            </a:r>
          </a:p>
        </p:txBody>
      </p:sp>
    </p:spTree>
    <p:extLst>
      <p:ext uri="{BB962C8B-B14F-4D97-AF65-F5344CB8AC3E}">
        <p14:creationId xmlns:p14="http://schemas.microsoft.com/office/powerpoint/2010/main" val="2964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1050305-Q18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81200"/>
            <a:ext cx="41719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7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663195"/>
            <a:ext cx="7315200" cy="581025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1051029-Q19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24" y="1244220"/>
            <a:ext cx="7537876" cy="540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Data types, constant, variable, Global, </a:t>
            </a:r>
            <a:r>
              <a:rPr lang="en-US" altLang="zh-TW" sz="5400" dirty="0" smtClean="0"/>
              <a:t>Local</a:t>
            </a:r>
            <a:endParaRPr lang="zh-TW" altLang="en-US" sz="5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基本觀念、基本運算、全域</a:t>
            </a:r>
            <a:r>
              <a:rPr lang="en-US" altLang="zh-TW" dirty="0" smtClean="0"/>
              <a:t>/</a:t>
            </a:r>
            <a:r>
              <a:rPr lang="zh-TW" altLang="en-US" dirty="0" smtClean="0"/>
              <a:t>區域變數、交換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82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基本觀念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變數是什麼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變數與記憶體的關係</a:t>
            </a:r>
            <a:endParaRPr lang="en-US" altLang="zh-TW" dirty="0" smtClean="0"/>
          </a:p>
          <a:p>
            <a:r>
              <a:rPr lang="zh-TW" altLang="en-US" dirty="0" smtClean="0"/>
              <a:t>資料型</a:t>
            </a:r>
            <a:r>
              <a:rPr lang="zh-TW" altLang="en-US" dirty="0"/>
              <a:t>態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5368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基本觀念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(Variable)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在電腦中會需要將資料儲存起來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(.exe) (.txt) (.word) ….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將檔案存在電腦的硬碟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(DISK)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，下次再從硬碟取出來用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那麼程式呢？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執行期間利用變數將資料儲存在記憶體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(RAM)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直到程式結束電腦會將該資料從記憶體刪除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549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基本觀念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資料型態（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Type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根據不同需求來設置，占用的記憶體空間以及可用範圍都不同。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宣告方式</a:t>
            </a: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資料型態 變數名稱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初始值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一開始給定初始值是個良好的習慣。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a;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 = 10;</a:t>
            </a:r>
          </a:p>
        </p:txBody>
      </p:sp>
    </p:spTree>
    <p:extLst>
      <p:ext uri="{BB962C8B-B14F-4D97-AF65-F5344CB8AC3E}">
        <p14:creationId xmlns:p14="http://schemas.microsoft.com/office/powerpoint/2010/main" val="2624933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基本觀念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可以使用大小寫字母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A-Z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、數字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0-9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及底線符號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等任意組合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但是第一個字母不可以是數字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不可以和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的保留字相同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Case-sensitive</a:t>
            </a:r>
          </a:p>
          <a:p>
            <a:pPr marL="457200" indent="-457200">
              <a:buBlip>
                <a:blip r:embed="rId2"/>
              </a:buBlip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07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APCS</a:t>
            </a:r>
            <a:r>
              <a:rPr lang="en-US" altLang="zh-TW" b="1" dirty="0"/>
              <a:t>?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981200"/>
            <a:ext cx="7315200" cy="4405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基本觀念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981200"/>
            <a:ext cx="7188694" cy="455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63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1060304-Q23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104527"/>
            <a:ext cx="43719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2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1060304-Q24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150234"/>
            <a:ext cx="59436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基本運</a:t>
            </a:r>
            <a:r>
              <a:rPr lang="zh-TW" altLang="en-US" dirty="0"/>
              <a:t>算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變數的運算</a:t>
            </a:r>
            <a:r>
              <a:rPr lang="en-US" altLang="zh-TW" dirty="0" smtClean="0"/>
              <a:t>(</a:t>
            </a:r>
            <a:r>
              <a:rPr lang="zh-TW" altLang="en-US" dirty="0" smtClean="0"/>
              <a:t>型態轉換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 = ?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5.0 / 2.0 = ?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5.0 / 2 = ?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 / 2.0 = ?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(float)2 = ?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altLang="zh-TW" dirty="0" err="1" smtClean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)5.0 / 2 = ?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76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基本運</a:t>
            </a:r>
            <a:r>
              <a:rPr lang="zh-TW" altLang="en-US" dirty="0"/>
              <a:t>算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取餘數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5 % 2 = ?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2 % 5 = ?</a:t>
            </a:r>
          </a:p>
        </p:txBody>
      </p:sp>
    </p:spTree>
    <p:extLst>
      <p:ext uri="{BB962C8B-B14F-4D97-AF65-F5344CB8AC3E}">
        <p14:creationId xmlns:p14="http://schemas.microsoft.com/office/powerpoint/2010/main" val="5238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1060304-Q25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103888"/>
            <a:ext cx="80867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1051029-Q4</a:t>
            </a:r>
            <a:endParaRPr lang="en-US" altLang="zh-TW" dirty="0">
              <a:solidFill>
                <a:srgbClr val="FFFF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2096565"/>
            <a:ext cx="84010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基本運</a:t>
            </a:r>
            <a:r>
              <a:rPr lang="zh-TW" altLang="en-US" dirty="0"/>
              <a:t>算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餘數可以怎麼玩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218361"/>
              </p:ext>
            </p:extLst>
          </p:nvPr>
        </p:nvGraphicFramePr>
        <p:xfrm>
          <a:off x="1828800" y="3553347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4071582" y="4200326"/>
            <a:ext cx="1610436" cy="1695735"/>
            <a:chOff x="4353636" y="4394579"/>
            <a:chExt cx="1610436" cy="1695735"/>
          </a:xfrm>
        </p:grpSpPr>
        <p:sp>
          <p:nvSpPr>
            <p:cNvPr id="6" name="橢圓 5"/>
            <p:cNvSpPr/>
            <p:nvPr/>
          </p:nvSpPr>
          <p:spPr bwMode="auto">
            <a:xfrm>
              <a:off x="4353636" y="4394579"/>
              <a:ext cx="1610436" cy="1695735"/>
            </a:xfrm>
            <a:prstGeom prst="ellipse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" name="直線接點 6"/>
            <p:cNvCxnSpPr>
              <a:stCxn id="6" idx="2"/>
              <a:endCxn id="6" idx="6"/>
            </p:cNvCxnSpPr>
            <p:nvPr/>
          </p:nvCxnSpPr>
          <p:spPr bwMode="auto">
            <a:xfrm>
              <a:off x="4353636" y="5242447"/>
              <a:ext cx="1610436" cy="0"/>
            </a:xfrm>
            <a:prstGeom prst="line">
              <a:avLst/>
            </a:prstGeom>
            <a:ln/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stCxn id="6" idx="0"/>
              <a:endCxn id="6" idx="4"/>
            </p:cNvCxnSpPr>
            <p:nvPr/>
          </p:nvCxnSpPr>
          <p:spPr bwMode="auto">
            <a:xfrm>
              <a:off x="5158854" y="4394579"/>
              <a:ext cx="0" cy="1695735"/>
            </a:xfrm>
            <a:prstGeom prst="line">
              <a:avLst/>
            </a:prstGeom>
            <a:ln/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橢圓 3"/>
            <p:cNvSpPr/>
            <p:nvPr/>
          </p:nvSpPr>
          <p:spPr bwMode="auto">
            <a:xfrm>
              <a:off x="4503761" y="4626591"/>
              <a:ext cx="1296537" cy="1228299"/>
            </a:xfrm>
            <a:prstGeom prst="ellipse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581934" y="4626591"/>
              <a:ext cx="218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0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568288" y="5557104"/>
              <a:ext cx="218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4558352" y="5618834"/>
              <a:ext cx="218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558352" y="4585648"/>
              <a:ext cx="218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3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526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1060304-Q9</a:t>
            </a:r>
            <a:endParaRPr lang="en-US" altLang="zh-TW" dirty="0">
              <a:solidFill>
                <a:srgbClr val="FFFF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93" y="1981200"/>
            <a:ext cx="8488907" cy="235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8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a++ / ++a 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21386"/>
            <a:ext cx="7371500" cy="3650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8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計分方式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906973"/>
            <a:ext cx="7162800" cy="23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全域</a:t>
            </a:r>
            <a:r>
              <a:rPr lang="en-US" altLang="zh-TW" dirty="0"/>
              <a:t>/</a:t>
            </a:r>
            <a:r>
              <a:rPr lang="zh-TW" altLang="en-US" dirty="0" smtClean="0"/>
              <a:t>區域</a:t>
            </a:r>
            <a:r>
              <a:rPr lang="en-US" altLang="zh-TW" dirty="0" smtClean="0"/>
              <a:t>/</a:t>
            </a:r>
            <a:r>
              <a:rPr lang="zh-TW" altLang="en-US" dirty="0" smtClean="0"/>
              <a:t>靜態變數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變數是什麼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視域：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看的到該變數出現的地方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生命週期：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該變數何時會消滅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/>
          </a:p>
          <a:p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06290"/>
              </p:ext>
            </p:extLst>
          </p:nvPr>
        </p:nvGraphicFramePr>
        <p:xfrm>
          <a:off x="1828800" y="3405967"/>
          <a:ext cx="6762102" cy="25671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1767"/>
                <a:gridCol w="2649428"/>
                <a:gridCol w="2910907"/>
              </a:tblGrid>
              <a:tr h="332491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變數類型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視域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生命週期</a:t>
                      </a:r>
                      <a:endParaRPr lang="zh-TW" altLang="en-US" dirty="0"/>
                    </a:p>
                  </a:txBody>
                  <a:tcPr/>
                </a:tc>
              </a:tr>
              <a:tr h="75505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全域變數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1800" u="none" strike="noStrike" kern="1200" baseline="0" dirty="0" smtClean="0"/>
                        <a:t>整個程式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u="none" strike="noStrike" kern="1200" baseline="0" dirty="0" smtClean="0"/>
                        <a:t>整個程式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72318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區域變數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只在該函式、方法內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只在該函式、方法內</a:t>
                      </a:r>
                      <a:endParaRPr lang="zh-TW" altLang="en-US" dirty="0"/>
                    </a:p>
                  </a:txBody>
                  <a:tcPr/>
                </a:tc>
              </a:tr>
              <a:tr h="7231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Static</a:t>
                      </a:r>
                      <a:r>
                        <a:rPr lang="zh-TW" altLang="en-US" dirty="0" smtClean="0"/>
                        <a:t>靜態變數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函式、方法內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u="none" strike="noStrike" kern="1200" baseline="0" dirty="0" smtClean="0"/>
                        <a:t>整個程式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9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全域</a:t>
            </a:r>
            <a:r>
              <a:rPr lang="en-US" altLang="zh-TW" dirty="0"/>
              <a:t>/</a:t>
            </a:r>
            <a:r>
              <a:rPr lang="zh-TW" altLang="en-US" dirty="0"/>
              <a:t>區域</a:t>
            </a:r>
            <a:r>
              <a:rPr lang="en-US" altLang="zh-TW" dirty="0"/>
              <a:t>/</a:t>
            </a:r>
            <a:r>
              <a:rPr lang="zh-TW" altLang="en-US" dirty="0"/>
              <a:t>靜態變數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81200"/>
            <a:ext cx="4053185" cy="39594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448" y="5201266"/>
            <a:ext cx="4297552" cy="112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全域</a:t>
            </a:r>
            <a:r>
              <a:rPr lang="en-US" altLang="zh-TW" dirty="0"/>
              <a:t>/</a:t>
            </a:r>
            <a:r>
              <a:rPr lang="zh-TW" altLang="en-US" dirty="0" smtClean="0"/>
              <a:t>區域</a:t>
            </a:r>
            <a:r>
              <a:rPr lang="en-US" altLang="zh-TW" dirty="0" smtClean="0"/>
              <a:t>/</a:t>
            </a:r>
            <a:r>
              <a:rPr lang="zh-TW" altLang="en-US" dirty="0" smtClean="0"/>
              <a:t>靜態變數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885" y="1981200"/>
            <a:ext cx="7185715" cy="463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全域</a:t>
            </a:r>
            <a:r>
              <a:rPr lang="en-US" altLang="zh-TW" dirty="0"/>
              <a:t>/</a:t>
            </a:r>
            <a:r>
              <a:rPr lang="zh-TW" altLang="en-US" dirty="0" smtClean="0"/>
              <a:t>區域</a:t>
            </a:r>
            <a:r>
              <a:rPr lang="en-US" altLang="zh-TW" dirty="0" smtClean="0"/>
              <a:t>/</a:t>
            </a:r>
            <a:r>
              <a:rPr lang="zh-TW" altLang="en-US" dirty="0" smtClean="0"/>
              <a:t>靜態變數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200"/>
            <a:ext cx="4854201" cy="45853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153" y="1981200"/>
            <a:ext cx="5182425" cy="4555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4543850" y="3224925"/>
            <a:ext cx="785408" cy="300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交換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如何將兩個變數的資料進行交換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用第三個變數達成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交換</a:t>
            </a:r>
            <a:r>
              <a:rPr lang="en-US" altLang="zh-TW" dirty="0" smtClean="0"/>
              <a:t>(Swap)</a:t>
            </a:r>
            <a:endParaRPr lang="en-US" altLang="zh-TW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6299808" cy="459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758846" y="1981200"/>
            <a:ext cx="43851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如果只用兩個變數，在指定</a:t>
            </a:r>
            <a:r>
              <a:rPr lang="en-US" altLang="zh-TW" sz="1200" dirty="0" smtClean="0">
                <a:solidFill>
                  <a:srgbClr val="FF0000"/>
                </a:solidFill>
              </a:rPr>
              <a:t>a = b</a:t>
            </a:r>
            <a:r>
              <a:rPr lang="zh-TW" altLang="en-US" sz="1200" dirty="0" smtClean="0">
                <a:solidFill>
                  <a:srgbClr val="FF0000"/>
                </a:solidFill>
              </a:rPr>
              <a:t> 的時候，</a:t>
            </a:r>
            <a:r>
              <a:rPr lang="en-US" altLang="zh-TW" sz="1200" dirty="0" smtClean="0">
                <a:solidFill>
                  <a:srgbClr val="FF0000"/>
                </a:solidFill>
              </a:rPr>
              <a:t>a</a:t>
            </a:r>
            <a:r>
              <a:rPr lang="zh-TW" altLang="en-US" sz="1200" dirty="0" smtClean="0">
                <a:solidFill>
                  <a:srgbClr val="FF0000"/>
                </a:solidFill>
              </a:rPr>
              <a:t>原先的值會被覆蓋掉，</a:t>
            </a:r>
            <a:r>
              <a:rPr lang="en-US" altLang="zh-TW" sz="1200" dirty="0" smtClean="0">
                <a:solidFill>
                  <a:srgbClr val="FF0000"/>
                </a:solidFill>
              </a:rPr>
              <a:t>b</a:t>
            </a:r>
            <a:r>
              <a:rPr lang="zh-TW" altLang="en-US" sz="1200" dirty="0" smtClean="0">
                <a:solidFill>
                  <a:srgbClr val="FF0000"/>
                </a:solidFill>
              </a:rPr>
              <a:t>就無法得到</a:t>
            </a:r>
            <a:r>
              <a:rPr lang="en-US" altLang="zh-TW" sz="1200" dirty="0" smtClean="0">
                <a:solidFill>
                  <a:srgbClr val="FF0000"/>
                </a:solidFill>
              </a:rPr>
              <a:t>a</a:t>
            </a:r>
            <a:r>
              <a:rPr lang="zh-TW" altLang="en-US" sz="1200" dirty="0" smtClean="0">
                <a:solidFill>
                  <a:srgbClr val="FF0000"/>
                </a:solidFill>
              </a:rPr>
              <a:t>原本的值。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zh-TW" altLang="en-US" sz="1200" dirty="0" smtClean="0">
                <a:solidFill>
                  <a:srgbClr val="FF0000"/>
                </a:solidFill>
              </a:rPr>
              <a:t>因次交換的過程中需透過第三個變數當作暫存。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endParaRPr lang="en-US" altLang="zh-TW" sz="1200" dirty="0">
              <a:solidFill>
                <a:srgbClr val="FF0000"/>
              </a:solidFill>
            </a:endParaRPr>
          </a:p>
          <a:p>
            <a:endParaRPr lang="en-US" altLang="zh-TW" sz="1200" dirty="0" smtClean="0">
              <a:solidFill>
                <a:srgbClr val="FF0000"/>
              </a:solidFill>
            </a:endParaRPr>
          </a:p>
          <a:p>
            <a:endParaRPr lang="en-US" altLang="zh-TW" sz="1200" dirty="0">
              <a:solidFill>
                <a:srgbClr val="FF0000"/>
              </a:solidFill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P.S</a:t>
            </a:r>
            <a:r>
              <a:rPr lang="zh-TW" altLang="en-US" sz="1200" dirty="0" smtClean="0">
                <a:solidFill>
                  <a:srgbClr val="FF0000"/>
                </a:solidFill>
              </a:rPr>
              <a:t>有沒有只用兩個變數就可以交換的方法</a:t>
            </a:r>
            <a:r>
              <a:rPr lang="en-US" altLang="zh-TW" sz="1200" dirty="0" smtClean="0">
                <a:solidFill>
                  <a:srgbClr val="FF0000"/>
                </a:solidFill>
              </a:rPr>
              <a:t>?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5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1060304-Q11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97" y="1981200"/>
            <a:ext cx="8373603" cy="199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5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Control structures </a:t>
            </a:r>
            <a:endParaRPr lang="zh-TW" altLang="en-US" sz="5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基本觀念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5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基本觀念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if…else…else if</a:t>
            </a:r>
          </a:p>
          <a:p>
            <a:r>
              <a:rPr lang="en-US" altLang="zh-TW" dirty="0" smtClean="0"/>
              <a:t>switch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064833"/>
            <a:ext cx="2643047" cy="2943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186" y="3064833"/>
            <a:ext cx="2568089" cy="29238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09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1051029-Q9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81200"/>
            <a:ext cx="8458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3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看看老師愛出什麼</a:t>
            </a:r>
            <a:endParaRPr lang="en-US" altLang="en-US" dirty="0" smtClean="0"/>
          </a:p>
        </p:txBody>
      </p:sp>
      <p:graphicFrame>
        <p:nvGraphicFramePr>
          <p:cNvPr id="2" name="Object 3"/>
          <p:cNvGraphicFramePr>
            <a:graphicFrameLocks noGrp="1" noChangeAspect="1"/>
          </p:cNvGraphicFramePr>
          <p:nvPr>
            <p:ph type="chart" idx="1"/>
            <p:extLst>
              <p:ext uri="{D42A27DB-BD31-4B8C-83A1-F6EECF244321}">
                <p14:modId xmlns:p14="http://schemas.microsoft.com/office/powerpoint/2010/main" val="4135158104"/>
              </p:ext>
            </p:extLst>
          </p:nvPr>
        </p:nvGraphicFramePr>
        <p:xfrm>
          <a:off x="1828800" y="2133409"/>
          <a:ext cx="6741994" cy="4156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219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1050305-Q16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81200"/>
            <a:ext cx="3743325" cy="16859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774238"/>
            <a:ext cx="2776324" cy="578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7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1051029-Q16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0"/>
            <a:ext cx="9144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1060304-Q15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240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52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Loop </a:t>
            </a:r>
            <a:r>
              <a:rPr lang="en-US" altLang="zh-TW" sz="5400" dirty="0" smtClean="0"/>
              <a:t>structures</a:t>
            </a:r>
            <a:endParaRPr lang="zh-TW" altLang="en-US" sz="5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基本觀念、程式碼追蹤、各種金字塔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22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基本觀念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</a:p>
          <a:p>
            <a:r>
              <a:rPr lang="en-US" altLang="zh-TW" dirty="0" smtClean="0"/>
              <a:t>while</a:t>
            </a:r>
          </a:p>
          <a:p>
            <a:r>
              <a:rPr lang="en-US" altLang="zh-TW" dirty="0" smtClean="0"/>
              <a:t>do…while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167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基本觀念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for(exp1 ; exp2 ; exp3)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    …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/>
              <a:t>exp1</a:t>
            </a:r>
            <a:r>
              <a:rPr lang="zh-TW" altLang="en-US" dirty="0"/>
              <a:t>：區域變數設置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exp2</a:t>
            </a:r>
            <a:r>
              <a:rPr lang="zh-TW" altLang="en-US" dirty="0">
                <a:solidFill>
                  <a:srgbClr val="FF0000"/>
                </a:solidFill>
              </a:rPr>
              <a:t>：終止條件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跳出迴圈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exp3</a:t>
            </a:r>
            <a:r>
              <a:rPr lang="zh-TW" altLang="en-US" dirty="0"/>
              <a:t>：每執行完一次後會執行的動作</a:t>
            </a:r>
            <a:r>
              <a:rPr lang="en-US" altLang="zh-TW" dirty="0"/>
              <a:t>(++ / --)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71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基本觀念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6550925" cy="45988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4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基本觀念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while(exp1)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	…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}</a:t>
            </a:r>
          </a:p>
          <a:p>
            <a:r>
              <a:rPr lang="en-US" altLang="zh-TW" dirty="0"/>
              <a:t>exp1</a:t>
            </a:r>
            <a:r>
              <a:rPr lang="zh-TW" altLang="en-US" dirty="0"/>
              <a:t>：終止條件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while(true){…}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break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continue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835" y="1981200"/>
            <a:ext cx="4490165" cy="3514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619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1050305-Q22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981200"/>
            <a:ext cx="84677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681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1050305-Q21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981200"/>
            <a:ext cx="8496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看看老師愛出什麼</a:t>
            </a:r>
            <a:endParaRPr lang="en-US" altLang="en-US" dirty="0" smtClean="0"/>
          </a:p>
        </p:txBody>
      </p:sp>
      <p:sp>
        <p:nvSpPr>
          <p:cNvPr id="5" name="內容版面配置區 1"/>
          <p:cNvSpPr txBox="1">
            <a:spLocks/>
          </p:cNvSpPr>
          <p:nvPr/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TW" b="0" dirty="0" smtClean="0"/>
              <a:t> •</a:t>
            </a:r>
            <a:r>
              <a:rPr lang="en-US" altLang="zh-TW" b="0" dirty="0" smtClean="0">
                <a:solidFill>
                  <a:srgbClr val="FF0000"/>
                </a:solidFill>
              </a:rPr>
              <a:t> Programming Concepts</a:t>
            </a:r>
            <a:r>
              <a:rPr lang="en-US" altLang="zh-TW" b="0" dirty="0" smtClean="0"/>
              <a:t/>
            </a:r>
            <a:br>
              <a:rPr lang="en-US" altLang="zh-TW" b="0" dirty="0" smtClean="0"/>
            </a:br>
            <a:r>
              <a:rPr lang="zh-TW" altLang="en-US" b="0" dirty="0" smtClean="0"/>
              <a:t> </a:t>
            </a:r>
            <a:r>
              <a:rPr lang="en-US" altLang="zh-TW" b="0" dirty="0" smtClean="0"/>
              <a:t>• Data types, constant, variable, Global, Local</a:t>
            </a:r>
            <a:br>
              <a:rPr lang="en-US" altLang="zh-TW" b="0" dirty="0" smtClean="0"/>
            </a:br>
            <a:r>
              <a:rPr lang="en-US" altLang="zh-TW" b="0" dirty="0" smtClean="0"/>
              <a:t> • Control structures </a:t>
            </a:r>
            <a:br>
              <a:rPr lang="en-US" altLang="zh-TW" b="0" dirty="0" smtClean="0"/>
            </a:br>
            <a:r>
              <a:rPr lang="en-US" altLang="zh-TW" b="0" dirty="0" smtClean="0"/>
              <a:t> • Loop structures</a:t>
            </a:r>
            <a:br>
              <a:rPr lang="en-US" altLang="zh-TW" b="0" dirty="0" smtClean="0"/>
            </a:br>
            <a:r>
              <a:rPr lang="en-US" altLang="zh-TW" b="0" dirty="0" smtClean="0"/>
              <a:t> •</a:t>
            </a:r>
            <a:r>
              <a:rPr lang="en-US" altLang="zh-TW" b="0" dirty="0" smtClean="0">
                <a:solidFill>
                  <a:srgbClr val="FF0000"/>
                </a:solidFill>
              </a:rPr>
              <a:t> Functions</a:t>
            </a:r>
            <a:r>
              <a:rPr lang="en-US" altLang="zh-TW" b="0" dirty="0" smtClean="0"/>
              <a:t/>
            </a:r>
            <a:br>
              <a:rPr lang="en-US" altLang="zh-TW" b="0" dirty="0" smtClean="0"/>
            </a:br>
            <a:r>
              <a:rPr lang="en-US" altLang="zh-TW" b="0" dirty="0" smtClean="0"/>
              <a:t> • </a:t>
            </a:r>
            <a:r>
              <a:rPr lang="en-US" altLang="zh-TW" b="0" dirty="0" smtClean="0">
                <a:solidFill>
                  <a:srgbClr val="FF0000"/>
                </a:solidFill>
              </a:rPr>
              <a:t>Recursion</a:t>
            </a:r>
            <a:r>
              <a:rPr lang="en-US" altLang="zh-TW" b="0" dirty="0" smtClean="0"/>
              <a:t/>
            </a:r>
            <a:br>
              <a:rPr lang="en-US" altLang="zh-TW" b="0" dirty="0" smtClean="0"/>
            </a:br>
            <a:r>
              <a:rPr lang="en-US" altLang="zh-TW" b="0" dirty="0" smtClean="0"/>
              <a:t> • Array and Structures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9492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1060304-Q3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981200"/>
            <a:ext cx="90868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1051029-Q7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981200"/>
            <a:ext cx="84391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288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1051029-Q12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981200"/>
            <a:ext cx="84867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096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各種金字塔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070747" y="3016153"/>
            <a:ext cx="1419367" cy="1651379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  *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* *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* * *</a:t>
            </a: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zh-TW" altLang="en-US" dirty="0" smtClean="0"/>
              <a:t>* * * *</a:t>
            </a:r>
            <a:endParaRPr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 bwMode="auto">
          <a:xfrm flipV="1">
            <a:off x="6032310" y="3016154"/>
            <a:ext cx="1419367" cy="165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b="0" dirty="0" smtClean="0"/>
              <a:t>   *</a:t>
            </a:r>
            <a:endParaRPr lang="en-US" altLang="zh-TW" b="0" dirty="0" smtClean="0"/>
          </a:p>
          <a:p>
            <a:pPr marL="0" indent="0">
              <a:buFontTx/>
              <a:buNone/>
            </a:pPr>
            <a:r>
              <a:rPr lang="zh-TW" altLang="en-US" b="0" dirty="0" smtClean="0"/>
              <a:t>  * *</a:t>
            </a:r>
            <a:endParaRPr lang="en-US" altLang="zh-TW" b="0" dirty="0" smtClean="0"/>
          </a:p>
          <a:p>
            <a:pPr marL="0" indent="0">
              <a:buFontTx/>
              <a:buNone/>
            </a:pPr>
            <a:r>
              <a:rPr lang="zh-TW" altLang="en-US" b="0" dirty="0" smtClean="0"/>
              <a:t> * * *</a:t>
            </a:r>
            <a:r>
              <a:rPr lang="en-US" altLang="zh-TW" b="0" dirty="0" smtClean="0"/>
              <a:t>	</a:t>
            </a:r>
          </a:p>
          <a:p>
            <a:pPr marL="0" indent="0">
              <a:buFontTx/>
              <a:buNone/>
            </a:pPr>
            <a:r>
              <a:rPr lang="zh-TW" altLang="en-US" b="0" dirty="0" smtClean="0"/>
              <a:t>* * * *</a:t>
            </a:r>
            <a:endParaRPr lang="en-US" altLang="zh-TW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TW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TW" b="0" dirty="0"/>
          </a:p>
        </p:txBody>
      </p:sp>
    </p:spTree>
    <p:extLst>
      <p:ext uri="{BB962C8B-B14F-4D97-AF65-F5344CB8AC3E}">
        <p14:creationId xmlns:p14="http://schemas.microsoft.com/office/powerpoint/2010/main" val="8796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1050305-Q1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981200"/>
            <a:ext cx="84867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5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1051029-Q17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981200"/>
            <a:ext cx="84105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875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Functions</a:t>
            </a:r>
            <a:endParaRPr lang="zh-TW" altLang="en-US" sz="5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基本觀念、參數、回傳值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5999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基本觀念</a:t>
            </a:r>
            <a:endParaRPr lang="en-US" altLang="zh-TW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r>
              <a:rPr lang="zh-TW" altLang="en-US" dirty="0" smtClean="0"/>
              <a:t>函式基本介紹</a:t>
            </a:r>
            <a:endParaRPr lang="en-US" altLang="zh-TW" dirty="0" smtClean="0"/>
          </a:p>
          <a:p>
            <a:r>
              <a:rPr lang="zh-TW" altLang="en-US" dirty="0" smtClean="0"/>
              <a:t>變數</a:t>
            </a:r>
            <a:r>
              <a:rPr lang="en-US" altLang="zh-TW" dirty="0" smtClean="0"/>
              <a:t>/</a:t>
            </a:r>
            <a:r>
              <a:rPr lang="zh-TW" altLang="en-US" dirty="0" smtClean="0"/>
              <a:t>陣列參數</a:t>
            </a:r>
            <a:endParaRPr lang="en-US" altLang="zh-TW" dirty="0" smtClean="0"/>
          </a:p>
          <a:p>
            <a:r>
              <a:rPr lang="zh-TW" altLang="en-US" dirty="0" smtClean="0"/>
              <a:t>回傳</a:t>
            </a:r>
            <a:r>
              <a:rPr lang="zh-TW" altLang="en-US" dirty="0"/>
              <a:t>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78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基本觀念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8800" y="2133600"/>
            <a:ext cx="7315200" cy="40386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函式</a:t>
            </a:r>
            <a:r>
              <a:rPr lang="en-US" altLang="zh-TW" dirty="0"/>
              <a:t>(Function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</a:t>
            </a:r>
            <a:r>
              <a:rPr lang="zh-TW" altLang="en-US" dirty="0"/>
              <a:t>語言寫程式的模組單位。</a:t>
            </a:r>
          </a:p>
          <a:p>
            <a:r>
              <a:rPr lang="zh-TW" altLang="en-US" dirty="0"/>
              <a:t>將程式切割成不同功能模組的組合。</a:t>
            </a:r>
          </a:p>
          <a:p>
            <a:r>
              <a:rPr lang="zh-TW" altLang="en-US" dirty="0"/>
              <a:t>使程式碼容易閱讀、維護。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架構包含：函式型態、函式名稱、參數、程式碼。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03211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基本觀念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81200"/>
            <a:ext cx="4877633" cy="467412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131669" y="2026283"/>
            <a:ext cx="2859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宣告方式</a:t>
            </a:r>
            <a:r>
              <a:rPr lang="en-US" altLang="zh-TW" sz="12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zh-TW" altLang="en-US" sz="1200" dirty="0">
                <a:solidFill>
                  <a:srgbClr val="00B050"/>
                </a:solidFill>
              </a:rPr>
              <a:t>函式</a:t>
            </a:r>
            <a:r>
              <a:rPr lang="zh-TW" altLang="en-US" sz="1200" dirty="0" smtClean="0">
                <a:solidFill>
                  <a:srgbClr val="00B050"/>
                </a:solidFill>
              </a:rPr>
              <a:t>型態 函數名稱</a:t>
            </a:r>
            <a:r>
              <a:rPr lang="en-US" altLang="zh-TW" sz="1200" dirty="0" smtClean="0">
                <a:solidFill>
                  <a:srgbClr val="00B050"/>
                </a:solidFill>
              </a:rPr>
              <a:t>(</a:t>
            </a:r>
            <a:r>
              <a:rPr lang="zh-TW" altLang="en-US" sz="1200" dirty="0" smtClean="0">
                <a:solidFill>
                  <a:srgbClr val="00B050"/>
                </a:solidFill>
              </a:rPr>
              <a:t>可能會用到的參數</a:t>
            </a:r>
            <a:r>
              <a:rPr lang="en-US" altLang="zh-TW" sz="12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altLang="zh-TW" sz="1200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zh-TW" sz="1200" dirty="0" smtClean="0">
                <a:solidFill>
                  <a:srgbClr val="00B050"/>
                </a:solidFill>
              </a:rPr>
              <a:t>	…</a:t>
            </a:r>
          </a:p>
          <a:p>
            <a:r>
              <a:rPr lang="en-US" altLang="zh-TW" sz="1200" dirty="0">
                <a:solidFill>
                  <a:srgbClr val="00B050"/>
                </a:solidFill>
              </a:rPr>
              <a:t>	</a:t>
            </a:r>
          </a:p>
          <a:p>
            <a:r>
              <a:rPr lang="en-US" altLang="zh-TW" sz="1200" dirty="0" smtClean="0">
                <a:solidFill>
                  <a:srgbClr val="00B050"/>
                </a:solidFill>
              </a:rPr>
              <a:t>}</a:t>
            </a:r>
            <a:endParaRPr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31669" y="4318260"/>
            <a:ext cx="2859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當編譯器讀到</a:t>
            </a:r>
            <a:r>
              <a:rPr lang="en-US" altLang="zh-TW" sz="1200" dirty="0" smtClean="0">
                <a:solidFill>
                  <a:srgbClr val="FF0000"/>
                </a:solidFill>
              </a:rPr>
              <a:t>main</a:t>
            </a:r>
            <a:r>
              <a:rPr lang="zh-TW" altLang="en-US" sz="1200" dirty="0" smtClean="0">
                <a:solidFill>
                  <a:srgbClr val="FF0000"/>
                </a:solidFill>
              </a:rPr>
              <a:t>中的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printf_star</a:t>
            </a:r>
            <a:r>
              <a:rPr lang="zh-TW" altLang="en-US" sz="1200" dirty="0" smtClean="0">
                <a:solidFill>
                  <a:srgbClr val="FF0000"/>
                </a:solidFill>
              </a:rPr>
              <a:t>時，他會去尋找程式碼中有這一個名字的函數開始執行，執行完才會回到</a:t>
            </a:r>
            <a:r>
              <a:rPr lang="en-US" altLang="zh-TW" sz="1200" dirty="0" smtClean="0">
                <a:solidFill>
                  <a:srgbClr val="FF0000"/>
                </a:solidFill>
              </a:rPr>
              <a:t>main</a:t>
            </a:r>
            <a:r>
              <a:rPr lang="zh-TW" altLang="en-US" sz="1200" dirty="0" smtClean="0">
                <a:solidFill>
                  <a:srgbClr val="FF0000"/>
                </a:solidFill>
              </a:rPr>
              <a:t>中繼續執行下一行指令。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6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觀念題題目類型</a:t>
            </a:r>
            <a:endParaRPr lang="en-US" altLang="zh-TW" dirty="0"/>
          </a:p>
        </p:txBody>
      </p:sp>
      <p:sp>
        <p:nvSpPr>
          <p:cNvPr id="5" name="內容版面配置區 1"/>
          <p:cNvSpPr>
            <a:spLocks noGrp="1"/>
          </p:cNvSpPr>
          <p:nvPr>
            <p:ph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 • </a:t>
            </a:r>
            <a:r>
              <a:rPr lang="en-US" altLang="zh-TW" dirty="0" smtClean="0"/>
              <a:t>Debugging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•</a:t>
            </a:r>
            <a:r>
              <a:rPr lang="en-US" altLang="zh-TW" dirty="0"/>
              <a:t> Completing </a:t>
            </a:r>
            <a:r>
              <a:rPr lang="en-US" altLang="zh-TW" dirty="0" smtClean="0"/>
              <a:t>a program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</a:t>
            </a:r>
            <a:r>
              <a:rPr lang="en-US" altLang="zh-TW" dirty="0" smtClean="0"/>
              <a:t>•</a:t>
            </a:r>
            <a:r>
              <a:rPr lang="en-US" altLang="zh-TW" dirty="0"/>
              <a:t> Efficiency of </a:t>
            </a:r>
            <a:r>
              <a:rPr lang="en-US" altLang="zh-TW" dirty="0" smtClean="0"/>
              <a:t>Code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•</a:t>
            </a:r>
            <a:r>
              <a:rPr lang="en-US" altLang="zh-TW" dirty="0"/>
              <a:t> </a:t>
            </a:r>
            <a:r>
              <a:rPr lang="en-US" altLang="zh-TW" sz="7200" b="1" dirty="0" smtClean="0">
                <a:solidFill>
                  <a:srgbClr val="FF0000"/>
                </a:solidFill>
              </a:rPr>
              <a:t>Code tracing</a:t>
            </a:r>
          </a:p>
          <a:p>
            <a:pPr marL="0" indent="0" algn="r">
              <a:buNone/>
            </a:pPr>
            <a:r>
              <a:rPr lang="zh-TW" altLang="en-US" sz="1000" strike="sngStrike" dirty="0" smtClean="0">
                <a:solidFill>
                  <a:schemeClr val="bg2">
                    <a:lumMod val="75000"/>
                  </a:schemeClr>
                </a:solidFill>
              </a:rPr>
              <a:t>因為對教授</a:t>
            </a:r>
            <a:r>
              <a:rPr lang="zh-TW" altLang="en-US" sz="1000" strike="sngStrike" dirty="0">
                <a:solidFill>
                  <a:schemeClr val="bg2">
                    <a:lumMod val="75000"/>
                  </a:schemeClr>
                </a:solidFill>
              </a:rPr>
              <a:t>們</a:t>
            </a:r>
            <a:r>
              <a:rPr lang="zh-TW" altLang="en-US" sz="1000" strike="sngStrike" dirty="0" smtClean="0">
                <a:solidFill>
                  <a:schemeClr val="bg2">
                    <a:lumMod val="75000"/>
                  </a:schemeClr>
                </a:solidFill>
              </a:rPr>
              <a:t>來說這種題</a:t>
            </a:r>
            <a:r>
              <a:rPr lang="zh-TW" altLang="en-US" sz="1000" strike="sngStrike" dirty="0">
                <a:solidFill>
                  <a:schemeClr val="bg2">
                    <a:lumMod val="75000"/>
                  </a:schemeClr>
                </a:solidFill>
              </a:rPr>
              <a:t>目</a:t>
            </a:r>
            <a:r>
              <a:rPr lang="zh-TW" altLang="en-US" sz="1000" strike="sngStrike" dirty="0" smtClean="0">
                <a:solidFill>
                  <a:schemeClr val="bg2">
                    <a:lumMod val="75000"/>
                  </a:schemeClr>
                </a:solidFill>
              </a:rPr>
              <a:t>最好出了</a:t>
            </a:r>
            <a:r>
              <a:rPr lang="en-US" altLang="zh-TW" sz="10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altLang="zh-TW" sz="7200" dirty="0"/>
              <a:t/>
            </a:r>
            <a:br>
              <a:rPr lang="en-US" altLang="zh-TW" sz="7200" dirty="0"/>
            </a:b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1001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基本觀念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828800" y="1981200"/>
            <a:ext cx="4667534" cy="4624316"/>
            <a:chOff x="1097280" y="1763118"/>
            <a:chExt cx="4903608" cy="493270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280" y="1763118"/>
              <a:ext cx="4903608" cy="4932709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矩形 5"/>
            <p:cNvSpPr/>
            <p:nvPr/>
          </p:nvSpPr>
          <p:spPr>
            <a:xfrm>
              <a:off x="1097280" y="2396679"/>
              <a:ext cx="4220366" cy="4366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97280" y="4945487"/>
              <a:ext cx="4567803" cy="17503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000888" y="2133600"/>
            <a:ext cx="2990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函</a:t>
            </a:r>
            <a:r>
              <a:rPr lang="zh-TW" altLang="en-US" sz="1200" dirty="0" smtClean="0">
                <a:solidFill>
                  <a:srgbClr val="FF0000"/>
                </a:solidFill>
              </a:rPr>
              <a:t>式宣告在</a:t>
            </a:r>
            <a:r>
              <a:rPr lang="en-US" altLang="zh-TW" sz="1200" dirty="0" smtClean="0">
                <a:solidFill>
                  <a:srgbClr val="FF0000"/>
                </a:solidFill>
              </a:rPr>
              <a:t>main()</a:t>
            </a:r>
            <a:r>
              <a:rPr lang="zh-TW" altLang="en-US" sz="1200" dirty="0" smtClean="0">
                <a:solidFill>
                  <a:srgbClr val="FF0000"/>
                </a:solidFill>
              </a:rPr>
              <a:t>後面時，由於編譯器是由上往下讀，所以會看不懂</a:t>
            </a:r>
            <a:r>
              <a:rPr lang="en-US" altLang="zh-TW" sz="1200" dirty="0" smtClean="0">
                <a:solidFill>
                  <a:srgbClr val="FF0000"/>
                </a:solidFill>
              </a:rPr>
              <a:t>main</a:t>
            </a:r>
            <a:r>
              <a:rPr lang="zh-TW" altLang="en-US" sz="1200" dirty="0" smtClean="0">
                <a:solidFill>
                  <a:srgbClr val="FF0000"/>
                </a:solidFill>
              </a:rPr>
              <a:t>中的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printf_star</a:t>
            </a:r>
            <a:r>
              <a:rPr lang="zh-TW" altLang="en-US" sz="1200" dirty="0" smtClean="0">
                <a:solidFill>
                  <a:srgbClr val="FF0000"/>
                </a:solidFill>
              </a:rPr>
              <a:t>是什麼。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zh-TW" altLang="en-US" sz="1200" dirty="0" smtClean="0">
                <a:solidFill>
                  <a:srgbClr val="FF0000"/>
                </a:solidFill>
              </a:rPr>
              <a:t>所以要在一開始先加入一個宣告，告訴編譯器這是我們自定義的函式。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1050305-Q2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981200"/>
            <a:ext cx="84677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1050305-Q12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34" y="2073117"/>
            <a:ext cx="6250675" cy="478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1060304-Q17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240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1060304-Q18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0773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1060304-Q5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25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590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1060304-Q12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6" y="2022144"/>
            <a:ext cx="8693624" cy="213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sz="5400" dirty="0"/>
              <a:t>Array and Structures</a:t>
            </a:r>
            <a:endParaRPr lang="zh-TW" altLang="en-US" sz="5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陣列、字串、二分搜、串列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18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</a:t>
            </a:r>
            <a:endParaRPr lang="en-US" altLang="zh-TW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陣列基本觀念</a:t>
            </a: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一次取得一串連續的記憶體空間。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的陣列元素必須是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相同的資料型態。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宣告方式：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資料型態 陣列名稱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陣列大小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陣列大小不可以是變數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4810"/>
              </p:ext>
            </p:extLst>
          </p:nvPr>
        </p:nvGraphicFramePr>
        <p:xfrm>
          <a:off x="5956111" y="4152900"/>
          <a:ext cx="2177955" cy="1559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985"/>
                <a:gridCol w="725985"/>
                <a:gridCol w="725985"/>
              </a:tblGrid>
              <a:tr h="51975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1975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1975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7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935" y="2906468"/>
            <a:ext cx="7342529" cy="2875002"/>
          </a:xfrm>
          <a:prstGeom prst="rect">
            <a:avLst/>
          </a:prstGeom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</a:t>
            </a:r>
            <a:endParaRPr lang="en-US" altLang="zh-TW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陣列基本觀念</a:t>
            </a:r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849990"/>
              </p:ext>
            </p:extLst>
          </p:nvPr>
        </p:nvGraphicFramePr>
        <p:xfrm>
          <a:off x="3726276" y="2515738"/>
          <a:ext cx="5355188" cy="12057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5617"/>
                <a:gridCol w="799447"/>
                <a:gridCol w="892531"/>
                <a:gridCol w="892531"/>
                <a:gridCol w="892531"/>
                <a:gridCol w="892531"/>
              </a:tblGrid>
              <a:tr h="60380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Index</a:t>
                      </a:r>
                      <a:r>
                        <a:rPr lang="zh-TW" altLang="en-US" dirty="0" smtClean="0"/>
                        <a:t>索引值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a[4]</a:t>
                      </a:r>
                      <a:endParaRPr lang="zh-TW" altLang="en-US" dirty="0"/>
                    </a:p>
                  </a:txBody>
                  <a:tcPr/>
                </a:tc>
              </a:tr>
              <a:tr h="56566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2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本日目標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一邊</a:t>
            </a:r>
            <a:r>
              <a:rPr lang="en-US" altLang="zh-TW" dirty="0" smtClean="0"/>
              <a:t>Coding</a:t>
            </a:r>
            <a:r>
              <a:rPr lang="zh-TW" altLang="en-US" dirty="0" smtClean="0"/>
              <a:t>一邊複習程式設計的基礎</a:t>
            </a:r>
            <a:endParaRPr lang="en-US" altLang="zh-TW" dirty="0" smtClean="0"/>
          </a:p>
          <a:p>
            <a:r>
              <a:rPr lang="zh-TW" altLang="en-US" dirty="0" smtClean="0"/>
              <a:t>講解歷屆考古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三份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講解</a:t>
            </a:r>
            <a:r>
              <a:rPr lang="zh-TW" altLang="en-US" dirty="0"/>
              <a:t>實</a:t>
            </a:r>
            <a:r>
              <a:rPr lang="zh-TW" altLang="en-US" dirty="0" smtClean="0"/>
              <a:t>作技巧</a:t>
            </a:r>
            <a:r>
              <a:rPr lang="en-US" altLang="zh-TW" dirty="0" smtClean="0"/>
              <a:t>(</a:t>
            </a:r>
            <a:r>
              <a:rPr lang="zh-TW" altLang="en-US" dirty="0" smtClean="0"/>
              <a:t>快速起手式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讓你可以</a:t>
            </a:r>
            <a:r>
              <a:rPr lang="zh-TW" altLang="en-US" dirty="0"/>
              <a:t>像</a:t>
            </a:r>
            <a:r>
              <a:rPr lang="zh-TW" altLang="en-US" dirty="0" smtClean="0"/>
              <a:t>圖片一樣開心的考試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02" y="4152900"/>
            <a:ext cx="2394898" cy="239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</a:t>
            </a:r>
            <a:endParaRPr lang="en-US" altLang="zh-TW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陣列</a:t>
            </a:r>
            <a:r>
              <a:rPr lang="zh-TW" altLang="en-US" dirty="0"/>
              <a:t>宣告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552131"/>
            <a:ext cx="6070159" cy="36200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73384" y="2552131"/>
            <a:ext cx="3919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只有在宣告時 </a:t>
            </a:r>
            <a:r>
              <a:rPr lang="en-US" altLang="zh-TW" sz="1200" dirty="0" smtClean="0">
                <a:solidFill>
                  <a:srgbClr val="FF0000"/>
                </a:solidFill>
              </a:rPr>
              <a:t>={0}</a:t>
            </a:r>
            <a:r>
              <a:rPr lang="zh-TW" altLang="en-US" sz="1200" dirty="0" smtClean="0">
                <a:solidFill>
                  <a:srgbClr val="FF0000"/>
                </a:solidFill>
              </a:rPr>
              <a:t> 的時候可以讓陣列的所有資料等於</a:t>
            </a:r>
            <a:r>
              <a:rPr lang="en-US" altLang="zh-TW" sz="1200" dirty="0" smtClean="0">
                <a:solidFill>
                  <a:srgbClr val="FF0000"/>
                </a:solidFill>
              </a:rPr>
              <a:t>0</a:t>
            </a:r>
          </a:p>
          <a:p>
            <a:endParaRPr lang="en-US" altLang="zh-TW" sz="1200" dirty="0">
              <a:solidFill>
                <a:srgbClr val="FF0000"/>
              </a:solidFill>
            </a:endParaRPr>
          </a:p>
          <a:p>
            <a:r>
              <a:rPr lang="zh-TW" altLang="en-US" sz="1200" dirty="0" smtClean="0">
                <a:solidFill>
                  <a:srgbClr val="FF0000"/>
                </a:solidFill>
              </a:rPr>
              <a:t>想要全部設定成</a:t>
            </a:r>
            <a:r>
              <a:rPr lang="en-US" altLang="zh-TW" sz="1200" dirty="0" smtClean="0">
                <a:solidFill>
                  <a:srgbClr val="FF0000"/>
                </a:solidFill>
              </a:rPr>
              <a:t>0</a:t>
            </a:r>
            <a:r>
              <a:rPr lang="zh-TW" altLang="en-US" sz="1200" dirty="0" smtClean="0">
                <a:solidFill>
                  <a:srgbClr val="FF0000"/>
                </a:solidFill>
              </a:rPr>
              <a:t>以外的數則須用迴圈指定。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19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</a:t>
            </a:r>
            <a:endParaRPr lang="en-US" altLang="zh-TW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陣列</a:t>
            </a:r>
            <a:r>
              <a:rPr lang="zh-TW" altLang="en-US" dirty="0"/>
              <a:t>宣告</a:t>
            </a: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陣列的索引值是從０開始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就會是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[0]~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[4]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陣列無法直接複製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arr1 = arr2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，想要複製陣列必須用迴圈。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陣列無法比較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arr1 == arr2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想要比較陣列內的元素必須用迴圈。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497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493379"/>
            <a:ext cx="6883282" cy="514959"/>
          </a:xfrm>
          <a:prstGeom prst="rect">
            <a:avLst/>
          </a:prstGeom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</a:t>
            </a:r>
            <a:endParaRPr lang="en-US" altLang="zh-TW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二</a:t>
            </a:r>
            <a:r>
              <a:rPr lang="zh-TW" altLang="en-US" dirty="0"/>
              <a:t>維</a:t>
            </a:r>
            <a:r>
              <a:rPr lang="zh-TW" altLang="en-US" dirty="0" smtClean="0"/>
              <a:t>陣列</a:t>
            </a: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有點像矩陣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 陣列名稱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陣列大小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[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陣列大小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729015"/>
              </p:ext>
            </p:extLst>
          </p:nvPr>
        </p:nvGraphicFramePr>
        <p:xfrm>
          <a:off x="3227504" y="3903259"/>
          <a:ext cx="5764096" cy="22439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024"/>
                <a:gridCol w="1441024"/>
                <a:gridCol w="1441024"/>
                <a:gridCol w="1441024"/>
              </a:tblGrid>
              <a:tr h="38774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Arr</a:t>
                      </a:r>
                      <a:r>
                        <a:rPr lang="en-US" altLang="zh-TW" dirty="0" smtClean="0"/>
                        <a:t>[0][0]=0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Arr</a:t>
                      </a:r>
                      <a:r>
                        <a:rPr lang="en-US" altLang="zh-TW" dirty="0" smtClean="0"/>
                        <a:t>[0][1]=1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Arr</a:t>
                      </a:r>
                      <a:r>
                        <a:rPr lang="en-US" altLang="zh-TW" dirty="0" smtClean="0"/>
                        <a:t>[0][2]=2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Arr</a:t>
                      </a:r>
                      <a:r>
                        <a:rPr lang="en-US" altLang="zh-TW" dirty="0" smtClean="0"/>
                        <a:t>[0][3]=3</a:t>
                      </a:r>
                      <a:endParaRPr lang="zh-TW" altLang="en-US" dirty="0"/>
                    </a:p>
                  </a:txBody>
                  <a:tcPr/>
                </a:tc>
              </a:tr>
              <a:tr h="38774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Arr</a:t>
                      </a:r>
                      <a:r>
                        <a:rPr lang="en-US" altLang="zh-TW" dirty="0" smtClean="0"/>
                        <a:t>[1][0]=4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Arr</a:t>
                      </a:r>
                      <a:r>
                        <a:rPr lang="en-US" altLang="zh-TW" dirty="0" smtClean="0"/>
                        <a:t>[1][1]=5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Arr</a:t>
                      </a:r>
                      <a:r>
                        <a:rPr lang="en-US" altLang="zh-TW" dirty="0" smtClean="0"/>
                        <a:t>[1][2]=6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Arr</a:t>
                      </a:r>
                      <a:r>
                        <a:rPr lang="en-US" altLang="zh-TW" dirty="0" smtClean="0"/>
                        <a:t>[1][3]=7</a:t>
                      </a:r>
                      <a:endParaRPr lang="zh-TW" altLang="en-US" dirty="0"/>
                    </a:p>
                  </a:txBody>
                  <a:tcPr/>
                </a:tc>
              </a:tr>
              <a:tr h="692937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Arr</a:t>
                      </a:r>
                      <a:r>
                        <a:rPr lang="en-US" altLang="zh-TW" dirty="0" smtClean="0"/>
                        <a:t>[2][0]=8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Arr</a:t>
                      </a:r>
                      <a:r>
                        <a:rPr lang="en-US" altLang="zh-TW" dirty="0" smtClean="0"/>
                        <a:t>[2][1]=9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Arr</a:t>
                      </a:r>
                      <a:r>
                        <a:rPr lang="en-US" altLang="zh-TW" dirty="0" smtClean="0"/>
                        <a:t>[2][2]=10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Arr</a:t>
                      </a:r>
                      <a:r>
                        <a:rPr lang="en-US" altLang="zh-TW" dirty="0" smtClean="0"/>
                        <a:t>[2][3]=11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38774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Arr</a:t>
                      </a:r>
                      <a:r>
                        <a:rPr lang="en-US" altLang="zh-TW" dirty="0" smtClean="0"/>
                        <a:t>[3][0]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8774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Arr</a:t>
                      </a:r>
                      <a:r>
                        <a:rPr lang="en-US" altLang="zh-TW" dirty="0" smtClean="0"/>
                        <a:t>[4][0]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074369" y="5777844"/>
            <a:ext cx="1583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b="0" dirty="0" err="1">
                <a:solidFill>
                  <a:schemeClr val="tx1"/>
                </a:solidFill>
                <a:latin typeface="+mn-lt"/>
              </a:rPr>
              <a:t>Arr</a:t>
            </a:r>
            <a:r>
              <a:rPr lang="en-US" altLang="zh-TW" sz="1800" b="0" dirty="0">
                <a:solidFill>
                  <a:schemeClr val="tx1"/>
                </a:solidFill>
                <a:latin typeface="+mn-lt"/>
              </a:rPr>
              <a:t>[5][4]</a:t>
            </a:r>
            <a:endParaRPr lang="zh-TW" altLang="en-US" sz="18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969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</a:t>
            </a:r>
            <a:endParaRPr lang="en-US" altLang="zh-TW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二</a:t>
            </a:r>
            <a:r>
              <a:rPr lang="zh-TW" altLang="en-US" dirty="0"/>
              <a:t>維</a:t>
            </a:r>
            <a:r>
              <a:rPr lang="zh-TW" altLang="en-US" dirty="0" smtClean="0"/>
              <a:t>陣列</a:t>
            </a: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Row-major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Column-major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8092"/>
              </p:ext>
            </p:extLst>
          </p:nvPr>
        </p:nvGraphicFramePr>
        <p:xfrm>
          <a:off x="3227504" y="3903259"/>
          <a:ext cx="5764096" cy="22439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024"/>
                <a:gridCol w="1441024"/>
                <a:gridCol w="1441024"/>
                <a:gridCol w="1441024"/>
              </a:tblGrid>
              <a:tr h="38774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774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69293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774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774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074369" y="5777844"/>
            <a:ext cx="1583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b="0" dirty="0" err="1">
                <a:solidFill>
                  <a:schemeClr val="tx1"/>
                </a:solidFill>
                <a:latin typeface="+mn-lt"/>
              </a:rPr>
              <a:t>Arr</a:t>
            </a:r>
            <a:r>
              <a:rPr lang="en-US" altLang="zh-TW" sz="1800" b="0" dirty="0">
                <a:solidFill>
                  <a:schemeClr val="tx1"/>
                </a:solidFill>
                <a:latin typeface="+mn-lt"/>
              </a:rPr>
              <a:t>[5][4]</a:t>
            </a:r>
            <a:endParaRPr lang="zh-TW" altLang="en-US" sz="18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702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1050305-Q19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26" y="2117678"/>
            <a:ext cx="8008393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1060304-Q6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41" y="1981200"/>
            <a:ext cx="7869659" cy="34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0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1051029-Q3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981200"/>
            <a:ext cx="84296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</a:t>
            </a:r>
            <a:endParaRPr lang="en-US" altLang="zh-TW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基本觀念</a:t>
            </a:r>
            <a:endParaRPr lang="en-US" altLang="zh-TW" dirty="0" smtClean="0"/>
          </a:p>
          <a:p>
            <a:r>
              <a:rPr lang="zh-TW" altLang="en-US" dirty="0"/>
              <a:t>陣列的一種：</a:t>
            </a:r>
            <a:r>
              <a:rPr lang="zh-TW" altLang="en-US" dirty="0">
                <a:solidFill>
                  <a:srgbClr val="FF0000"/>
                </a:solidFill>
              </a:rPr>
              <a:t>一維的字元陣列</a:t>
            </a:r>
            <a:r>
              <a:rPr lang="en-US" altLang="zh-TW" dirty="0">
                <a:solidFill>
                  <a:srgbClr val="FF0000"/>
                </a:solidFill>
              </a:rPr>
              <a:t>(Char Array)</a:t>
            </a:r>
          </a:p>
          <a:p>
            <a:r>
              <a:rPr lang="zh-TW" altLang="en-US" dirty="0"/>
              <a:t>宣告跟一維陣列一樣</a:t>
            </a:r>
          </a:p>
          <a:p>
            <a:r>
              <a:rPr lang="zh-TW" altLang="en-US" dirty="0"/>
              <a:t>每個字串最後面都有一個‘</a:t>
            </a:r>
            <a:r>
              <a:rPr lang="en-US" altLang="zh-TW" dirty="0"/>
              <a:t>\0’</a:t>
            </a:r>
            <a:r>
              <a:rPr lang="zh-TW" altLang="en-US" dirty="0"/>
              <a:t>的字元，代表字串結尾</a:t>
            </a:r>
          </a:p>
          <a:p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9978"/>
              </p:ext>
            </p:extLst>
          </p:nvPr>
        </p:nvGraphicFramePr>
        <p:xfrm>
          <a:off x="1393492" y="5203594"/>
          <a:ext cx="7598108" cy="787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5444"/>
                <a:gridCol w="1085444"/>
                <a:gridCol w="1085444"/>
                <a:gridCol w="1085444"/>
                <a:gridCol w="1085444"/>
                <a:gridCol w="1085444"/>
                <a:gridCol w="1085444"/>
              </a:tblGrid>
              <a:tr h="39369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  <a:tr h="39369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‘h’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‘e’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‘l’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‘l’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‘o’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‘\0’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93492" y="4822726"/>
            <a:ext cx="24830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Ex:Char</a:t>
            </a:r>
            <a:r>
              <a:rPr lang="en-US" altLang="zh-TW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str</a:t>
            </a:r>
            <a:r>
              <a:rPr lang="en-US" altLang="zh-TW" sz="1200" dirty="0" smtClean="0">
                <a:solidFill>
                  <a:srgbClr val="FF0000"/>
                </a:solidFill>
              </a:rPr>
              <a:t>[6] = “hello”;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3907" y="5597288"/>
            <a:ext cx="4632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str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59303" y="4591893"/>
            <a:ext cx="3732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C</a:t>
            </a:r>
            <a:r>
              <a:rPr lang="zh-TW" altLang="en-US" sz="1200" dirty="0" smtClean="0">
                <a:solidFill>
                  <a:srgbClr val="FF0000"/>
                </a:solidFill>
              </a:rPr>
              <a:t>會自動加在結尾，所以記得宣告陣列大小一定要多保留一格給</a:t>
            </a:r>
            <a:r>
              <a:rPr lang="en-US" altLang="zh-TW" sz="1200" dirty="0" smtClean="0">
                <a:solidFill>
                  <a:srgbClr val="FF0000"/>
                </a:solidFill>
              </a:rPr>
              <a:t>‘\0’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>
            <a:endCxn id="8" idx="2"/>
          </p:cNvCxnSpPr>
          <p:nvPr/>
        </p:nvCxnSpPr>
        <p:spPr>
          <a:xfrm flipV="1">
            <a:off x="7125451" y="5053558"/>
            <a:ext cx="1" cy="43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</a:t>
            </a:r>
            <a:endParaRPr lang="en-US" altLang="zh-TW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540758"/>
            <a:ext cx="7315200" cy="3614382"/>
          </a:xfrm>
          <a:prstGeom prst="rect">
            <a:avLst/>
          </a:prstGeom>
        </p:spPr>
      </p:pic>
      <p:sp>
        <p:nvSpPr>
          <p:cNvPr id="11" name="內容版面配置區 1"/>
          <p:cNvSpPr>
            <a:spLocks noGrp="1"/>
          </p:cNvSpPr>
          <p:nvPr>
            <p:ph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字串</a:t>
            </a:r>
            <a:r>
              <a:rPr lang="zh-TW" altLang="en-US" dirty="0"/>
              <a:t>宣告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651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1051029-Q13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153929"/>
            <a:ext cx="82962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000" dirty="0" smtClean="0"/>
              <a:t>檢測環境介紹</a:t>
            </a:r>
            <a:endParaRPr lang="zh-TW" altLang="en-US" sz="5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65677"/>
          </a:xfrm>
        </p:spPr>
        <p:txBody>
          <a:bodyPr/>
          <a:lstStyle/>
          <a:p>
            <a:pPr algn="r"/>
            <a:r>
              <a:rPr lang="en-US" altLang="zh-TW" dirty="0" smtClean="0"/>
              <a:t>Code Blocks</a:t>
            </a:r>
            <a:r>
              <a:rPr lang="zh-TW" altLang="en-US" dirty="0" smtClean="0"/>
              <a:t>基本介紹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66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二分搜</a:t>
            </a:r>
            <a:r>
              <a:rPr lang="en-US" altLang="zh-TW" dirty="0" smtClean="0"/>
              <a:t>(Binary Search)</a:t>
            </a:r>
            <a:endParaRPr lang="en-US" altLang="zh-TW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資料需要先排序好。</a:t>
            </a:r>
          </a:p>
          <a:p>
            <a:r>
              <a:rPr lang="zh-TW" altLang="en-US" dirty="0"/>
              <a:t>資料具有最大值、最小值、中間值三個比較點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若搜尋的資料</a:t>
            </a:r>
            <a:r>
              <a:rPr lang="en-US" altLang="zh-TW" dirty="0">
                <a:solidFill>
                  <a:srgbClr val="FF0000"/>
                </a:solidFill>
              </a:rPr>
              <a:t>&gt;</a:t>
            </a:r>
            <a:r>
              <a:rPr lang="zh-TW" altLang="en-US" dirty="0">
                <a:solidFill>
                  <a:srgbClr val="FF0000"/>
                </a:solidFill>
              </a:rPr>
              <a:t>中間值，則更新最小值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若搜尋的資料</a:t>
            </a:r>
            <a:r>
              <a:rPr lang="en-US" altLang="zh-TW" dirty="0">
                <a:solidFill>
                  <a:srgbClr val="FF0000"/>
                </a:solidFill>
              </a:rPr>
              <a:t>&lt;</a:t>
            </a:r>
            <a:r>
              <a:rPr lang="zh-TW" altLang="en-US" dirty="0">
                <a:solidFill>
                  <a:srgbClr val="FF0000"/>
                </a:solidFill>
              </a:rPr>
              <a:t>中間值，則更新最大值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若搜尋的資料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zh-TW" altLang="en-US" dirty="0">
                <a:solidFill>
                  <a:srgbClr val="FF0000"/>
                </a:solidFill>
              </a:rPr>
              <a:t>中間值，就找到了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若資料的最小值</a:t>
            </a:r>
            <a:r>
              <a:rPr lang="en-US" altLang="zh-TW" dirty="0">
                <a:solidFill>
                  <a:srgbClr val="FF0000"/>
                </a:solidFill>
              </a:rPr>
              <a:t>&gt;</a:t>
            </a:r>
            <a:r>
              <a:rPr lang="zh-TW" altLang="en-US" dirty="0">
                <a:solidFill>
                  <a:srgbClr val="FF0000"/>
                </a:solidFill>
              </a:rPr>
              <a:t>最大值，則代表找不到資料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417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二分搜</a:t>
            </a:r>
            <a:r>
              <a:rPr lang="en-US" altLang="zh-TW" dirty="0" smtClean="0"/>
              <a:t>(Binary Search)</a:t>
            </a:r>
            <a:endParaRPr lang="en-US" altLang="zh-TW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Q</a:t>
            </a:r>
            <a:r>
              <a:rPr lang="zh-TW" altLang="en-US" dirty="0"/>
              <a:t>：搜尋資料</a:t>
            </a:r>
            <a:r>
              <a:rPr lang="en-US" altLang="zh-TW" dirty="0"/>
              <a:t>(0 1 2 3 4 5 6 7 8 9)</a:t>
            </a:r>
            <a:r>
              <a:rPr lang="zh-TW" altLang="en-US" dirty="0"/>
              <a:t>中是否有３？</a:t>
            </a:r>
          </a:p>
          <a:p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097280" y="2780130"/>
          <a:ext cx="8128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439674" y="2410798"/>
            <a:ext cx="682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280" y="2347893"/>
            <a:ext cx="682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MIN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27189" y="2417608"/>
            <a:ext cx="682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MID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1097280" y="3756280"/>
          <a:ext cx="8128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558586" y="3349606"/>
            <a:ext cx="682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7280" y="3324043"/>
            <a:ext cx="682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MIN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86645" y="3324043"/>
            <a:ext cx="682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MID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1097280" y="4802277"/>
          <a:ext cx="8128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3558586" y="4442984"/>
            <a:ext cx="682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84412" y="4432945"/>
            <a:ext cx="682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MIN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84412" y="4160409"/>
            <a:ext cx="682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MID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1097280" y="6013536"/>
          <a:ext cx="8128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3558585" y="5604245"/>
            <a:ext cx="682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58585" y="5379620"/>
            <a:ext cx="682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MIN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58585" y="5184869"/>
            <a:ext cx="682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MID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弧形向右箭號 20"/>
          <p:cNvSpPr/>
          <p:nvPr/>
        </p:nvSpPr>
        <p:spPr>
          <a:xfrm>
            <a:off x="347730" y="3150970"/>
            <a:ext cx="553791" cy="60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弧形向右箭號 21"/>
          <p:cNvSpPr/>
          <p:nvPr/>
        </p:nvSpPr>
        <p:spPr>
          <a:xfrm>
            <a:off x="347729" y="4302816"/>
            <a:ext cx="553791" cy="60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弧形向右箭號 22"/>
          <p:cNvSpPr/>
          <p:nvPr/>
        </p:nvSpPr>
        <p:spPr>
          <a:xfrm>
            <a:off x="347729" y="5338158"/>
            <a:ext cx="553791" cy="60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4" grpId="0"/>
      <p:bldP spid="15" grpId="0"/>
      <p:bldP spid="16" grpId="0"/>
      <p:bldP spid="18" grpId="0"/>
      <p:bldP spid="19" grpId="0"/>
      <p:bldP spid="2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二分搜</a:t>
            </a:r>
            <a:r>
              <a:rPr lang="en-US" altLang="zh-TW" dirty="0" smtClean="0"/>
              <a:t>(Binary Search)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139" y="2033430"/>
            <a:ext cx="4989949" cy="45687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52633"/>
            <a:ext cx="4023143" cy="16118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23229" y="4740140"/>
            <a:ext cx="2961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一維陣列的參數傳遞需要告知起始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[0]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的記憶體位址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0866" y="2021708"/>
            <a:ext cx="941695" cy="230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717442" y="3876333"/>
            <a:ext cx="316174" cy="164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2717442" y="3915178"/>
            <a:ext cx="989527" cy="77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144078" y="2263603"/>
            <a:ext cx="49080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告訴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我要傳的參數是一個陣列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32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1051029-Q8</a:t>
            </a:r>
            <a:endParaRPr lang="en-US" altLang="zh-TW" dirty="0">
              <a:solidFill>
                <a:srgbClr val="FFFF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981200"/>
            <a:ext cx="70485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8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9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0"/>
            <a:ext cx="7315200" cy="581025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1050305-Q6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81025"/>
            <a:ext cx="6387152" cy="60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Recursion</a:t>
            </a:r>
            <a:endParaRPr lang="zh-TW" altLang="en-US" sz="5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基本觀念、費式數列、階乘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33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基本觀念</a:t>
            </a:r>
            <a:endParaRPr lang="en-US" altLang="zh-TW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遞迴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Recursion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在函式中不斷地呼叫自己，直到達成終止條件才會結束。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需要額外堆疊空間儲存。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程式碼通常都很短，但通常都不好寫。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常看到的：階乘、費式數列、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GCD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、河內塔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3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費氏數列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76529"/>
            <a:ext cx="5548911" cy="488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544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階乘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683127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56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1955</Words>
  <Application>Microsoft Office PowerPoint</Application>
  <PresentationFormat>如螢幕大小 (4:3)</PresentationFormat>
  <Paragraphs>558</Paragraphs>
  <Slides>119</Slides>
  <Notes>48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119</vt:i4>
      </vt:variant>
    </vt:vector>
  </HeadingPairs>
  <TitlesOfParts>
    <vt:vector size="125" baseType="lpstr">
      <vt:lpstr>微軟正黑體</vt:lpstr>
      <vt:lpstr>新細明體</vt:lpstr>
      <vt:lpstr>標楷體</vt:lpstr>
      <vt:lpstr>Arial</vt:lpstr>
      <vt:lpstr>Verdana</vt:lpstr>
      <vt:lpstr>Default Design</vt:lpstr>
      <vt:lpstr>106年度教育部補助扎根高中職資訊科學教育計畫</vt:lpstr>
      <vt:lpstr>Hi!</vt:lpstr>
      <vt:lpstr>APCS?</vt:lpstr>
      <vt:lpstr>計分方式</vt:lpstr>
      <vt:lpstr>看看老師愛出什麼</vt:lpstr>
      <vt:lpstr>看看老師愛出什麼</vt:lpstr>
      <vt:lpstr>觀念題題目類型</vt:lpstr>
      <vt:lpstr>本日目標</vt:lpstr>
      <vt:lpstr>檢測環境介紹</vt:lpstr>
      <vt:lpstr>在Linux下使用Code Blocks</vt:lpstr>
      <vt:lpstr>Programming Concepts</vt:lpstr>
      <vt:lpstr>基本邏輯</vt:lpstr>
      <vt:lpstr>30秒學會邏輯概念</vt:lpstr>
      <vt:lpstr>1051029-Q14</vt:lpstr>
      <vt:lpstr>1060304-Q22</vt:lpstr>
      <vt:lpstr>進位</vt:lpstr>
      <vt:lpstr>進位</vt:lpstr>
      <vt:lpstr>進位</vt:lpstr>
      <vt:lpstr>進位</vt:lpstr>
      <vt:lpstr>1051029-Q22</vt:lpstr>
      <vt:lpstr>補數</vt:lpstr>
      <vt:lpstr>語法錯誤&amp;邏輯錯誤</vt:lpstr>
      <vt:lpstr>1050305-Q18</vt:lpstr>
      <vt:lpstr>1051029-Q19</vt:lpstr>
      <vt:lpstr>Data types, constant, variable, Global, Local</vt:lpstr>
      <vt:lpstr>基本觀念</vt:lpstr>
      <vt:lpstr>基本觀念</vt:lpstr>
      <vt:lpstr>基本觀念</vt:lpstr>
      <vt:lpstr>基本觀念</vt:lpstr>
      <vt:lpstr>基本觀念</vt:lpstr>
      <vt:lpstr>1060304-Q23</vt:lpstr>
      <vt:lpstr>1060304-Q24</vt:lpstr>
      <vt:lpstr>基本運算</vt:lpstr>
      <vt:lpstr>基本運算</vt:lpstr>
      <vt:lpstr>1060304-Q25</vt:lpstr>
      <vt:lpstr>1051029-Q4</vt:lpstr>
      <vt:lpstr>基本運算</vt:lpstr>
      <vt:lpstr>1060304-Q9</vt:lpstr>
      <vt:lpstr>基本運算</vt:lpstr>
      <vt:lpstr>全域/區域/靜態變數</vt:lpstr>
      <vt:lpstr>全域/區域/靜態變數</vt:lpstr>
      <vt:lpstr>全域/區域/靜態變數</vt:lpstr>
      <vt:lpstr>全域/區域/靜態變數</vt:lpstr>
      <vt:lpstr>交換</vt:lpstr>
      <vt:lpstr>交換(Swap)</vt:lpstr>
      <vt:lpstr>1060304-Q11</vt:lpstr>
      <vt:lpstr>Control structures </vt:lpstr>
      <vt:lpstr>基本觀念</vt:lpstr>
      <vt:lpstr>1051029-Q9</vt:lpstr>
      <vt:lpstr>1050305-Q16</vt:lpstr>
      <vt:lpstr>1051029-Q16</vt:lpstr>
      <vt:lpstr>1060304-Q15</vt:lpstr>
      <vt:lpstr>Loop structures</vt:lpstr>
      <vt:lpstr>基本觀念</vt:lpstr>
      <vt:lpstr>基本觀念</vt:lpstr>
      <vt:lpstr>基本觀念</vt:lpstr>
      <vt:lpstr>基本觀念</vt:lpstr>
      <vt:lpstr>1050305-Q22</vt:lpstr>
      <vt:lpstr>1050305-Q21</vt:lpstr>
      <vt:lpstr>1060304-Q3</vt:lpstr>
      <vt:lpstr>1051029-Q7</vt:lpstr>
      <vt:lpstr>1051029-Q12</vt:lpstr>
      <vt:lpstr>各種金字塔</vt:lpstr>
      <vt:lpstr>1050305-Q1</vt:lpstr>
      <vt:lpstr>1051029-Q17</vt:lpstr>
      <vt:lpstr>Functions</vt:lpstr>
      <vt:lpstr>基本觀念</vt:lpstr>
      <vt:lpstr>基本觀念</vt:lpstr>
      <vt:lpstr>基本觀念</vt:lpstr>
      <vt:lpstr>基本觀念</vt:lpstr>
      <vt:lpstr>1050305-Q2</vt:lpstr>
      <vt:lpstr>1050305-Q12</vt:lpstr>
      <vt:lpstr>1060304-Q17</vt:lpstr>
      <vt:lpstr>1060304-Q18</vt:lpstr>
      <vt:lpstr>1060304-Q5</vt:lpstr>
      <vt:lpstr>1060304-Q12</vt:lpstr>
      <vt:lpstr>Array and Structures</vt:lpstr>
      <vt:lpstr>陣列</vt:lpstr>
      <vt:lpstr>陣列</vt:lpstr>
      <vt:lpstr>陣列</vt:lpstr>
      <vt:lpstr>陣列</vt:lpstr>
      <vt:lpstr>陣列</vt:lpstr>
      <vt:lpstr>陣列</vt:lpstr>
      <vt:lpstr>1050305-Q19</vt:lpstr>
      <vt:lpstr>1060304-Q6</vt:lpstr>
      <vt:lpstr>1051029-Q3</vt:lpstr>
      <vt:lpstr>字串</vt:lpstr>
      <vt:lpstr>字串</vt:lpstr>
      <vt:lpstr>1051029-Q13</vt:lpstr>
      <vt:lpstr>二分搜(Binary Search)</vt:lpstr>
      <vt:lpstr>二分搜(Binary Search)</vt:lpstr>
      <vt:lpstr>二分搜(Binary Search)</vt:lpstr>
      <vt:lpstr>1051029-Q8</vt:lpstr>
      <vt:lpstr>串列</vt:lpstr>
      <vt:lpstr>1050305-Q6</vt:lpstr>
      <vt:lpstr>Recursion</vt:lpstr>
      <vt:lpstr>基本觀念</vt:lpstr>
      <vt:lpstr>費氏數列</vt:lpstr>
      <vt:lpstr>階乘</vt:lpstr>
      <vt:lpstr>1051029-Q6</vt:lpstr>
      <vt:lpstr>1050305-Q7</vt:lpstr>
      <vt:lpstr>1050305-Q10</vt:lpstr>
      <vt:lpstr>1051029-Q24</vt:lpstr>
      <vt:lpstr>1050305-Q25</vt:lpstr>
      <vt:lpstr>1051029-Q18</vt:lpstr>
      <vt:lpstr>1060304-Q3</vt:lpstr>
      <vt:lpstr>1060304-Q7</vt:lpstr>
      <vt:lpstr>1050305-Q20</vt:lpstr>
      <vt:lpstr>程式實作題</vt:lpstr>
      <vt:lpstr>解題技巧 – 當你看到題目時</vt:lpstr>
      <vt:lpstr>解題技巧 – Debug</vt:lpstr>
      <vt:lpstr>1050305-Implementation1</vt:lpstr>
      <vt:lpstr>1050305-Implementation1</vt:lpstr>
      <vt:lpstr>1051029-Implementation1</vt:lpstr>
      <vt:lpstr>1051029-Implementation1</vt:lpstr>
      <vt:lpstr>1060304-Implementation1</vt:lpstr>
      <vt:lpstr>1060304-Implementation1</vt:lpstr>
      <vt:lpstr>其他</vt:lpstr>
      <vt:lpstr>Bye！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孫茂勛</cp:lastModifiedBy>
  <cp:revision>160</cp:revision>
  <dcterms:created xsi:type="dcterms:W3CDTF">2005-02-28T14:06:28Z</dcterms:created>
  <dcterms:modified xsi:type="dcterms:W3CDTF">2017-10-17T20:34:42Z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