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0" r:id="rId6"/>
    <p:sldId id="261" r:id="rId7"/>
    <p:sldId id="259" r:id="rId8"/>
    <p:sldId id="270" r:id="rId9"/>
    <p:sldId id="271" r:id="rId10"/>
    <p:sldId id="269" r:id="rId11"/>
    <p:sldId id="272" r:id="rId12"/>
    <p:sldId id="275" r:id="rId13"/>
    <p:sldId id="274" r:id="rId14"/>
    <p:sldId id="273" r:id="rId15"/>
    <p:sldId id="276" r:id="rId16"/>
    <p:sldId id="277" r:id="rId17"/>
    <p:sldId id="278" r:id="rId18"/>
    <p:sldId id="279" r:id="rId19"/>
    <p:sldId id="280" r:id="rId20"/>
    <p:sldId id="281" r:id="rId21"/>
    <p:sldId id="282" r:id="rId2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0C0C0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2838BEF-8BB2-4498-84A7-C5851F593DF1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391" autoAdjust="0"/>
  </p:normalViewPr>
  <p:slideViewPr>
    <p:cSldViewPr snapToGrid="0">
      <p:cViewPr varScale="1">
        <p:scale>
          <a:sx n="74" d="100"/>
          <a:sy n="74" d="100"/>
        </p:scale>
        <p:origin x="618" y="54"/>
      </p:cViewPr>
      <p:guideLst/>
    </p:cSldViewPr>
  </p:slideViewPr>
  <p:outlineViewPr>
    <p:cViewPr>
      <p:scale>
        <a:sx n="33" d="100"/>
        <a:sy n="33" d="100"/>
      </p:scale>
      <p:origin x="0" y="-11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4189A53-E82A-40E7-A0ED-F7BD28C9FB66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7월 14일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ZA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38981C-615E-4757-9A5C-942E3CF09C96}" type="datetime4">
              <a:rPr lang="ko-KR" altLang="en-US" smtClean="0"/>
              <a:pPr/>
              <a:t>2020년 7월 14일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ZA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  <a:endParaRPr lang="ko-KR" altLang="en-ZA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2818732-FA64-4F57-8EE6-57AA70E1F1E0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3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ZA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073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ZA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452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ZA" altLang="ko-KR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6601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ZA" altLang="ko-KR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277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ZA" altLang="ko-KR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12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84058"/>
          </a:xfrm>
          <a:solidFill>
            <a:schemeClr val="bg1">
              <a:lumMod val="95000"/>
            </a:schemeClr>
          </a:solidFill>
        </p:spPr>
        <p:txBody>
          <a:bodyPr tIns="1116000" rIns="0" rtlCol="0" anchor="t"/>
          <a:lstStyle>
            <a:lvl1pPr marL="0" indent="0" algn="ctr">
              <a:buNone/>
              <a:defRPr/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rtlCol="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표지 제목 </a:t>
            </a:r>
            <a:r>
              <a:rPr lang="en-US" altLang="ko-KR" noProof="0" dirty="0"/>
              <a:t>1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rtlCol="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152525"/>
            <a:ext cx="5472113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423F09E-5021-4E1D-A4A8-174F779F2749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3546675" cy="2828138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F7C3D0F0-8880-4132-9B6F-33B2D743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3546675" cy="2828138"/>
          </a:xfrm>
        </p:spPr>
        <p:txBody>
          <a:bodyPr rtlCol="0"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9CBDEF46-1F51-42D2-A43C-36A28ECB34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3554451" cy="735800"/>
          </a:xfrm>
          <a:noFill/>
        </p:spPr>
        <p:txBody>
          <a:bodyPr rtlCol="0"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맑은 고딕 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9CA11096-D31C-4BD0-AFF9-7575C5E8E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3538517" cy="735749"/>
          </a:xfrm>
        </p:spPr>
        <p:txBody>
          <a:bodyPr rtlCol="0" anchor="t"/>
          <a:lstStyle>
            <a:lvl1pPr marL="0" indent="0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6438B210-DE07-4BDD-BDB3-2A3DF619BED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59785" y="1722438"/>
            <a:ext cx="735013" cy="735012"/>
          </a:xfrm>
        </p:spPr>
        <p:txBody>
          <a:bodyPr rtlCol="0" anchor="ctr"/>
          <a:lstStyle>
            <a:lvl1pPr marL="0" indent="0" algn="ctr">
              <a:buNone/>
              <a:defRPr sz="1100" i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12" name="그림 개체 틀 3">
            <a:extLst>
              <a:ext uri="{FF2B5EF4-FFF2-40B4-BE49-F238E27FC236}">
                <a16:creationId xmlns:a16="http://schemas.microsoft.com/office/drawing/2014/main" id="{FAD6E0EA-E35F-4E2B-869F-7A912C4CB62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722468" y="1722438"/>
            <a:ext cx="735013" cy="735012"/>
          </a:xfrm>
        </p:spPr>
        <p:txBody>
          <a:bodyPr rtlCol="0" anchor="ctr"/>
          <a:lstStyle>
            <a:lvl1pPr marL="0" indent="0" algn="ctr">
              <a:buNone/>
              <a:defRPr sz="1100" i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272851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72C502DE-CADD-4CC1-972E-2007199550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구역 머리글</a:t>
            </a:r>
          </a:p>
        </p:txBody>
      </p:sp>
      <p:sp>
        <p:nvSpPr>
          <p:cNvPr id="14" name="텍스트 개체 틀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21084" y="1949641"/>
            <a:ext cx="3635083" cy="36350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ko-KR" altLang="en-US" noProof="0" dirty="0"/>
              <a:t>구역 머리글</a:t>
            </a:r>
          </a:p>
        </p:txBody>
      </p:sp>
      <p:sp>
        <p:nvSpPr>
          <p:cNvPr id="15" name="텍스트 개체 틀 9">
            <a:extLst>
              <a:ext uri="{FF2B5EF4-FFF2-40B4-BE49-F238E27FC236}">
                <a16:creationId xmlns:a16="http://schemas.microsoft.com/office/drawing/2014/main" id="{8F1CA0D5-06FF-4D1F-B534-1DFFCB23EA7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ko-KR" altLang="en-US" noProof="0" dirty="0"/>
              <a:t>구역 머리글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17" name="텍스트 개체 틀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18" name="텍스트 개체 틀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en-US" altLang="ko-KR" noProof="0" dirty="0"/>
              <a:t>3</a:t>
            </a:r>
            <a:endParaRPr lang="ko-KR" altLang="en-ZA" noProof="0" dirty="0"/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구역 설명</a:t>
            </a:r>
            <a:endParaRPr lang="ko-KR" altLang="en-ZA" noProof="0" dirty="0"/>
          </a:p>
        </p:txBody>
      </p:sp>
      <p:sp>
        <p:nvSpPr>
          <p:cNvPr id="20" name="텍스트 개체 틀 5">
            <a:extLst>
              <a:ext uri="{FF2B5EF4-FFF2-40B4-BE49-F238E27FC236}">
                <a16:creationId xmlns:a16="http://schemas.microsoft.com/office/drawing/2014/main" id="{7488A707-03CD-495D-B761-9F9DAE92C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ko-KR" altLang="en-US" noProof="0" dirty="0"/>
              <a:t>구역 설명</a:t>
            </a:r>
          </a:p>
        </p:txBody>
      </p:sp>
      <p:sp>
        <p:nvSpPr>
          <p:cNvPr id="21" name="텍스트 개체 틀 9">
            <a:extLst>
              <a:ext uri="{FF2B5EF4-FFF2-40B4-BE49-F238E27FC236}">
                <a16:creationId xmlns:a16="http://schemas.microsoft.com/office/drawing/2014/main" id="{99A33CFC-3C95-43CD-92E8-05A5E6D98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ko-KR" altLang="en-US" noProof="0" dirty="0"/>
              <a:t>구역 설명</a:t>
            </a:r>
          </a:p>
        </p:txBody>
      </p:sp>
      <p:sp>
        <p:nvSpPr>
          <p:cNvPr id="25" name="텍스트 상자 24">
            <a:extLst>
              <a:ext uri="{FF2B5EF4-FFF2-40B4-BE49-F238E27FC236}">
                <a16:creationId xmlns:a16="http://schemas.microsoft.com/office/drawing/2014/main" id="{047CF562-A700-49C4-A50C-2A49B19BC7BF}"/>
              </a:ext>
            </a:extLst>
          </p:cNvPr>
          <p:cNvSpPr txBox="1">
            <a:spLocks/>
          </p:cNvSpPr>
          <p:nvPr userDrawn="1"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ko-KR" altLang="en-US" noProof="0" dirty="0"/>
          </a:p>
        </p:txBody>
      </p:sp>
      <p:sp>
        <p:nvSpPr>
          <p:cNvPr id="26" name="텍스트 상자 25">
            <a:extLst>
              <a:ext uri="{FF2B5EF4-FFF2-40B4-BE49-F238E27FC236}">
                <a16:creationId xmlns:a16="http://schemas.microsoft.com/office/drawing/2014/main" id="{594DA0E5-4933-41D4-8C7B-70093A9DB34D}"/>
              </a:ext>
            </a:extLst>
          </p:cNvPr>
          <p:cNvSpPr txBox="1">
            <a:spLocks/>
          </p:cNvSpPr>
          <p:nvPr userDrawn="1"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5751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화살표: 왼쪽-오른쪽 2">
            <a:extLst>
              <a:ext uri="{FF2B5EF4-FFF2-40B4-BE49-F238E27FC236}">
                <a16:creationId xmlns:a16="http://schemas.microsoft.com/office/drawing/2014/main" id="{CFAEDCAA-CDC7-47ED-A380-37E6ACCA8560}"/>
              </a:ext>
            </a:extLst>
          </p:cNvPr>
          <p:cNvSpPr/>
          <p:nvPr userDrawn="1"/>
        </p:nvSpPr>
        <p:spPr>
          <a:xfrm>
            <a:off x="388279" y="3558496"/>
            <a:ext cx="11415443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4" name="화살표: 왼쪽-오른쪽 13">
            <a:extLst>
              <a:ext uri="{FF2B5EF4-FFF2-40B4-BE49-F238E27FC236}">
                <a16:creationId xmlns:a16="http://schemas.microsoft.com/office/drawing/2014/main" id="{F9300B0F-E539-42E5-B7E4-21E21637BA8D}"/>
              </a:ext>
            </a:extLst>
          </p:cNvPr>
          <p:cNvSpPr/>
          <p:nvPr userDrawn="1"/>
        </p:nvSpPr>
        <p:spPr>
          <a:xfrm rot="5400000">
            <a:off x="3772822" y="3576211"/>
            <a:ext cx="4652357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 err="1"/>
              <a:t>사분면</a:t>
            </a:r>
            <a:r>
              <a:rPr lang="ko-KR" altLang="en-US" noProof="0" dirty="0"/>
              <a:t> 제목</a:t>
            </a:r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604660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 err="1"/>
              <a:t>사분면</a:t>
            </a:r>
            <a:r>
              <a:rPr lang="ko-KR" altLang="en-US" noProof="0" dirty="0"/>
              <a:t> 제목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 err="1"/>
              <a:t>사분면</a:t>
            </a:r>
            <a:r>
              <a:rPr lang="ko-KR" altLang="en-US" noProof="0" dirty="0"/>
              <a:t> 제목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 err="1"/>
              <a:t>사분면</a:t>
            </a:r>
            <a:r>
              <a:rPr lang="ko-KR" altLang="en-US" noProof="0" dirty="0"/>
              <a:t> 제목</a:t>
            </a:r>
          </a:p>
        </p:txBody>
      </p:sp>
    </p:spTree>
    <p:extLst>
      <p:ext uri="{BB962C8B-B14F-4D97-AF65-F5344CB8AC3E}">
        <p14:creationId xmlns:p14="http://schemas.microsoft.com/office/powerpoint/2010/main" val="43115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103194D-3DB5-46F8-9ACE-B2B142B87BE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569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569837A-DE3B-4C2A-B811-BCC93B8681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14397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914D45E-73D5-4807-A6F8-1A996A31F7F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434225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0206252-95E9-4C8F-8EB4-26F27AC6FB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4569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구역 </a:t>
            </a:r>
            <a:r>
              <a:rPr lang="en-US" altLang="ko-KR" noProof="0" dirty="0"/>
              <a:t>1 </a:t>
            </a:r>
            <a:r>
              <a:rPr lang="ko-KR" altLang="en-US" noProof="0" dirty="0"/>
              <a:t>제목</a:t>
            </a:r>
            <a:endParaRPr lang="ko-KR" altLang="en-ZA" noProof="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256C163-60A0-49AC-9FEA-A56ACF30FA3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4397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구역 </a:t>
            </a:r>
            <a:r>
              <a:rPr lang="en-US" altLang="ko-KR" noProof="0" dirty="0"/>
              <a:t>2 </a:t>
            </a:r>
            <a:r>
              <a:rPr lang="ko-KR" altLang="en-US" noProof="0" dirty="0"/>
              <a:t>제목</a:t>
            </a:r>
            <a:endParaRPr lang="ko-KR" altLang="en-ZA" noProof="0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AF68729-4DB7-4514-BF22-9950FB3ECC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4225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구역 </a:t>
            </a:r>
            <a:r>
              <a:rPr lang="en-US" altLang="ko-KR" noProof="0" dirty="0"/>
              <a:t>3 </a:t>
            </a:r>
            <a:r>
              <a:rPr lang="ko-KR" altLang="en-US" noProof="0" dirty="0"/>
              <a:t>제목</a:t>
            </a:r>
            <a:endParaRPr lang="ko-KR" altLang="en-ZA" noProof="0" dirty="0"/>
          </a:p>
        </p:txBody>
      </p:sp>
      <p:sp>
        <p:nvSpPr>
          <p:cNvPr id="14" name="직사각형 6">
            <a:extLst>
              <a:ext uri="{FF2B5EF4-FFF2-40B4-BE49-F238E27FC236}">
                <a16:creationId xmlns:a16="http://schemas.microsoft.com/office/drawing/2014/main" id="{567F4AE9-9C59-4A3C-9E27-EFC9EE499E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94568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5" name="직사각형 6">
            <a:extLst>
              <a:ext uri="{FF2B5EF4-FFF2-40B4-BE49-F238E27FC236}">
                <a16:creationId xmlns:a16="http://schemas.microsoft.com/office/drawing/2014/main" id="{3DA09F5A-AF46-4646-A84F-35C1002AF7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794568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6" name="직사각형 6">
            <a:extLst>
              <a:ext uri="{FF2B5EF4-FFF2-40B4-BE49-F238E27FC236}">
                <a16:creationId xmlns:a16="http://schemas.microsoft.com/office/drawing/2014/main" id="{36D8447C-AA9F-491F-8EE4-A151146D11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608396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7" name="직사각형 6">
            <a:extLst>
              <a:ext uri="{FF2B5EF4-FFF2-40B4-BE49-F238E27FC236}">
                <a16:creationId xmlns:a16="http://schemas.microsoft.com/office/drawing/2014/main" id="{826B47AC-1601-4AA8-BEB3-930A9A37FC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4608396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8" name="직사각형 6">
            <a:extLst>
              <a:ext uri="{FF2B5EF4-FFF2-40B4-BE49-F238E27FC236}">
                <a16:creationId xmlns:a16="http://schemas.microsoft.com/office/drawing/2014/main" id="{EFC9E01C-1D66-47F5-B8D1-BF6041620E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434225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9" name="직사각형 6">
            <a:extLst>
              <a:ext uri="{FF2B5EF4-FFF2-40B4-BE49-F238E27FC236}">
                <a16:creationId xmlns:a16="http://schemas.microsoft.com/office/drawing/2014/main" id="{9F5FC000-6DCF-4A02-B144-CC77E752DB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8434225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pic>
        <p:nvPicPr>
          <p:cNvPr id="20" name="그래픽 19" descr="오른쪽 화살표">
            <a:extLst>
              <a:ext uri="{FF2B5EF4-FFF2-40B4-BE49-F238E27FC236}">
                <a16:creationId xmlns:a16="http://schemas.microsoft.com/office/drawing/2014/main" id="{74A090BA-639F-4C16-9838-60A32BE3A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4081865" y="3932250"/>
            <a:ext cx="220441" cy="376363"/>
          </a:xfrm>
          <a:prstGeom prst="rect">
            <a:avLst/>
          </a:prstGeom>
        </p:spPr>
      </p:pic>
      <p:pic>
        <p:nvPicPr>
          <p:cNvPr id="21" name="그래픽 20" descr="오른쪽 화살표">
            <a:extLst>
              <a:ext uri="{FF2B5EF4-FFF2-40B4-BE49-F238E27FC236}">
                <a16:creationId xmlns:a16="http://schemas.microsoft.com/office/drawing/2014/main" id="{DF58D762-A719-4FC3-BF9E-7B858F0D9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7901693" y="3932250"/>
            <a:ext cx="220441" cy="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연도</a:t>
            </a:r>
            <a:endParaRPr lang="ko-KR" altLang="en-ZA" noProof="0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연도</a:t>
            </a:r>
            <a:endParaRPr lang="ko-KR" altLang="en-ZA" noProof="0" dirty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2" name="텍스트 개체 틀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3" name="텍스트 개체 틀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4" name="텍스트 개체 틀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5" name="텍스트 개체 틀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rtlCol="0" anchor="t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항목 제목</a:t>
            </a:r>
            <a:endParaRPr lang="ko-KR" altLang="en-ZA" noProof="0" dirty="0"/>
          </a:p>
        </p:txBody>
      </p:sp>
      <p:sp>
        <p:nvSpPr>
          <p:cNvPr id="36" name="텍스트 개체 틀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연도 월</a:t>
            </a:r>
            <a:endParaRPr lang="ko-KR" altLang="en-ZA" noProof="0" dirty="0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A21A7A3E-FAE9-412E-9085-C5396DD58558}"/>
              </a:ext>
            </a:extLst>
          </p:cNvPr>
          <p:cNvSpPr/>
          <p:nvPr userDrawn="1"/>
        </p:nvSpPr>
        <p:spPr>
          <a:xfrm>
            <a:off x="388279" y="4008086"/>
            <a:ext cx="11415443" cy="97190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8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85FDB45C-8129-42FD-85BB-977F66FEA7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2915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dirty="0"/>
              <a:t>여기에 이미지 삽입 또는 끌어서 놓기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5BC675B-B0CF-41E3-9A61-5C9C81858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5970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이름</a:t>
            </a:r>
            <a:endParaRPr lang="ko-KR" altLang="en-ZA" noProof="0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B199D9B2-D8DF-4F6F-9076-9976C85EA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15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간략한 소개</a:t>
            </a:r>
            <a:endParaRPr lang="ko-KR" altLang="en-ZA" noProof="0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3D3F97-C129-418E-B4E5-27919687902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5970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직함</a:t>
            </a:r>
            <a:endParaRPr lang="ko-KR" altLang="en-ZA" noProof="0" dirty="0"/>
          </a:p>
        </p:txBody>
      </p:sp>
      <p:sp>
        <p:nvSpPr>
          <p:cNvPr id="12" name="그림 개체 틀 4">
            <a:extLst>
              <a:ext uri="{FF2B5EF4-FFF2-40B4-BE49-F238E27FC236}">
                <a16:creationId xmlns:a16="http://schemas.microsoft.com/office/drawing/2014/main" id="{559091DF-E0B7-4867-B43C-3B02311C64A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523213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dirty="0"/>
              <a:t>여기에 이미지 삽입 또는 끌어서 놓기</a:t>
            </a:r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B89D4389-4870-4BAE-B233-955685FCBC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61985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이름</a:t>
            </a:r>
            <a:endParaRPr lang="ko-KR" altLang="en-ZA" noProof="0" dirty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27F961F7-987F-4B95-AC48-08F4331BE90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18930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간략한 소개</a:t>
            </a:r>
            <a:endParaRPr lang="ko-KR" altLang="en-ZA" noProof="0" dirty="0"/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586A8311-6FEF-4231-B5DD-80FA52F527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61985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직함</a:t>
            </a:r>
            <a:endParaRPr lang="ko-KR" altLang="en-ZA" noProof="0" dirty="0"/>
          </a:p>
        </p:txBody>
      </p:sp>
      <p:sp>
        <p:nvSpPr>
          <p:cNvPr id="16" name="그림 개체 틀 4">
            <a:extLst>
              <a:ext uri="{FF2B5EF4-FFF2-40B4-BE49-F238E27FC236}">
                <a16:creationId xmlns:a16="http://schemas.microsoft.com/office/drawing/2014/main" id="{A6A8345C-014C-4AD2-8529-29D0E8EECAB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533512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dirty="0"/>
              <a:t>여기에 이미지 삽입 또는 끌어서 놓기</a:t>
            </a:r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4C771BB0-7999-4A45-A6BB-56C98E978E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8000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이름</a:t>
            </a:r>
            <a:endParaRPr lang="ko-KR" altLang="en-ZA" noProof="0" dirty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9FC27C2C-A218-4626-9D04-ECC36D852E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4945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간략한 소개</a:t>
            </a:r>
            <a:endParaRPr lang="ko-KR" altLang="en-ZA" noProof="0" dirty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15F0F321-195A-45FE-9F4E-2DE6EFF480E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68000" y="3055171"/>
            <a:ext cx="1703313" cy="245885"/>
          </a:xfrm>
        </p:spPr>
        <p:txBody>
          <a:bodyPr rtlCol="0"/>
          <a:lstStyle>
            <a:lvl1pPr marL="0" indent="0" algn="l" rtl="0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직함</a:t>
            </a:r>
            <a:endParaRPr lang="ko-KR" altLang="en-ZA" noProof="0" dirty="0"/>
          </a:p>
        </p:txBody>
      </p:sp>
      <p:sp>
        <p:nvSpPr>
          <p:cNvPr id="20" name="직사각형 6">
            <a:extLst>
              <a:ext uri="{FF2B5EF4-FFF2-40B4-BE49-F238E27FC236}">
                <a16:creationId xmlns:a16="http://schemas.microsoft.com/office/drawing/2014/main" id="{A31AFB6F-80F0-4E69-8E48-7431E38985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055970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1" name="직사각형 6">
            <a:extLst>
              <a:ext uri="{FF2B5EF4-FFF2-40B4-BE49-F238E27FC236}">
                <a16:creationId xmlns:a16="http://schemas.microsoft.com/office/drawing/2014/main" id="{115CE1DD-8B35-4422-9BB1-DB18FB6B59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61985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2" name="직사각형 6">
            <a:extLst>
              <a:ext uri="{FF2B5EF4-FFF2-40B4-BE49-F238E27FC236}">
                <a16:creationId xmlns:a16="http://schemas.microsoft.com/office/drawing/2014/main" id="{C174B088-E2BB-4A47-A4CE-403CAE0149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0067999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33386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6B292F32-22A3-4DBC-93C9-F66C5F87D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2AE8CF21-3DA6-45E6-9CB4-F48688C3B7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97591"/>
            <a:ext cx="1620000" cy="720000"/>
          </a:xfrm>
        </p:spPr>
        <p:txBody>
          <a:bodyPr rtlCol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Calibri" panose="020F0502020204030204" pitchFamily="34" charset="0"/>
              <a:buNone/>
              <a:tabLst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lang="ko-KR" altLang="en-US" noProof="0" dirty="0"/>
              <a:t>직함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3FBB809B-C7A4-40BB-A5F6-0692C7B3E7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822DE8D-141C-4FC8-8690-DC69998755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직함</a:t>
            </a:r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8BFF2A50-B1BC-445F-AAF4-5EF044B5B2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50ED32C1-427F-4852-93EF-04246DAB6E0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직함</a:t>
            </a:r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id="{4B8DDBCF-B9FF-412C-BB0A-F20DF81F3C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E5554625-705D-43C2-BB3F-07E4FB3A885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직함</a:t>
            </a:r>
          </a:p>
        </p:txBody>
      </p:sp>
      <p:sp>
        <p:nvSpPr>
          <p:cNvPr id="16" name="텍스트 개체 틀 8">
            <a:extLst>
              <a:ext uri="{FF2B5EF4-FFF2-40B4-BE49-F238E27FC236}">
                <a16:creationId xmlns:a16="http://schemas.microsoft.com/office/drawing/2014/main" id="{695A6D51-51C5-4128-9C65-70256D07FE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94020390-663C-426B-A32A-7DD435D354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직함</a:t>
            </a:r>
          </a:p>
        </p:txBody>
      </p:sp>
      <p:sp>
        <p:nvSpPr>
          <p:cNvPr id="18" name="그림 개체 틀 15">
            <a:extLst>
              <a:ext uri="{FF2B5EF4-FFF2-40B4-BE49-F238E27FC236}">
                <a16:creationId xmlns:a16="http://schemas.microsoft.com/office/drawing/2014/main" id="{A5BFEA69-91F2-4BAB-BC3E-F4494C80995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9" name="그림 개체 틀 15">
            <a:extLst>
              <a:ext uri="{FF2B5EF4-FFF2-40B4-BE49-F238E27FC236}">
                <a16:creationId xmlns:a16="http://schemas.microsoft.com/office/drawing/2014/main" id="{4D9A8C49-F2A0-4F67-A4E0-B5FBBE0A8DFD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0" name="그림 개체 틀 15">
            <a:extLst>
              <a:ext uri="{FF2B5EF4-FFF2-40B4-BE49-F238E27FC236}">
                <a16:creationId xmlns:a16="http://schemas.microsoft.com/office/drawing/2014/main" id="{622E18C4-0DBF-4C58-A1B6-1E6A1D52173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1" name="그림 개체 틀 15">
            <a:extLst>
              <a:ext uri="{FF2B5EF4-FFF2-40B4-BE49-F238E27FC236}">
                <a16:creationId xmlns:a16="http://schemas.microsoft.com/office/drawing/2014/main" id="{0F58001D-98C8-4213-9315-4990EFFEFD8E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2" name="그림 개체 틀 15">
            <a:extLst>
              <a:ext uri="{FF2B5EF4-FFF2-40B4-BE49-F238E27FC236}">
                <a16:creationId xmlns:a16="http://schemas.microsoft.com/office/drawing/2014/main" id="{940802B1-FF22-4F45-8475-AB393E6CF883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3" name="텍스트 개체 틀 8">
            <a:extLst>
              <a:ext uri="{FF2B5EF4-FFF2-40B4-BE49-F238E27FC236}">
                <a16:creationId xmlns:a16="http://schemas.microsoft.com/office/drawing/2014/main" id="{5C2D6443-41AF-4535-B6F7-4BB6BE08976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A671736E-3711-4DA1-AF16-23EEC87C86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4797591"/>
            <a:ext cx="1620000" cy="720000"/>
          </a:xfrm>
        </p:spPr>
        <p:txBody>
          <a:bodyPr rtlCol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Calibri" panose="020F0502020204030204" pitchFamily="34" charset="0"/>
              <a:buNone/>
              <a:tabLst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lang="ko-KR" altLang="en-US" noProof="0" dirty="0"/>
              <a:t>직함</a:t>
            </a:r>
          </a:p>
        </p:txBody>
      </p:sp>
      <p:sp>
        <p:nvSpPr>
          <p:cNvPr id="25" name="그림 개체 틀 15">
            <a:extLst>
              <a:ext uri="{FF2B5EF4-FFF2-40B4-BE49-F238E27FC236}">
                <a16:creationId xmlns:a16="http://schemas.microsoft.com/office/drawing/2014/main" id="{1FED522C-94B3-41E3-A83A-E03843DE755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2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0" rIns="540000" rtlCol="0" anchor="ctr"/>
          <a:lstStyle>
            <a:lvl1pPr marL="0" indent="0" algn="r">
              <a:buNone/>
              <a:defRPr/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표지 제목 </a:t>
            </a:r>
            <a:r>
              <a:rPr lang="en-US" altLang="ko-KR" noProof="0" dirty="0"/>
              <a:t>2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606" y="557849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63EB74F7-DC44-48B1-8EF5-BD557540B4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7606" y="764518"/>
            <a:ext cx="3932788" cy="244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54445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84325"/>
            <a:ext cx="5472113" cy="46069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152525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0A0FADEC-BFBD-4A6E-B51C-B0DFD4C804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8C95A7-836C-4CD7-8EB0-6C95903F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1116000" rIns="0" rtlCol="0" anchor="t"/>
          <a:lstStyle>
            <a:lvl1pPr marL="0" indent="0" algn="ctr">
              <a:buNone/>
              <a:defRPr/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2448000" rtlCol="0" anchor="b"/>
          <a:lstStyle>
            <a:lvl1pPr algn="l"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감사합니다</a:t>
            </a:r>
            <a:r>
              <a:rPr lang="en-US" altLang="ko-KR" noProof="0" dirty="0"/>
              <a:t>!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8224" y="4504149"/>
            <a:ext cx="3349381" cy="252000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dirty="0"/>
              <a:t>전체 이름</a:t>
            </a:r>
            <a:endParaRPr lang="ko-KR" altLang="en-ZA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FF1D51-2F23-4712-A1F0-725B32B9F4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224" y="4908147"/>
            <a:ext cx="3349381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전화 번호</a:t>
            </a:r>
            <a:endParaRPr lang="ko-KR" altLang="en-ZA" noProof="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BDABCD1-5D5B-40B2-8066-B5C93CEEC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631" y="5312145"/>
            <a:ext cx="3349381" cy="25200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ko-KR" altLang="en-US" noProof="0" dirty="0"/>
              <a:t>전자 메일</a:t>
            </a:r>
            <a:endParaRPr lang="ko-KR" altLang="en-ZA" noProof="0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8902124-F995-42DE-9ABC-A567011989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6094" y="5715370"/>
            <a:ext cx="3350644" cy="252413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ko-KR" altLang="en-US" noProof="0" dirty="0"/>
              <a:t>웹 사이트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310474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1345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구분선 슬라이드 제목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ZA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8" name="그림 개체 틀 5">
            <a:extLst>
              <a:ext uri="{FF2B5EF4-FFF2-40B4-BE49-F238E27FC236}">
                <a16:creationId xmlns:a16="http://schemas.microsoft.com/office/drawing/2014/main" id="{22A84B62-AFF6-45B7-8ACB-FE91AB69BF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2806" y="764519"/>
            <a:ext cx="3932788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36489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제목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12" name="그림 개체 틀 5">
            <a:extLst>
              <a:ext uri="{FF2B5EF4-FFF2-40B4-BE49-F238E27FC236}">
                <a16:creationId xmlns:a16="http://schemas.microsoft.com/office/drawing/2014/main" id="{3B9EDE4C-506D-4501-A8C1-766F17FB5C0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52806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3" name="그림 개체 틀 5">
            <a:extLst>
              <a:ext uri="{FF2B5EF4-FFF2-40B4-BE49-F238E27FC236}">
                <a16:creationId xmlns:a16="http://schemas.microsoft.com/office/drawing/2014/main" id="{2A359302-DDE8-41C2-8232-50B1223BEA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13594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B975D864-7312-481A-A5DD-E3B6C5B41B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6350000" cy="2560498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2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31898370-0247-41A8-AF7A-6DD67D2AE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1</a:t>
            </a:r>
            <a:endParaRPr lang="ko-KR" altLang="en-US" noProof="0" dirty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697E4DC3-72E4-4678-9EB9-18EF75AE1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US" noProof="0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3</a:t>
            </a:r>
            <a:endParaRPr lang="ko-KR" altLang="en-US" noProof="0" dirty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4</a:t>
            </a:r>
            <a:endParaRPr lang="ko-KR" altLang="en-US" noProof="0" dirty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5</a:t>
            </a:r>
            <a:endParaRPr lang="ko-KR" altLang="en-US" noProof="0" dirty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</a:p>
        </p:txBody>
      </p:sp>
      <p:sp>
        <p:nvSpPr>
          <p:cNvPr id="17" name="그림 개체 틀 15">
            <a:extLst>
              <a:ext uri="{FF2B5EF4-FFF2-40B4-BE49-F238E27FC236}">
                <a16:creationId xmlns:a16="http://schemas.microsoft.com/office/drawing/2014/main" id="{9DE1E570-14DE-42F6-9DDD-49752C3ACA3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838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8" name="그림 개체 틀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9" name="그림 개체 틀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0" name="그림 개체 틀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1" name="그림 개체 틀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2" name="텍스트 개체 틀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+mj-ea"/>
                <a:ea typeface="+mj-ea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23" name="직사각형 6">
            <a:extLst>
              <a:ext uri="{FF2B5EF4-FFF2-40B4-BE49-F238E27FC236}">
                <a16:creationId xmlns:a16="http://schemas.microsoft.com/office/drawing/2014/main" id="{644FE3AF-A04D-4D49-BDFD-FAF66D921F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24" name="직사각형 6">
            <a:extLst>
              <a:ext uri="{FF2B5EF4-FFF2-40B4-BE49-F238E27FC236}">
                <a16:creationId xmlns:a16="http://schemas.microsoft.com/office/drawing/2014/main" id="{EAC46016-1B95-4163-8EAA-252BE4B863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25" name="직사각형 6">
            <a:extLst>
              <a:ext uri="{FF2B5EF4-FFF2-40B4-BE49-F238E27FC236}">
                <a16:creationId xmlns:a16="http://schemas.microsoft.com/office/drawing/2014/main" id="{EC09029D-7190-452C-92D6-6B055D055C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038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26" name="직사각형 6">
            <a:extLst>
              <a:ext uri="{FF2B5EF4-FFF2-40B4-BE49-F238E27FC236}">
                <a16:creationId xmlns:a16="http://schemas.microsoft.com/office/drawing/2014/main" id="{78798274-03F6-4FD0-93AB-82A31D0A26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8438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27" name="직사각형 6">
            <a:extLst>
              <a:ext uri="{FF2B5EF4-FFF2-40B4-BE49-F238E27FC236}">
                <a16:creationId xmlns:a16="http://schemas.microsoft.com/office/drawing/2014/main" id="{1E3DDEC1-3507-486F-8CCF-7F1E9EB81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83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그림 개체 틀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3</a:t>
            </a:r>
            <a:endParaRPr lang="ko-KR" altLang="en-ZA" noProof="0" dirty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9" name="그림 개체 틀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0" name="그림 개체 틀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1" name="그림 개체 틀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2" name="텍스트 개체 틀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직사각형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/>
            </a:p>
          </p:txBody>
        </p:sp>
        <p:sp>
          <p:nvSpPr>
            <p:cNvPr id="27" name="직사각형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/>
            </a:p>
          </p:txBody>
        </p:sp>
      </p:grpSp>
      <p:sp>
        <p:nvSpPr>
          <p:cNvPr id="24" name="직사각형 6">
            <a:extLst>
              <a:ext uri="{FF2B5EF4-FFF2-40B4-BE49-F238E27FC236}">
                <a16:creationId xmlns:a16="http://schemas.microsoft.com/office/drawing/2014/main" id="{3E24480B-1EA1-4618-A14A-DFF8FA2638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8" name="직사각형 6">
            <a:extLst>
              <a:ext uri="{FF2B5EF4-FFF2-40B4-BE49-F238E27FC236}">
                <a16:creationId xmlns:a16="http://schemas.microsoft.com/office/drawing/2014/main" id="{043B620A-4118-4E00-9D79-5BD4C87DCE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9" name="직사각형 6">
            <a:extLst>
              <a:ext uri="{FF2B5EF4-FFF2-40B4-BE49-F238E27FC236}">
                <a16:creationId xmlns:a16="http://schemas.microsoft.com/office/drawing/2014/main" id="{612097E6-9559-4AEF-968E-6C2F89163D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276864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그림 개체 틀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2388" y="2233079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2388" y="2721591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99313" y="2233079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9313" y="2721591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9" name="그림 개체 틀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30008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0" name="그림 개체 틀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526933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2" name="텍스트 개체 틀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직사각형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/>
            </a:p>
          </p:txBody>
        </p:sp>
        <p:sp>
          <p:nvSpPr>
            <p:cNvPr id="27" name="직사각형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/>
            </a:p>
          </p:txBody>
        </p:sp>
      </p:grpSp>
      <p:sp>
        <p:nvSpPr>
          <p:cNvPr id="33" name="텍스트 개체 틀 8">
            <a:extLst>
              <a:ext uri="{FF2B5EF4-FFF2-40B4-BE49-F238E27FC236}">
                <a16:creationId xmlns:a16="http://schemas.microsoft.com/office/drawing/2014/main" id="{88A88076-4208-4A97-A015-3DFBFCC94A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02388" y="3859797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34" name="텍스트 개체 틀 10">
            <a:extLst>
              <a:ext uri="{FF2B5EF4-FFF2-40B4-BE49-F238E27FC236}">
                <a16:creationId xmlns:a16="http://schemas.microsoft.com/office/drawing/2014/main" id="{C0468E64-5403-40FE-84BE-184FCF30E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02388" y="4348309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35" name="텍스트 개체 틀 8">
            <a:extLst>
              <a:ext uri="{FF2B5EF4-FFF2-40B4-BE49-F238E27FC236}">
                <a16:creationId xmlns:a16="http://schemas.microsoft.com/office/drawing/2014/main" id="{D0CF6241-B0D3-4D20-B605-DD302BA1D6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99313" y="3859797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36" name="텍스트 개체 틀 10">
            <a:extLst>
              <a:ext uri="{FF2B5EF4-FFF2-40B4-BE49-F238E27FC236}">
                <a16:creationId xmlns:a16="http://schemas.microsoft.com/office/drawing/2014/main" id="{711DB09A-A42D-4902-AF3E-5D0DC168C28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99313" y="4348309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37" name="그림 개체 틀 15">
            <a:extLst>
              <a:ext uri="{FF2B5EF4-FFF2-40B4-BE49-F238E27FC236}">
                <a16:creationId xmlns:a16="http://schemas.microsoft.com/office/drawing/2014/main" id="{E96186ED-3118-47CD-987B-87DECE43F02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30008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38" name="그림 개체 틀 15">
            <a:extLst>
              <a:ext uri="{FF2B5EF4-FFF2-40B4-BE49-F238E27FC236}">
                <a16:creationId xmlns:a16="http://schemas.microsoft.com/office/drawing/2014/main" id="{BF2BC07A-75E7-4434-B71D-F48A7ADA804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526933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4" name="직사각형 6">
            <a:extLst>
              <a:ext uri="{FF2B5EF4-FFF2-40B4-BE49-F238E27FC236}">
                <a16:creationId xmlns:a16="http://schemas.microsoft.com/office/drawing/2014/main" id="{CEDEC4EC-1B7D-4C30-9BDC-ED714BC0AD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502388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8" name="직사각형 6">
            <a:extLst>
              <a:ext uri="{FF2B5EF4-FFF2-40B4-BE49-F238E27FC236}">
                <a16:creationId xmlns:a16="http://schemas.microsoft.com/office/drawing/2014/main" id="{61B31970-0B46-450B-916F-74D6DEF9B8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917313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9" name="직사각형 6">
            <a:extLst>
              <a:ext uri="{FF2B5EF4-FFF2-40B4-BE49-F238E27FC236}">
                <a16:creationId xmlns:a16="http://schemas.microsoft.com/office/drawing/2014/main" id="{950320AF-7644-49E1-9D16-7054771391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502388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30" name="직사각형 6">
            <a:extLst>
              <a:ext uri="{FF2B5EF4-FFF2-40B4-BE49-F238E27FC236}">
                <a16:creationId xmlns:a16="http://schemas.microsoft.com/office/drawing/2014/main" id="{D36D919E-E710-495F-8E8C-3A987E502C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917313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98065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4BB9D81-6871-4A9D-BF45-2D079E803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812097"/>
            <a:ext cx="11528535" cy="5645385"/>
          </a:xfrm>
          <a:prstGeom prst="rect">
            <a:avLst/>
          </a:prstGeom>
        </p:spPr>
      </p:pic>
      <p:sp>
        <p:nvSpPr>
          <p:cNvPr id="8" name="그림 개체 틀 10">
            <a:extLst>
              <a:ext uri="{FF2B5EF4-FFF2-40B4-BE49-F238E27FC236}">
                <a16:creationId xmlns:a16="http://schemas.microsoft.com/office/drawing/2014/main" id="{D7C80831-068A-4F76-B718-3D893A2E5B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25540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dirty="0"/>
              <a:t>여기에 화면 디자인 삽입 또는 끌어서 놓기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3955774"/>
            <a:ext cx="3978665" cy="1976617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71035" cy="432000"/>
          </a:xfrm>
        </p:spPr>
        <p:txBody>
          <a:bodyPr rtlCol="0"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제목 편집</a:t>
            </a:r>
            <a:endParaRPr lang="ko-KR" altLang="en-ZA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E450DC-177B-4710-8122-B192B58AB3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" y="2563813"/>
            <a:ext cx="3979862" cy="1212850"/>
          </a:xfrm>
        </p:spPr>
        <p:txBody>
          <a:bodyPr rtlCol="0" anchor="b"/>
          <a:lstStyle>
            <a:lvl1pPr marL="0" indent="0">
              <a:buNone/>
              <a:defRPr sz="2800">
                <a:latin typeface="+mj-lt"/>
              </a:defRPr>
            </a:lvl1pPr>
            <a:lvl2pPr marL="266700" indent="0">
              <a:buNone/>
              <a:defRPr>
                <a:latin typeface="+mj-lt"/>
              </a:defRPr>
            </a:lvl2pPr>
            <a:lvl3pPr marL="542925" indent="0">
              <a:buNone/>
              <a:defRPr>
                <a:latin typeface="+mj-lt"/>
              </a:defRPr>
            </a:lvl3pPr>
            <a:lvl4pPr marL="809625" indent="0">
              <a:buNone/>
              <a:defRPr>
                <a:latin typeface="+mj-lt"/>
              </a:defRPr>
            </a:lvl4pPr>
            <a:lvl5pPr marL="1076325" indent="0">
              <a:buNone/>
              <a:defRPr>
                <a:latin typeface="+mj-lt"/>
              </a:defRPr>
            </a:lvl5pPr>
          </a:lstStyle>
          <a:p>
            <a:pPr lvl="0" rtl="0"/>
            <a:r>
              <a:rPr lang="ko-KR" altLang="en-US" noProof="0" dirty="0"/>
              <a:t>강조 표시된 텍스트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41970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3</a:t>
            </a:r>
            <a:endParaRPr lang="ko-KR" altLang="en-ZA" noProof="0" dirty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4</a:t>
            </a:r>
            <a:endParaRPr lang="ko-KR" altLang="en-ZA" noProof="0" dirty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8" name="그림 개체 틀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19" name="그림 개체 틀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0" name="그림 개체 틀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2" name="텍스트 개체 틀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DFB96B7-45A3-4381-89C2-4A31A565FF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2843850" y="1642400"/>
            <a:ext cx="6516100" cy="2131094"/>
            <a:chOff x="2843850" y="1642400"/>
            <a:chExt cx="1836000" cy="2131094"/>
          </a:xfrm>
        </p:grpSpPr>
        <p:sp>
          <p:nvSpPr>
            <p:cNvPr id="16" name="직사각형 6">
              <a:extLst>
                <a:ext uri="{FF2B5EF4-FFF2-40B4-BE49-F238E27FC236}">
                  <a16:creationId xmlns:a16="http://schemas.microsoft.com/office/drawing/2014/main" id="{57C639D3-D14E-4739-A805-8BD1EE3723AB}"/>
                </a:ext>
              </a:extLst>
            </p:cNvPr>
            <p:cNvSpPr/>
            <p:nvPr/>
          </p:nvSpPr>
          <p:spPr>
            <a:xfrm>
              <a:off x="2843850" y="3629494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/>
            </a:p>
          </p:txBody>
        </p:sp>
        <p:sp>
          <p:nvSpPr>
            <p:cNvPr id="17" name="직사각형 6">
              <a:extLst>
                <a:ext uri="{FF2B5EF4-FFF2-40B4-BE49-F238E27FC236}">
                  <a16:creationId xmlns:a16="http://schemas.microsoft.com/office/drawing/2014/main" id="{3552379E-CA58-42E4-929B-E0CDE195CFB4}"/>
                </a:ext>
              </a:extLst>
            </p:cNvPr>
            <p:cNvSpPr/>
            <p:nvPr/>
          </p:nvSpPr>
          <p:spPr>
            <a:xfrm flipV="1">
              <a:off x="2843850" y="1642400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88397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C4608B7-DD3E-4FE7-99F3-5F9903CF962C}"/>
              </a:ext>
            </a:extLst>
          </p:cNvPr>
          <p:cNvSpPr/>
          <p:nvPr userDrawn="1"/>
        </p:nvSpPr>
        <p:spPr>
          <a:xfrm>
            <a:off x="11408062" y="6126183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014CD90-8DA5-4100-A913-BD3783FA44B9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  <a:endParaRPr lang="ko-KR" altLang="en-ZA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70" y="1272208"/>
            <a:ext cx="11340000" cy="46601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9975" y="6487997"/>
            <a:ext cx="4114800" cy="2061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9431" y="6213621"/>
            <a:ext cx="53726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 b="1" i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227520FF-02C3-4FC8-9DD4-6FD4DAE01FE9}"/>
              </a:ext>
            </a:extLst>
          </p:cNvPr>
          <p:cNvCxnSpPr>
            <a:cxnSpLocks/>
          </p:cNvCxnSpPr>
          <p:nvPr userDrawn="1"/>
        </p:nvCxnSpPr>
        <p:spPr>
          <a:xfrm>
            <a:off x="11408062" y="6780192"/>
            <a:ext cx="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48D9BA-F531-48FF-BE31-0248EF5CC454}"/>
              </a:ext>
            </a:extLst>
          </p:cNvPr>
          <p:cNvSpPr/>
          <p:nvPr userDrawn="1"/>
        </p:nvSpPr>
        <p:spPr>
          <a:xfrm>
            <a:off x="0" y="6780458"/>
            <a:ext cx="11232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637404C-CCC9-46CA-A9D3-525E2E6FC73B}"/>
              </a:ext>
            </a:extLst>
          </p:cNvPr>
          <p:cNvGrpSpPr/>
          <p:nvPr userDrawn="1"/>
        </p:nvGrpSpPr>
        <p:grpSpPr>
          <a:xfrm>
            <a:off x="9874905" y="6130433"/>
            <a:ext cx="1329870" cy="320195"/>
            <a:chOff x="1985170" y="1950690"/>
            <a:chExt cx="2173095" cy="52322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5EB3BD8-4375-44FB-9E9D-0FB76CBA224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 rtl="0"/>
              <a:r>
                <a:rPr lang="ko-KR" altLang="en-US" sz="1200" b="1" noProof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한미 교역</a:t>
              </a:r>
              <a:r>
                <a:rPr lang="ko-KR" altLang="en-US" sz="1200" noProof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noProof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i="1" noProof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  <a:r>
                <a:rPr lang="en-US" altLang="ko-KR" sz="1200" noProof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14" name="직사각형 6">
              <a:extLst>
                <a:ext uri="{FF2B5EF4-FFF2-40B4-BE49-F238E27FC236}">
                  <a16:creationId xmlns:a16="http://schemas.microsoft.com/office/drawing/2014/main" id="{BCC973EA-C8AF-4B29-93CC-A9F4F15E238E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sz="11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50" r:id="rId10"/>
    <p:sldLayoutId id="2147483652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56" r:id="rId19"/>
    <p:sldLayoutId id="2147483657" r:id="rId20"/>
    <p:sldLayoutId id="2147483653" r:id="rId21"/>
    <p:sldLayoutId id="2147483654" r:id="rId22"/>
    <p:sldLayoutId id="2147483655" r:id="rId23"/>
    <p:sldLayoutId id="2147483674" r:id="rId2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 spc="-10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Calibri" panose="020F0502020204030204" pitchFamily="34" charset="0"/>
        <a:buChar char="○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2925" indent="-276225" algn="l" defTabSz="914400" rtl="0" eaLnBrk="1" latinLnBrk="1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09625" indent="-2667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76325" indent="-2667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43025" indent="-2667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개체 틀 18">
            <a:extLst>
              <a:ext uri="{FF2B5EF4-FFF2-40B4-BE49-F238E27FC236}">
                <a16:creationId xmlns:a16="http://schemas.microsoft.com/office/drawing/2014/main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</p:spPr>
      </p:pic>
      <p:sp>
        <p:nvSpPr>
          <p:cNvPr id="6" name="직사각형 5"/>
          <p:cNvSpPr/>
          <p:nvPr/>
        </p:nvSpPr>
        <p:spPr>
          <a:xfrm>
            <a:off x="3103418" y="2336800"/>
            <a:ext cx="6132946" cy="21705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부제목 22">
            <a:extLst>
              <a:ext uri="{FF2B5EF4-FFF2-40B4-BE49-F238E27FC236}">
                <a16:creationId xmlns:a16="http://schemas.microsoft.com/office/drawing/2014/main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4945" y="3269671"/>
            <a:ext cx="6049819" cy="1191493"/>
          </a:xfrm>
          <a:noFill/>
        </p:spPr>
        <p:txBody>
          <a:bodyPr rtlCol="0"/>
          <a:lstStyle/>
          <a:p>
            <a:pPr rtl="0"/>
            <a:r>
              <a:rPr lang="ko-KR" altLang="en-US" sz="1800" noProof="1" smtClean="0">
                <a:solidFill>
                  <a:schemeClr val="bg1"/>
                </a:solidFill>
              </a:rPr>
              <a:t>다양한 이미지자와</a:t>
            </a:r>
            <a:r>
              <a:rPr lang="en-US" altLang="ko-KR" sz="1800" noProof="1">
                <a:solidFill>
                  <a:schemeClr val="bg1"/>
                </a:solidFill>
              </a:rPr>
              <a:t> </a:t>
            </a:r>
            <a:r>
              <a:rPr lang="ko-KR" altLang="en-US" sz="1800" noProof="1" smtClean="0">
                <a:solidFill>
                  <a:schemeClr val="bg1"/>
                </a:solidFill>
              </a:rPr>
              <a:t>전시관람정보를 공유하고</a:t>
            </a:r>
            <a:r>
              <a:rPr lang="en-US" altLang="ko-KR" sz="1800" noProof="1" smtClean="0">
                <a:solidFill>
                  <a:schemeClr val="bg1"/>
                </a:solidFill>
              </a:rPr>
              <a:t>, </a:t>
            </a:r>
          </a:p>
          <a:p>
            <a:pPr rtl="0"/>
            <a:r>
              <a:rPr lang="ko-KR" altLang="en-US" sz="1800" noProof="1" smtClean="0">
                <a:solidFill>
                  <a:schemeClr val="bg1"/>
                </a:solidFill>
              </a:rPr>
              <a:t>작가의 갤러리를 알리는 용도의 웹사이트</a:t>
            </a:r>
            <a:r>
              <a:rPr lang="en-US" altLang="ko-KR" sz="1800" noProof="1" smtClean="0">
                <a:solidFill>
                  <a:schemeClr val="bg1"/>
                </a:solidFill>
              </a:rPr>
              <a:t>.</a:t>
            </a:r>
            <a:endParaRPr lang="ko-KR" altLang="en-US" sz="1800" noProof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019" y="2512291"/>
            <a:ext cx="36483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ø" panose="00000200000000000000" pitchFamily="2" charset="0"/>
              </a:rPr>
              <a:t>Casă</a:t>
            </a:r>
            <a:r>
              <a:rPr lang="en-US" altLang="ko-KR" sz="3600" dirty="0" smtClean="0">
                <a:latin typeface="ø" panose="00000200000000000000" pitchFamily="2" charset="0"/>
              </a:rPr>
              <a:t> de </a:t>
            </a:r>
            <a:r>
              <a:rPr lang="en-US" altLang="ko-KR" sz="3600" dirty="0" err="1" smtClean="0">
                <a:latin typeface="ø" panose="00000200000000000000" pitchFamily="2" charset="0"/>
              </a:rPr>
              <a:t>Lumină</a:t>
            </a:r>
            <a:endParaRPr lang="en-US" altLang="ko-KR" sz="3600" dirty="0" smtClean="0">
              <a:latin typeface="ø" panose="00000200000000000000" pitchFamily="2" charset="0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ø" panose="00000200000000000000" pitchFamily="2" charset="0"/>
              </a:rPr>
              <a:t>House           of        light</a:t>
            </a:r>
          </a:p>
          <a:p>
            <a:endParaRPr lang="en-US" altLang="ko-KR" sz="3600" dirty="0">
              <a:latin typeface="ø" panose="00000200000000000000" pitchFamily="2" charset="0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288145" y="3435928"/>
            <a:ext cx="3740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56;p42"/>
          <p:cNvSpPr/>
          <p:nvPr/>
        </p:nvSpPr>
        <p:spPr>
          <a:xfrm>
            <a:off x="1504620" y="1649820"/>
            <a:ext cx="4188240" cy="4048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  <p:sp>
        <p:nvSpPr>
          <p:cNvPr id="7" name="Google Shape;358;p42"/>
          <p:cNvSpPr/>
          <p:nvPr/>
        </p:nvSpPr>
        <p:spPr>
          <a:xfrm>
            <a:off x="1504620" y="499666"/>
            <a:ext cx="3145680" cy="59436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  <p:sp>
        <p:nvSpPr>
          <p:cNvPr id="8" name="Google Shape;359;p42"/>
          <p:cNvSpPr txBox="1"/>
          <p:nvPr/>
        </p:nvSpPr>
        <p:spPr>
          <a:xfrm>
            <a:off x="1642764" y="518520"/>
            <a:ext cx="288288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 algn="ctr"/>
            <a:r>
              <a:rPr lang="ko" altLang="en-US" sz="2160" b="1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rPr>
              <a:t>기본환경 규정</a:t>
            </a:r>
            <a:endParaRPr sz="2160" b="1">
              <a:solidFill>
                <a:srgbClr val="FFFFF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" name="Google Shape;360;p42"/>
          <p:cNvSpPr txBox="1"/>
          <p:nvPr/>
        </p:nvSpPr>
        <p:spPr>
          <a:xfrm>
            <a:off x="2232540" y="2471258"/>
            <a:ext cx="2732400" cy="185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" altLang="en-US" sz="1320" dirty="0">
                <a:latin typeface="Do Hyeon"/>
                <a:ea typeface="Do Hyeon"/>
                <a:cs typeface="Do Hyeon"/>
                <a:sym typeface="Do Hyeon"/>
              </a:rPr>
              <a:t>메인화면 전체 페이지 용량 </a:t>
            </a:r>
            <a:r>
              <a:rPr lang="en-US" altLang="ko" sz="1320" dirty="0">
                <a:latin typeface="Do Hyeon"/>
                <a:ea typeface="Do Hyeon"/>
                <a:cs typeface="Do Hyeon"/>
                <a:sym typeface="Do Hyeon"/>
              </a:rPr>
              <a:t>: 100k </a:t>
            </a:r>
            <a:r>
              <a:rPr lang="ko" altLang="en-US" sz="1320" dirty="0">
                <a:latin typeface="Do Hyeon"/>
                <a:ea typeface="Do Hyeon"/>
                <a:cs typeface="Do Hyeon"/>
                <a:sym typeface="Do Hyeon"/>
              </a:rPr>
              <a:t>이내</a:t>
            </a:r>
            <a:endParaRPr sz="1320" dirty="0">
              <a:latin typeface="Do Hyeon"/>
              <a:ea typeface="Do Hyeon"/>
              <a:cs typeface="Do Hyeon"/>
              <a:sym typeface="Do Hyeon"/>
            </a:endParaRPr>
          </a:p>
          <a:p>
            <a:pPr marL="548640" algn="ctr">
              <a:lnSpc>
                <a:spcPct val="150000"/>
              </a:lnSpc>
            </a:pPr>
            <a:endParaRPr sz="720" dirty="0">
              <a:latin typeface="Do Hyeon"/>
              <a:ea typeface="Do Hyeon"/>
              <a:cs typeface="Do Hyeon"/>
              <a:sym typeface="Do Hyeon"/>
            </a:endParaRPr>
          </a:p>
          <a:p>
            <a:pPr>
              <a:lnSpc>
                <a:spcPct val="150000"/>
              </a:lnSpc>
            </a:pPr>
            <a:r>
              <a:rPr lang="ko" altLang="en-US" sz="1320" dirty="0">
                <a:latin typeface="Do Hyeon"/>
                <a:ea typeface="Do Hyeon"/>
                <a:cs typeface="Do Hyeon"/>
                <a:sym typeface="Do Hyeon"/>
              </a:rPr>
              <a:t>메인화면 이미지사이즈 용량 </a:t>
            </a:r>
            <a:r>
              <a:rPr lang="en-US" altLang="ko" sz="1320" dirty="0">
                <a:latin typeface="Do Hyeon"/>
                <a:ea typeface="Do Hyeon"/>
                <a:cs typeface="Do Hyeon"/>
                <a:sym typeface="Do Hyeon"/>
              </a:rPr>
              <a:t>: 30k </a:t>
            </a:r>
            <a:r>
              <a:rPr lang="ko" altLang="en-US" sz="1320" dirty="0">
                <a:latin typeface="Do Hyeon"/>
                <a:ea typeface="Do Hyeon"/>
                <a:cs typeface="Do Hyeon"/>
                <a:sym typeface="Do Hyeon"/>
              </a:rPr>
              <a:t>이내</a:t>
            </a:r>
            <a:endParaRPr sz="1320" dirty="0">
              <a:latin typeface="Do Hyeon"/>
              <a:ea typeface="Do Hyeon"/>
              <a:cs typeface="Do Hyeon"/>
              <a:sym typeface="Do Hyeon"/>
            </a:endParaRPr>
          </a:p>
          <a:p>
            <a:pPr marL="548640" algn="ctr">
              <a:lnSpc>
                <a:spcPct val="150000"/>
              </a:lnSpc>
            </a:pPr>
            <a:endParaRPr sz="720" dirty="0">
              <a:latin typeface="Do Hyeon"/>
              <a:ea typeface="Do Hyeon"/>
              <a:cs typeface="Do Hyeon"/>
              <a:sym typeface="Do Hyeon"/>
            </a:endParaRPr>
          </a:p>
          <a:p>
            <a:pPr>
              <a:lnSpc>
                <a:spcPct val="150000"/>
              </a:lnSpc>
            </a:pPr>
            <a:r>
              <a:rPr lang="ko" altLang="en-US" sz="1320" dirty="0">
                <a:latin typeface="Do Hyeon"/>
                <a:ea typeface="Do Hyeon"/>
                <a:cs typeface="Do Hyeon"/>
                <a:sym typeface="Do Hyeon"/>
              </a:rPr>
              <a:t>서브화면 전체 페이지 용량 </a:t>
            </a:r>
            <a:r>
              <a:rPr lang="en-US" altLang="ko" sz="1320" dirty="0">
                <a:latin typeface="Do Hyeon"/>
                <a:ea typeface="Do Hyeon"/>
                <a:cs typeface="Do Hyeon"/>
                <a:sym typeface="Do Hyeon"/>
              </a:rPr>
              <a:t>: 200k </a:t>
            </a:r>
            <a:r>
              <a:rPr lang="ko" altLang="en-US" sz="1320" dirty="0">
                <a:latin typeface="Do Hyeon"/>
                <a:ea typeface="Do Hyeon"/>
                <a:cs typeface="Do Hyeon"/>
                <a:sym typeface="Do Hyeon"/>
              </a:rPr>
              <a:t>이내</a:t>
            </a:r>
            <a:endParaRPr sz="1320" dirty="0">
              <a:latin typeface="Do Hyeon"/>
              <a:ea typeface="Do Hyeon"/>
              <a:cs typeface="Do Hyeon"/>
              <a:sym typeface="Do Hyeon"/>
            </a:endParaRPr>
          </a:p>
          <a:p>
            <a:pPr marL="548640" algn="ctr">
              <a:lnSpc>
                <a:spcPct val="150000"/>
              </a:lnSpc>
            </a:pPr>
            <a:endParaRPr sz="720" dirty="0">
              <a:latin typeface="Do Hyeon"/>
              <a:ea typeface="Do Hyeon"/>
              <a:cs typeface="Do Hyeon"/>
              <a:sym typeface="Do Hyeon"/>
            </a:endParaRPr>
          </a:p>
          <a:p>
            <a:pPr>
              <a:lnSpc>
                <a:spcPct val="150000"/>
              </a:lnSpc>
            </a:pPr>
            <a:r>
              <a:rPr lang="ko" altLang="en-US" sz="1320" dirty="0">
                <a:latin typeface="Do Hyeon"/>
                <a:ea typeface="Do Hyeon"/>
                <a:cs typeface="Do Hyeon"/>
                <a:sym typeface="Do Hyeon"/>
              </a:rPr>
              <a:t>서브화면 이미지 사이즈 용량 </a:t>
            </a:r>
            <a:r>
              <a:rPr lang="en-US" altLang="ko" sz="1320" dirty="0">
                <a:latin typeface="Do Hyeon"/>
                <a:ea typeface="Do Hyeon"/>
                <a:cs typeface="Do Hyeon"/>
                <a:sym typeface="Do Hyeon"/>
              </a:rPr>
              <a:t>: 70k </a:t>
            </a:r>
            <a:r>
              <a:rPr lang="ko" altLang="en-US" sz="1320" dirty="0">
                <a:latin typeface="Do Hyeon"/>
                <a:ea typeface="Do Hyeon"/>
                <a:cs typeface="Do Hyeon"/>
                <a:sym typeface="Do Hyeon"/>
              </a:rPr>
              <a:t>이내</a:t>
            </a:r>
            <a:endParaRPr sz="1320" dirty="0">
              <a:latin typeface="Do Hyeon"/>
              <a:ea typeface="Do Hyeon"/>
              <a:cs typeface="Do Hyeon"/>
              <a:sym typeface="Do Hyeon"/>
            </a:endParaRPr>
          </a:p>
          <a:p>
            <a:pPr marL="548640" algn="ctr">
              <a:lnSpc>
                <a:spcPct val="200000"/>
              </a:lnSpc>
            </a:pPr>
            <a:endParaRPr sz="1320" dirty="0">
              <a:latin typeface="Do Hyeon"/>
              <a:ea typeface="Do Hyeon"/>
              <a:cs typeface="Do Hyeon"/>
              <a:sym typeface="Do Hyeon"/>
            </a:endParaRPr>
          </a:p>
          <a:p>
            <a:pPr marL="548640" algn="ctr">
              <a:lnSpc>
                <a:spcPct val="200000"/>
              </a:lnSpc>
              <a:spcBef>
                <a:spcPts val="1920"/>
              </a:spcBef>
            </a:pPr>
            <a:endParaRPr sz="1320" dirty="0">
              <a:latin typeface="Do Hyeon"/>
              <a:ea typeface="Do Hyeon"/>
              <a:cs typeface="Do Hyeon"/>
              <a:sym typeface="Do Hyeon"/>
            </a:endParaRPr>
          </a:p>
          <a:p>
            <a:pPr marL="548640" algn="ctr">
              <a:lnSpc>
                <a:spcPct val="200000"/>
              </a:lnSpc>
              <a:spcBef>
                <a:spcPts val="1920"/>
              </a:spcBef>
              <a:spcAft>
                <a:spcPts val="1920"/>
              </a:spcAft>
            </a:pPr>
            <a:endParaRPr sz="1320" dirty="0">
              <a:solidFill>
                <a:srgbClr val="61616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" name="Google Shape;361;p42"/>
          <p:cNvSpPr/>
          <p:nvPr/>
        </p:nvSpPr>
        <p:spPr>
          <a:xfrm>
            <a:off x="6499140" y="1649820"/>
            <a:ext cx="4188240" cy="4048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  <p:sp>
        <p:nvSpPr>
          <p:cNvPr id="11" name="Google Shape;363;p42"/>
          <p:cNvSpPr txBox="1"/>
          <p:nvPr/>
        </p:nvSpPr>
        <p:spPr>
          <a:xfrm>
            <a:off x="2099964" y="1707240"/>
            <a:ext cx="288288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algn="ctr"/>
            <a:r>
              <a:rPr lang="ko" altLang="en-US" sz="2160" b="1" dirty="0">
                <a:latin typeface="Do Hyeon"/>
                <a:ea typeface="Do Hyeon"/>
                <a:cs typeface="Do Hyeon"/>
                <a:sym typeface="Do Hyeon"/>
              </a:rPr>
              <a:t>용량 규정</a:t>
            </a:r>
            <a:endParaRPr sz="2160" b="1" dirty="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2" name="Google Shape;365;p42"/>
          <p:cNvSpPr txBox="1"/>
          <p:nvPr/>
        </p:nvSpPr>
        <p:spPr>
          <a:xfrm>
            <a:off x="6861995" y="2431722"/>
            <a:ext cx="3556800" cy="290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" sz="1320" dirty="0">
                <a:latin typeface="Do Hyeon"/>
                <a:ea typeface="Do Hyeon"/>
                <a:cs typeface="Do Hyeon"/>
                <a:sym typeface="Do Hyeon"/>
              </a:rPr>
              <a:t>1092 x 1080</a:t>
            </a:r>
            <a:r>
              <a:rPr lang="ko" altLang="en-US" sz="1320" dirty="0">
                <a:latin typeface="Do Hyeon"/>
                <a:ea typeface="Do Hyeon"/>
                <a:cs typeface="Do Hyeon"/>
                <a:sym typeface="Do Hyeon"/>
              </a:rPr>
              <a:t>모드를 기준</a:t>
            </a:r>
            <a:endParaRPr sz="1320" dirty="0">
              <a:latin typeface="Do Hyeon"/>
              <a:ea typeface="Do Hyeon"/>
              <a:cs typeface="Do Hyeon"/>
              <a:sym typeface="Do Hyeon"/>
            </a:endParaRPr>
          </a:p>
          <a:p>
            <a:pPr marL="548640" algn="ctr">
              <a:lnSpc>
                <a:spcPct val="150000"/>
              </a:lnSpc>
            </a:pPr>
            <a:endParaRPr sz="480" dirty="0">
              <a:latin typeface="Do Hyeon"/>
              <a:ea typeface="Do Hyeon"/>
              <a:cs typeface="Do Hyeon"/>
              <a:sym typeface="Do Hyeon"/>
            </a:endParaRPr>
          </a:p>
          <a:p>
            <a:pPr algn="ctr">
              <a:lnSpc>
                <a:spcPct val="150000"/>
              </a:lnSpc>
            </a:pPr>
            <a:r>
              <a:rPr lang="ko" altLang="en-US" sz="1200" dirty="0">
                <a:latin typeface="Do Hyeon"/>
                <a:ea typeface="Do Hyeon"/>
                <a:cs typeface="Do Hyeon"/>
                <a:sym typeface="Do Hyeon"/>
              </a:rPr>
              <a:t>메인페이지 </a:t>
            </a:r>
            <a:endParaRPr sz="360" dirty="0">
              <a:latin typeface="Do Hyeon"/>
              <a:ea typeface="Do Hyeon"/>
              <a:cs typeface="Do Hyeon"/>
              <a:sym typeface="Do Hyeon"/>
            </a:endParaRPr>
          </a:p>
          <a:p>
            <a:pPr algn="ctr">
              <a:lnSpc>
                <a:spcPct val="150000"/>
              </a:lnSpc>
            </a:pPr>
            <a:r>
              <a:rPr lang="en-US" altLang="ko" sz="1200" dirty="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: </a:t>
            </a:r>
            <a:r>
              <a:rPr lang="ko" altLang="en-US" sz="1200" dirty="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가로 </a:t>
            </a:r>
            <a:r>
              <a:rPr lang="en-US" altLang="ko" sz="1200" dirty="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1400px, </a:t>
            </a:r>
            <a:r>
              <a:rPr lang="ko" altLang="en-US" sz="1200" dirty="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세로 </a:t>
            </a:r>
            <a:r>
              <a:rPr lang="en-US" altLang="ko" sz="1200" dirty="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flexible</a:t>
            </a:r>
            <a:r>
              <a:rPr lang="ko" altLang="en-US" sz="1200" dirty="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이내로 제한</a:t>
            </a:r>
            <a:endParaRPr sz="1200" dirty="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548640" algn="ctr">
              <a:lnSpc>
                <a:spcPct val="150000"/>
              </a:lnSpc>
            </a:pPr>
            <a:endParaRPr sz="360" dirty="0">
              <a:latin typeface="Do Hyeon"/>
              <a:ea typeface="Do Hyeon"/>
              <a:cs typeface="Do Hyeon"/>
              <a:sym typeface="Do Hyeon"/>
            </a:endParaRPr>
          </a:p>
          <a:p>
            <a:pPr algn="ctr">
              <a:lnSpc>
                <a:spcPct val="150000"/>
              </a:lnSpc>
            </a:pPr>
            <a:r>
              <a:rPr lang="en-US" altLang="ko" sz="1080" dirty="0">
                <a:latin typeface="Do Hyeon"/>
                <a:ea typeface="Do Hyeon"/>
                <a:cs typeface="Do Hyeon"/>
                <a:sym typeface="Do Hyeon"/>
              </a:rPr>
              <a:t>Explorer 10</a:t>
            </a:r>
            <a:r>
              <a:rPr lang="ko" altLang="en-US" sz="1080" dirty="0">
                <a:latin typeface="Do Hyeon"/>
                <a:ea typeface="Do Hyeon"/>
                <a:cs typeface="Do Hyeon"/>
                <a:sym typeface="Do Hyeon"/>
              </a:rPr>
              <a:t>이상</a:t>
            </a:r>
            <a:r>
              <a:rPr lang="en-US" altLang="ko" sz="1080" dirty="0">
                <a:latin typeface="Do Hyeon"/>
                <a:ea typeface="Do Hyeon"/>
                <a:cs typeface="Do Hyeon"/>
                <a:sym typeface="Do Hyeon"/>
              </a:rPr>
              <a:t>, </a:t>
            </a:r>
            <a:r>
              <a:rPr lang="ko" altLang="en-US" sz="1080" dirty="0">
                <a:latin typeface="Do Hyeon"/>
                <a:ea typeface="Do Hyeon"/>
                <a:cs typeface="Do Hyeon"/>
                <a:sym typeface="Do Hyeon"/>
              </a:rPr>
              <a:t>크롬</a:t>
            </a:r>
            <a:r>
              <a:rPr lang="en-US" altLang="ko" sz="1080" dirty="0">
                <a:latin typeface="Do Hyeon"/>
                <a:ea typeface="Do Hyeon"/>
                <a:cs typeface="Do Hyeon"/>
                <a:sym typeface="Do Hyeon"/>
              </a:rPr>
              <a:t>, </a:t>
            </a:r>
            <a:r>
              <a:rPr lang="ko" altLang="en-US" sz="1080" dirty="0">
                <a:latin typeface="Do Hyeon"/>
                <a:ea typeface="Do Hyeon"/>
                <a:cs typeface="Do Hyeon"/>
                <a:sym typeface="Do Hyeon"/>
              </a:rPr>
              <a:t>파이어폭스</a:t>
            </a:r>
            <a:r>
              <a:rPr lang="en-US" altLang="ko" sz="1080" dirty="0">
                <a:latin typeface="Do Hyeon"/>
                <a:ea typeface="Do Hyeon"/>
                <a:cs typeface="Do Hyeon"/>
                <a:sym typeface="Do Hyeon"/>
              </a:rPr>
              <a:t>, </a:t>
            </a:r>
            <a:r>
              <a:rPr lang="ko" altLang="en-US" sz="1080" dirty="0">
                <a:latin typeface="Do Hyeon"/>
                <a:ea typeface="Do Hyeon"/>
                <a:cs typeface="Do Hyeon"/>
                <a:sym typeface="Do Hyeon"/>
              </a:rPr>
              <a:t>사파리 지원</a:t>
            </a:r>
            <a:endParaRPr sz="1080" dirty="0">
              <a:latin typeface="Do Hyeon"/>
              <a:ea typeface="Do Hyeon"/>
              <a:cs typeface="Do Hyeon"/>
              <a:sym typeface="Do Hyeon"/>
            </a:endParaRPr>
          </a:p>
          <a:p>
            <a:pPr marL="548640" algn="ctr">
              <a:lnSpc>
                <a:spcPct val="150000"/>
              </a:lnSpc>
            </a:pPr>
            <a:endParaRPr sz="360" dirty="0">
              <a:latin typeface="Do Hyeon"/>
              <a:ea typeface="Do Hyeon"/>
              <a:cs typeface="Do Hyeon"/>
              <a:sym typeface="Do Hyeon"/>
            </a:endParaRPr>
          </a:p>
          <a:p>
            <a:pPr algn="ctr">
              <a:lnSpc>
                <a:spcPct val="150000"/>
              </a:lnSpc>
            </a:pPr>
            <a:r>
              <a:rPr lang="ko" altLang="en-US" sz="1200" dirty="0">
                <a:latin typeface="Do Hyeon"/>
                <a:ea typeface="Do Hyeon"/>
                <a:cs typeface="Do Hyeon"/>
                <a:sym typeface="Do Hyeon"/>
              </a:rPr>
              <a:t>화면정렬 </a:t>
            </a:r>
            <a:r>
              <a:rPr lang="en-US" altLang="ko" sz="1200" dirty="0">
                <a:latin typeface="Do Hyeon"/>
                <a:ea typeface="Do Hyeon"/>
                <a:cs typeface="Do Hyeon"/>
                <a:sym typeface="Do Hyeon"/>
              </a:rPr>
              <a:t>: </a:t>
            </a:r>
            <a:r>
              <a:rPr lang="ko" altLang="en-US" sz="1200" dirty="0">
                <a:latin typeface="Do Hyeon"/>
                <a:ea typeface="Do Hyeon"/>
                <a:cs typeface="Do Hyeon"/>
                <a:sym typeface="Do Hyeon"/>
              </a:rPr>
              <a:t>중앙정렬을 기본으로 둠</a:t>
            </a:r>
            <a:endParaRPr sz="1200" dirty="0">
              <a:latin typeface="Do Hyeon"/>
              <a:ea typeface="Do Hyeon"/>
              <a:cs typeface="Do Hyeon"/>
              <a:sym typeface="Do Hyeon"/>
            </a:endParaRPr>
          </a:p>
          <a:p>
            <a:pPr marL="548640" indent="-297180" algn="ctr">
              <a:lnSpc>
                <a:spcPct val="150000"/>
              </a:lnSpc>
              <a:buClr>
                <a:srgbClr val="000000"/>
              </a:buClr>
              <a:buSzPts val="300"/>
              <a:buFont typeface="Do Hyeon"/>
              <a:buChar char="●"/>
            </a:pPr>
            <a:endParaRPr sz="360" dirty="0">
              <a:latin typeface="Do Hyeon"/>
              <a:ea typeface="Do Hyeon"/>
              <a:cs typeface="Do Hyeon"/>
              <a:sym typeface="Do Hyeon"/>
            </a:endParaRPr>
          </a:p>
          <a:p>
            <a:pPr algn="ctr">
              <a:lnSpc>
                <a:spcPct val="150000"/>
              </a:lnSpc>
            </a:pPr>
            <a:r>
              <a:rPr lang="en-US" altLang="ko" sz="1200" dirty="0">
                <a:latin typeface="Do Hyeon"/>
                <a:ea typeface="Do Hyeon"/>
                <a:cs typeface="Do Hyeon"/>
                <a:sym typeface="Do Hyeon"/>
              </a:rPr>
              <a:t>Burger Menu, Floating Menu</a:t>
            </a:r>
            <a:r>
              <a:rPr lang="ko" altLang="en-US" sz="1200" dirty="0">
                <a:latin typeface="Do Hyeon"/>
                <a:ea typeface="Do Hyeon"/>
                <a:cs typeface="Do Hyeon"/>
                <a:sym typeface="Do Hyeon"/>
              </a:rPr>
              <a:t>있음 </a:t>
            </a:r>
            <a:endParaRPr sz="1200" dirty="0">
              <a:latin typeface="Do Hyeon"/>
              <a:ea typeface="Do Hyeon"/>
              <a:cs typeface="Do Hyeon"/>
              <a:sym typeface="Do Hyeon"/>
            </a:endParaRPr>
          </a:p>
          <a:p>
            <a:pPr marL="548640" algn="ctr">
              <a:lnSpc>
                <a:spcPct val="150000"/>
              </a:lnSpc>
            </a:pPr>
            <a:endParaRPr sz="360" dirty="0">
              <a:latin typeface="Do Hyeon"/>
              <a:ea typeface="Do Hyeon"/>
              <a:cs typeface="Do Hyeon"/>
              <a:sym typeface="Do Hyeon"/>
            </a:endParaRPr>
          </a:p>
          <a:p>
            <a:pPr algn="ctr">
              <a:lnSpc>
                <a:spcPct val="150000"/>
              </a:lnSpc>
            </a:pPr>
            <a:r>
              <a:rPr lang="en-US" altLang="ko" sz="1200" dirty="0">
                <a:latin typeface="Do Hyeon"/>
                <a:ea typeface="Do Hyeon"/>
                <a:cs typeface="Do Hyeon"/>
                <a:sym typeface="Do Hyeon"/>
              </a:rPr>
              <a:t>Scroll Bar : </a:t>
            </a:r>
            <a:r>
              <a:rPr lang="ko" altLang="en-US" sz="1200" dirty="0">
                <a:latin typeface="Do Hyeon"/>
                <a:ea typeface="Do Hyeon"/>
                <a:cs typeface="Do Hyeon"/>
                <a:sym typeface="Do Hyeon"/>
              </a:rPr>
              <a:t>세로스크롤바 사용</a:t>
            </a:r>
            <a:endParaRPr sz="1200" dirty="0">
              <a:latin typeface="Do Hyeon"/>
              <a:ea typeface="Do Hyeon"/>
              <a:cs typeface="Do Hyeon"/>
              <a:sym typeface="Do Hyeon"/>
            </a:endParaRPr>
          </a:p>
          <a:p>
            <a:pPr marL="548640" algn="ctr">
              <a:lnSpc>
                <a:spcPct val="200000"/>
              </a:lnSpc>
            </a:pPr>
            <a:endParaRPr sz="1320" dirty="0">
              <a:latin typeface="Do Hyeon"/>
              <a:ea typeface="Do Hyeon"/>
              <a:cs typeface="Do Hyeon"/>
              <a:sym typeface="Do Hyeon"/>
            </a:endParaRPr>
          </a:p>
          <a:p>
            <a:pPr marL="548640" algn="ctr">
              <a:lnSpc>
                <a:spcPct val="200000"/>
              </a:lnSpc>
              <a:spcBef>
                <a:spcPts val="1920"/>
              </a:spcBef>
            </a:pPr>
            <a:endParaRPr sz="1320" dirty="0">
              <a:latin typeface="Do Hyeon"/>
              <a:ea typeface="Do Hyeon"/>
              <a:cs typeface="Do Hyeon"/>
              <a:sym typeface="Do Hyeon"/>
            </a:endParaRPr>
          </a:p>
          <a:p>
            <a:pPr marL="548640" algn="ctr">
              <a:lnSpc>
                <a:spcPct val="200000"/>
              </a:lnSpc>
              <a:spcBef>
                <a:spcPts val="1920"/>
              </a:spcBef>
              <a:spcAft>
                <a:spcPts val="1920"/>
              </a:spcAft>
            </a:pPr>
            <a:endParaRPr sz="1320" dirty="0">
              <a:solidFill>
                <a:srgbClr val="61616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3" name="Google Shape;366;p42"/>
          <p:cNvSpPr txBox="1"/>
          <p:nvPr/>
        </p:nvSpPr>
        <p:spPr>
          <a:xfrm>
            <a:off x="7139844" y="1707240"/>
            <a:ext cx="288288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algn="ctr"/>
            <a:r>
              <a:rPr lang="ko" altLang="en-US" sz="2160" b="1" dirty="0">
                <a:latin typeface="Do Hyeon"/>
                <a:ea typeface="Do Hyeon"/>
                <a:cs typeface="Do Hyeon"/>
                <a:sym typeface="Do Hyeon"/>
              </a:rPr>
              <a:t>브라우저 규정</a:t>
            </a:r>
            <a:endParaRPr sz="2160" b="1" dirty="0">
              <a:latin typeface="Do Hyeon"/>
              <a:ea typeface="Do Hyeon"/>
              <a:cs typeface="Do Hyeon"/>
              <a:sym typeface="Do Hyeon"/>
            </a:endParaRPr>
          </a:p>
        </p:txBody>
      </p:sp>
    </p:spTree>
    <p:extLst>
      <p:ext uri="{BB962C8B-B14F-4D97-AF65-F5344CB8AC3E}">
        <p14:creationId xmlns:p14="http://schemas.microsoft.com/office/powerpoint/2010/main" val="349595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2;p43"/>
          <p:cNvSpPr/>
          <p:nvPr/>
        </p:nvSpPr>
        <p:spPr>
          <a:xfrm>
            <a:off x="1142460" y="1484823"/>
            <a:ext cx="9847800" cy="2625264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/>
          </a:p>
        </p:txBody>
      </p:sp>
      <p:grpSp>
        <p:nvGrpSpPr>
          <p:cNvPr id="7" name="Google Shape;376;p43"/>
          <p:cNvGrpSpPr/>
          <p:nvPr/>
        </p:nvGrpSpPr>
        <p:grpSpPr>
          <a:xfrm>
            <a:off x="1377384" y="493366"/>
            <a:ext cx="4316592" cy="735870"/>
            <a:chOff x="231900" y="256550"/>
            <a:chExt cx="2817325" cy="613225"/>
          </a:xfrm>
        </p:grpSpPr>
        <p:sp>
          <p:nvSpPr>
            <p:cNvPr id="8" name="Google Shape;377;p43"/>
            <p:cNvSpPr/>
            <p:nvPr/>
          </p:nvSpPr>
          <p:spPr>
            <a:xfrm>
              <a:off x="408025" y="427575"/>
              <a:ext cx="2641200" cy="442200"/>
            </a:xfrm>
            <a:prstGeom prst="rect">
              <a:avLst/>
            </a:prstGeom>
            <a:solidFill>
              <a:srgbClr val="D9D9D9">
                <a:alpha val="58080"/>
              </a:srgb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9710" tIns="109710" rIns="109710" bIns="109710" anchor="ctr" anchorCtr="0">
              <a:noAutofit/>
            </a:bodyPr>
            <a:lstStyle/>
            <a:p>
              <a:endParaRPr sz="2160"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9" name="Google Shape;378;p43"/>
            <p:cNvSpPr/>
            <p:nvPr/>
          </p:nvSpPr>
          <p:spPr>
            <a:xfrm>
              <a:off x="231900" y="256550"/>
              <a:ext cx="2680500" cy="4953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txBody>
            <a:bodyPr spcFirstLastPara="1" wrap="square" lIns="109710" tIns="109710" rIns="109710" bIns="109710" anchor="ctr" anchorCtr="0">
              <a:noAutofit/>
            </a:bodyPr>
            <a:lstStyle/>
            <a:p>
              <a:endParaRPr sz="2160"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10" name="Google Shape;379;p43"/>
          <p:cNvSpPr txBox="1"/>
          <p:nvPr/>
        </p:nvSpPr>
        <p:spPr>
          <a:xfrm>
            <a:off x="1814220" y="479536"/>
            <a:ext cx="548748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r>
              <a:rPr lang="ko" altLang="en-US" sz="2400" b="1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rPr>
              <a:t>컬러 및 폰트</a:t>
            </a:r>
            <a:endParaRPr sz="2400" b="1">
              <a:solidFill>
                <a:srgbClr val="FFFFF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" name="Google Shape;384;p43"/>
          <p:cNvSpPr txBox="1"/>
          <p:nvPr/>
        </p:nvSpPr>
        <p:spPr>
          <a:xfrm>
            <a:off x="8116110" y="1608330"/>
            <a:ext cx="2606400" cy="23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 smtClean="0">
                <a:latin typeface="Nanum Gothic"/>
                <a:ea typeface="Nanum Gothic"/>
                <a:cs typeface="Nanum Gothic"/>
                <a:sym typeface="Nanum Gothic"/>
              </a:rPr>
              <a:t>메인컬러와</a:t>
            </a:r>
            <a:r>
              <a:rPr lang="ko-KR" altLang="en-US" sz="1000" dirty="0" smtClean="0"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ko-KR" altLang="en-US" sz="1000" dirty="0" err="1" smtClean="0">
                <a:latin typeface="Nanum Gothic"/>
                <a:ea typeface="Nanum Gothic"/>
                <a:cs typeface="Nanum Gothic"/>
                <a:sym typeface="Nanum Gothic"/>
              </a:rPr>
              <a:t>서브컬러</a:t>
            </a:r>
            <a:r>
              <a:rPr lang="ko-KR" altLang="en-US" sz="1000" dirty="0" smtClean="0">
                <a:latin typeface="Nanum Gothic"/>
                <a:ea typeface="Nanum Gothic"/>
                <a:cs typeface="Nanum Gothic"/>
                <a:sym typeface="Nanum Gothic"/>
              </a:rPr>
              <a:t> 모두 같은 컬러를 기용해 통일감을 부여한다</a:t>
            </a:r>
            <a:r>
              <a:rPr lang="en-US" altLang="ko-KR" sz="1000" dirty="0" smtClean="0">
                <a:latin typeface="Nanum Gothic"/>
                <a:ea typeface="Nanum Gothic"/>
                <a:cs typeface="Nanum Gothic"/>
                <a:sym typeface="Nanum Gothic"/>
              </a:rPr>
              <a:t>. </a:t>
            </a:r>
            <a:r>
              <a:rPr lang="ko-KR" altLang="en-US" sz="1000" dirty="0" smtClean="0">
                <a:latin typeface="Nanum Gothic"/>
                <a:ea typeface="Nanum Gothic"/>
                <a:cs typeface="Nanum Gothic"/>
                <a:sym typeface="Nanum Gothic"/>
              </a:rPr>
              <a:t>다양한 컬러는 사이트의 메인콘텐츠인 사진이 부여해야하는 부분이라고 판단하여 오직 갤러리페이지만 갤러리의 </a:t>
            </a:r>
            <a:r>
              <a:rPr lang="ko-KR" altLang="en-US" sz="1000" dirty="0" err="1" smtClean="0">
                <a:latin typeface="Nanum Gothic"/>
                <a:ea typeface="Nanum Gothic"/>
                <a:cs typeface="Nanum Gothic"/>
                <a:sym typeface="Nanum Gothic"/>
              </a:rPr>
              <a:t>주제에맞는</a:t>
            </a:r>
            <a:r>
              <a:rPr lang="ko-KR" altLang="en-US" sz="1000" dirty="0" smtClean="0">
                <a:latin typeface="Nanum Gothic"/>
                <a:ea typeface="Nanum Gothic"/>
                <a:cs typeface="Nanum Gothic"/>
                <a:sym typeface="Nanum Gothic"/>
              </a:rPr>
              <a:t> 색상 </a:t>
            </a:r>
            <a:r>
              <a:rPr lang="ko-KR" altLang="en-US" sz="1000" dirty="0" err="1" smtClean="0">
                <a:latin typeface="Nanum Gothic"/>
                <a:ea typeface="Nanum Gothic"/>
                <a:cs typeface="Nanum Gothic"/>
                <a:sym typeface="Nanum Gothic"/>
              </a:rPr>
              <a:t>한두가지를</a:t>
            </a:r>
            <a:r>
              <a:rPr lang="ko-KR" altLang="en-US" sz="1000" dirty="0" smtClean="0">
                <a:latin typeface="Nanum Gothic"/>
                <a:ea typeface="Nanum Gothic"/>
                <a:cs typeface="Nanum Gothic"/>
                <a:sym typeface="Nanum Gothic"/>
              </a:rPr>
              <a:t> 바탕색상으로 추가하였을 뿐</a:t>
            </a:r>
            <a:r>
              <a:rPr lang="en-US" altLang="ko-KR" sz="1000" dirty="0" smtClean="0">
                <a:latin typeface="Nanum Gothic"/>
                <a:ea typeface="Nanum Gothic"/>
                <a:cs typeface="Nanum Gothic"/>
                <a:sym typeface="Nanum Gothic"/>
              </a:rPr>
              <a:t>, </a:t>
            </a:r>
            <a:r>
              <a:rPr lang="ko-KR" altLang="en-US" sz="1000" dirty="0" smtClean="0">
                <a:latin typeface="Nanum Gothic"/>
                <a:ea typeface="Nanum Gothic"/>
                <a:cs typeface="Nanum Gothic"/>
                <a:sym typeface="Nanum Gothic"/>
              </a:rPr>
              <a:t>고급스럽고 무거운 느낌을 주는 어두운 무채색으로 사이트를 장식하였다</a:t>
            </a:r>
            <a:r>
              <a:rPr lang="en-US" altLang="ko-KR" sz="1000" dirty="0" smtClean="0">
                <a:latin typeface="Nanum Gothic"/>
                <a:ea typeface="Nanum Gothic"/>
                <a:cs typeface="Nanum Gothic"/>
                <a:sym typeface="Nanum Gothic"/>
              </a:rPr>
              <a:t>.</a:t>
            </a:r>
            <a:endParaRPr sz="1000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2" name="Google Shape;385;p43"/>
          <p:cNvSpPr txBox="1"/>
          <p:nvPr/>
        </p:nvSpPr>
        <p:spPr>
          <a:xfrm>
            <a:off x="3149063" y="2440519"/>
            <a:ext cx="1585080" cy="5105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10" tIns="54840" rIns="109710" bIns="5484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sz="21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386;p43"/>
          <p:cNvSpPr txBox="1"/>
          <p:nvPr/>
        </p:nvSpPr>
        <p:spPr>
          <a:xfrm>
            <a:off x="4734023" y="2440519"/>
            <a:ext cx="1582920" cy="51058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10" tIns="54840" rIns="109710" bIns="5484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sz="21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387;p43"/>
          <p:cNvSpPr txBox="1"/>
          <p:nvPr/>
        </p:nvSpPr>
        <p:spPr>
          <a:xfrm>
            <a:off x="6317077" y="2440519"/>
            <a:ext cx="1585080" cy="51058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10" tIns="54840" rIns="109710" bIns="5484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sz="21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388;p43"/>
          <p:cNvSpPr txBox="1"/>
          <p:nvPr/>
        </p:nvSpPr>
        <p:spPr>
          <a:xfrm>
            <a:off x="1415181" y="2507913"/>
            <a:ext cx="1482120" cy="56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noAutofit/>
          </a:bodyPr>
          <a:lstStyle/>
          <a:p>
            <a:pPr>
              <a:buClr>
                <a:srgbClr val="000000"/>
              </a:buClr>
              <a:buSzPts val="900"/>
            </a:pPr>
            <a:r>
              <a:rPr lang="en-US" altLang="ko" sz="11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A I N   C O L O R</a:t>
            </a:r>
          </a:p>
          <a:p>
            <a:pPr>
              <a:buClr>
                <a:srgbClr val="000000"/>
              </a:buClr>
              <a:buSzPts val="900"/>
            </a:pPr>
            <a:r>
              <a:rPr lang="en-US" altLang="ko" sz="1080" b="1" dirty="0" smtClean="0"/>
              <a:t>  </a:t>
            </a:r>
            <a:r>
              <a:rPr lang="en-US" altLang="ko" sz="1400" b="1" dirty="0" smtClean="0"/>
              <a:t>&amp; S U B P A G E</a:t>
            </a:r>
            <a:endParaRPr lang="en-US" altLang="ko-KR" sz="1400" b="1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900"/>
            </a:pPr>
            <a:endParaRPr lang="en-US" sz="168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390;p43"/>
          <p:cNvSpPr txBox="1"/>
          <p:nvPr/>
        </p:nvSpPr>
        <p:spPr>
          <a:xfrm>
            <a:off x="3585210" y="3147549"/>
            <a:ext cx="862920" cy="53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noAutofit/>
          </a:bodyPr>
          <a:lstStyle/>
          <a:p>
            <a:pPr>
              <a:buClr>
                <a:srgbClr val="000000"/>
              </a:buClr>
              <a:buSzPts val="900"/>
            </a:pPr>
            <a:r>
              <a:rPr lang="en-US" altLang="ko" sz="108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#0f0f0f</a:t>
            </a:r>
            <a:endParaRPr sz="168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391;p43"/>
          <p:cNvSpPr txBox="1"/>
          <p:nvPr/>
        </p:nvSpPr>
        <p:spPr>
          <a:xfrm>
            <a:off x="5154930" y="3147549"/>
            <a:ext cx="862920" cy="53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noAutofit/>
          </a:bodyPr>
          <a:lstStyle/>
          <a:p>
            <a:pPr>
              <a:buClr>
                <a:srgbClr val="000000"/>
              </a:buClr>
              <a:buSzPts val="900"/>
            </a:pPr>
            <a:r>
              <a:rPr lang="en-US" altLang="ko" sz="108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#000000</a:t>
            </a:r>
            <a:endParaRPr sz="168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392;p43"/>
          <p:cNvSpPr txBox="1"/>
          <p:nvPr/>
        </p:nvSpPr>
        <p:spPr>
          <a:xfrm>
            <a:off x="6705600" y="3147549"/>
            <a:ext cx="862920" cy="53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noAutofit/>
          </a:bodyPr>
          <a:lstStyle/>
          <a:p>
            <a:pPr>
              <a:buClr>
                <a:srgbClr val="000000"/>
              </a:buClr>
              <a:buSzPts val="900"/>
            </a:pPr>
            <a:r>
              <a:rPr lang="en-US" altLang="ko" sz="108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en-US" altLang="ko" sz="1080" dirty="0" smtClean="0">
                <a:sym typeface="Arial"/>
              </a:rPr>
              <a:t>FFFFFF</a:t>
            </a:r>
            <a:endParaRPr sz="168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400;p43"/>
          <p:cNvSpPr/>
          <p:nvPr/>
        </p:nvSpPr>
        <p:spPr>
          <a:xfrm>
            <a:off x="1843996" y="4486110"/>
            <a:ext cx="4055400" cy="168732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0" name="Google Shape;401;p43"/>
          <p:cNvSpPr/>
          <p:nvPr/>
        </p:nvSpPr>
        <p:spPr>
          <a:xfrm>
            <a:off x="6292606" y="4486110"/>
            <a:ext cx="4055400" cy="168732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1" name="Google Shape;402;p43"/>
          <p:cNvSpPr txBox="1"/>
          <p:nvPr/>
        </p:nvSpPr>
        <p:spPr>
          <a:xfrm>
            <a:off x="2333161" y="4780860"/>
            <a:ext cx="22726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noAutofit/>
          </a:bodyPr>
          <a:lstStyle/>
          <a:p>
            <a:pPr>
              <a:buClr>
                <a:srgbClr val="000000"/>
              </a:buClr>
              <a:buSzPts val="900"/>
            </a:pPr>
            <a:r>
              <a:rPr lang="en-US" altLang="ko" sz="1080" b="1">
                <a:latin typeface="Do Hyeon"/>
                <a:ea typeface="Do Hyeon"/>
                <a:cs typeface="Do Hyeon"/>
                <a:sym typeface="Do Hyeon"/>
              </a:rPr>
              <a:t>KOREAN FONT</a:t>
            </a:r>
            <a:endParaRPr sz="1680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2" name="Google Shape;403;p43"/>
          <p:cNvSpPr txBox="1"/>
          <p:nvPr/>
        </p:nvSpPr>
        <p:spPr>
          <a:xfrm>
            <a:off x="6845611" y="4780860"/>
            <a:ext cx="186516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noAutofit/>
          </a:bodyPr>
          <a:lstStyle/>
          <a:p>
            <a:pPr>
              <a:buClr>
                <a:srgbClr val="000000"/>
              </a:buClr>
              <a:buSzPts val="900"/>
            </a:pPr>
            <a:r>
              <a:rPr lang="en-US" altLang="ko" sz="1080" b="1">
                <a:latin typeface="Do Hyeon"/>
                <a:ea typeface="Do Hyeon"/>
                <a:cs typeface="Do Hyeon"/>
                <a:sym typeface="Do Hyeon"/>
              </a:rPr>
              <a:t>ENGLISH FONT</a:t>
            </a:r>
            <a:endParaRPr sz="1680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" name="Google Shape;404;p43"/>
          <p:cNvSpPr txBox="1"/>
          <p:nvPr/>
        </p:nvSpPr>
        <p:spPr>
          <a:xfrm>
            <a:off x="2302641" y="5141366"/>
            <a:ext cx="2764080" cy="60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ctr" anchorCtr="0">
            <a:noAutofit/>
          </a:bodyPr>
          <a:lstStyle/>
          <a:p>
            <a:pPr>
              <a:buClr>
                <a:srgbClr val="808080"/>
              </a:buClr>
              <a:buSzPts val="800"/>
            </a:pPr>
            <a:r>
              <a:rPr lang="ko-KR" altLang="en-US" sz="1320" dirty="0" err="1" smtClean="0">
                <a:latin typeface="Nanum Gothic"/>
                <a:ea typeface="Nanum Gothic"/>
                <a:cs typeface="Nanum Gothic"/>
                <a:sym typeface="Nanum Gothic"/>
              </a:rPr>
              <a:t>나눔명조</a:t>
            </a:r>
            <a:r>
              <a:rPr lang="en-US" altLang="ko-KR" sz="1320" dirty="0" smtClean="0">
                <a:latin typeface="Nanum Gothic"/>
                <a:ea typeface="Nanum Gothic"/>
                <a:cs typeface="Nanum Gothic"/>
                <a:sym typeface="Nanum Gothic"/>
              </a:rPr>
              <a:t>/ Title 36PT</a:t>
            </a:r>
          </a:p>
          <a:p>
            <a:pPr>
              <a:buClr>
                <a:srgbClr val="808080"/>
              </a:buClr>
              <a:buSzPts val="800"/>
            </a:pPr>
            <a:r>
              <a:rPr lang="en-US" sz="1320" dirty="0" smtClean="0">
                <a:latin typeface="Nanum Gothic"/>
                <a:ea typeface="Nanum Gothic"/>
                <a:cs typeface="Nanum Gothic"/>
                <a:sym typeface="Nanum Gothic"/>
              </a:rPr>
              <a:t>Basic 18PT</a:t>
            </a:r>
            <a:endParaRPr sz="1320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4" name="Google Shape;405;p43"/>
          <p:cNvSpPr txBox="1"/>
          <p:nvPr/>
        </p:nvSpPr>
        <p:spPr>
          <a:xfrm>
            <a:off x="6827970" y="5194170"/>
            <a:ext cx="2764080" cy="60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ctr" anchorCtr="0">
            <a:noAutofit/>
          </a:bodyPr>
          <a:lstStyle/>
          <a:p>
            <a:pPr>
              <a:buClr>
                <a:srgbClr val="808080"/>
              </a:buClr>
              <a:buSzPts val="800"/>
            </a:pPr>
            <a:r>
              <a:rPr lang="en-US" altLang="ko" sz="1320" b="1" dirty="0" err="1" smtClean="0">
                <a:latin typeface="Do Hyeon"/>
                <a:ea typeface="Do Hyeon"/>
                <a:cs typeface="Do Hyeon"/>
                <a:sym typeface="Do Hyeon"/>
              </a:rPr>
              <a:t>Roxborough</a:t>
            </a:r>
            <a:r>
              <a:rPr lang="en-US" altLang="ko" sz="1320" b="1" dirty="0" smtClean="0">
                <a:latin typeface="Do Hyeon"/>
                <a:ea typeface="Do Hyeon"/>
                <a:cs typeface="Do Hyeon"/>
                <a:sym typeface="Do Hyeon"/>
              </a:rPr>
              <a:t> CF</a:t>
            </a:r>
            <a:r>
              <a:rPr lang="ko" altLang="en-US" sz="1320" b="1" dirty="0" smtClean="0"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-US" altLang="ko" sz="1320" dirty="0">
                <a:latin typeface="Nanum Gothic"/>
                <a:ea typeface="Nanum Gothic"/>
                <a:cs typeface="Nanum Gothic"/>
                <a:sym typeface="Nanum Gothic"/>
              </a:rPr>
              <a:t>/ </a:t>
            </a:r>
            <a:r>
              <a:rPr lang="en-US" altLang="ko" sz="1320" dirty="0">
                <a:latin typeface="ø" panose="00000200000000000000" pitchFamily="2" charset="0"/>
                <a:ea typeface="Nanum Gothic"/>
                <a:cs typeface="Nanum Gothic"/>
                <a:sym typeface="Nanum Gothic"/>
              </a:rPr>
              <a:t>TITLE 36 PT</a:t>
            </a:r>
            <a:endParaRPr sz="1320" dirty="0">
              <a:latin typeface="ø" panose="00000200000000000000" pitchFamily="2" charset="0"/>
              <a:ea typeface="Nanum Gothic"/>
              <a:cs typeface="Nanum Gothic"/>
              <a:sym typeface="Nanum Gothic"/>
            </a:endParaRPr>
          </a:p>
          <a:p>
            <a:pPr>
              <a:buClr>
                <a:srgbClr val="808080"/>
              </a:buClr>
              <a:buSzPts val="800"/>
            </a:pPr>
            <a:r>
              <a:rPr lang="en-US" altLang="ko" sz="1320" dirty="0" smtClean="0">
                <a:latin typeface="Arial" panose="020B0604020202020204" pitchFamily="34" charset="0"/>
                <a:ea typeface="Nanum Gothic"/>
                <a:cs typeface="Arial" panose="020B0604020202020204" pitchFamily="34" charset="0"/>
                <a:sym typeface="Nanum Gothic"/>
              </a:rPr>
              <a:t>Arial</a:t>
            </a:r>
            <a:r>
              <a:rPr lang="en-US" altLang="ko" sz="1320" dirty="0" smtClean="0">
                <a:latin typeface="Nanum Gothic"/>
                <a:ea typeface="Nanum Gothic"/>
                <a:cs typeface="Nanum Gothic"/>
                <a:sym typeface="Nanum Gothic"/>
              </a:rPr>
              <a:t>/ </a:t>
            </a:r>
            <a:r>
              <a:rPr lang="en-US" altLang="ko" sz="1320" dirty="0">
                <a:latin typeface="Arial" panose="020B0604020202020204" pitchFamily="34" charset="0"/>
                <a:ea typeface="Nanum Gothic"/>
                <a:cs typeface="Arial" panose="020B0604020202020204" pitchFamily="34" charset="0"/>
                <a:sym typeface="Nanum Gothic"/>
              </a:rPr>
              <a:t>BASIC 18 PT</a:t>
            </a:r>
            <a:endParaRPr sz="1320" dirty="0">
              <a:latin typeface="Arial" panose="020B0604020202020204" pitchFamily="34" charset="0"/>
              <a:ea typeface="Nanum Gothic"/>
              <a:cs typeface="Arial" panose="020B0604020202020204" pitchFamily="34" charset="0"/>
              <a:sym typeface="Nanum Gothic"/>
            </a:endParaRPr>
          </a:p>
          <a:p>
            <a:pPr>
              <a:buClr>
                <a:srgbClr val="808080"/>
              </a:buClr>
              <a:buSzPts val="800"/>
            </a:pPr>
            <a:endParaRPr sz="840" dirty="0">
              <a:solidFill>
                <a:srgbClr val="80808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6356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개체 틀 18">
            <a:extLst>
              <a:ext uri="{FF2B5EF4-FFF2-40B4-BE49-F238E27FC236}">
                <a16:creationId xmlns:a16="http://schemas.microsoft.com/office/drawing/2014/main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</p:spPr>
      </p:pic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2983346" y="2429163"/>
            <a:ext cx="6410035" cy="2124363"/>
          </a:xfrm>
          <a:noFill/>
        </p:spPr>
        <p:txBody>
          <a:bodyPr/>
          <a:lstStyle/>
          <a:p>
            <a:r>
              <a:rPr lang="en-US" altLang="ko-KR" sz="7400" dirty="0" smtClean="0">
                <a:solidFill>
                  <a:schemeClr val="bg1"/>
                </a:solidFill>
              </a:rPr>
              <a:t>PC </a:t>
            </a:r>
            <a:r>
              <a:rPr lang="ko-KR" altLang="en-US" sz="7400" dirty="0" err="1" smtClean="0">
                <a:solidFill>
                  <a:schemeClr val="bg1"/>
                </a:solidFill>
              </a:rPr>
              <a:t>상세화면</a:t>
            </a:r>
            <a:endParaRPr lang="ko-KR" altLang="en-US" sz="7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12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6262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5232534" y="191090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bg1"/>
                </a:solidFill>
              </a:rPr>
              <a:t>Main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25" y="1262130"/>
            <a:ext cx="9092484" cy="511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0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6262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3674190" y="203969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300" dirty="0" smtClean="0">
                <a:solidFill>
                  <a:schemeClr val="bg1"/>
                </a:solidFill>
              </a:rPr>
              <a:t>GALLERY2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6" y="1277261"/>
            <a:ext cx="10097038" cy="501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7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6262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3674190" y="203969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300" dirty="0" smtClean="0">
                <a:solidFill>
                  <a:schemeClr val="bg1"/>
                </a:solidFill>
              </a:rPr>
              <a:t>GALLERY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28" y="1278958"/>
            <a:ext cx="9169757" cy="507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0"/>
            <a:ext cx="355457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6262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-292503" y="3075957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300" dirty="0" smtClean="0">
                <a:solidFill>
                  <a:schemeClr val="bg1"/>
                </a:solidFill>
              </a:rPr>
              <a:t>Exhibition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609" y="154547"/>
            <a:ext cx="4490305" cy="658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1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개체 틀 18">
            <a:extLst>
              <a:ext uri="{FF2B5EF4-FFF2-40B4-BE49-F238E27FC236}">
                <a16:creationId xmlns:a16="http://schemas.microsoft.com/office/drawing/2014/main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</p:spPr>
      </p:pic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2983346" y="2429163"/>
            <a:ext cx="6410035" cy="2124363"/>
          </a:xfrm>
          <a:noFill/>
        </p:spPr>
        <p:txBody>
          <a:bodyPr/>
          <a:lstStyle/>
          <a:p>
            <a:r>
              <a:rPr lang="ko-KR" altLang="en-US" sz="7400" dirty="0" smtClean="0">
                <a:solidFill>
                  <a:schemeClr val="bg1"/>
                </a:solidFill>
              </a:rPr>
              <a:t> 모바일</a:t>
            </a:r>
            <a:r>
              <a:rPr lang="en-US" altLang="ko-KR" sz="7400" dirty="0" smtClean="0">
                <a:solidFill>
                  <a:schemeClr val="bg1"/>
                </a:solidFill>
              </a:rPr>
              <a:t> </a:t>
            </a:r>
            <a:r>
              <a:rPr lang="ko-KR" altLang="en-US" sz="7400" dirty="0" smtClean="0">
                <a:solidFill>
                  <a:schemeClr val="bg1"/>
                </a:solidFill>
              </a:rPr>
              <a:t>메인</a:t>
            </a:r>
            <a:endParaRPr lang="ko-KR" altLang="en-US" sz="7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22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0"/>
            <a:ext cx="355457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6262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-292503" y="3075957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300" dirty="0" smtClean="0">
                <a:solidFill>
                  <a:schemeClr val="bg1"/>
                </a:solidFill>
              </a:rPr>
              <a:t>Mobile</a:t>
            </a:r>
            <a:r>
              <a:rPr lang="ko-KR" altLang="en-US" sz="3600" spc="-300" dirty="0">
                <a:solidFill>
                  <a:schemeClr val="bg1"/>
                </a:solidFill>
              </a:rPr>
              <a:t> </a:t>
            </a:r>
            <a:r>
              <a:rPr lang="en-US" altLang="ko-KR" sz="3600" spc="-300" dirty="0" smtClean="0">
                <a:solidFill>
                  <a:schemeClr val="bg1"/>
                </a:solidFill>
              </a:rPr>
              <a:t>main</a:t>
            </a:r>
            <a:endParaRPr lang="en-US" altLang="ko-KR" sz="3600" spc="-300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39" y="563451"/>
            <a:ext cx="4374005" cy="575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2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개체 틀 18">
            <a:extLst>
              <a:ext uri="{FF2B5EF4-FFF2-40B4-BE49-F238E27FC236}">
                <a16:creationId xmlns:a16="http://schemas.microsoft.com/office/drawing/2014/main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</p:spPr>
      </p:pic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2983346" y="2429163"/>
            <a:ext cx="6410035" cy="2124363"/>
          </a:xfrm>
          <a:noFill/>
        </p:spPr>
        <p:txBody>
          <a:bodyPr/>
          <a:lstStyle/>
          <a:p>
            <a:r>
              <a:rPr lang="ko-KR" altLang="en-US" sz="7400" dirty="0" smtClean="0">
                <a:solidFill>
                  <a:schemeClr val="bg1"/>
                </a:solidFill>
              </a:rPr>
              <a:t>프로젝트 설명</a:t>
            </a:r>
            <a:endParaRPr lang="ko-KR" altLang="en-US" sz="7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5494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175398" y="1351555"/>
            <a:ext cx="4812146" cy="5190837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Name : </a:t>
            </a:r>
            <a:r>
              <a:rPr lang="ko-KR" altLang="en-US" dirty="0"/>
              <a:t>곽도원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Age : 45</a:t>
            </a:r>
          </a:p>
          <a:p>
            <a:endParaRPr lang="en-US" altLang="ko-KR" dirty="0"/>
          </a:p>
          <a:p>
            <a:r>
              <a:rPr lang="en-US" altLang="ko-KR" dirty="0"/>
              <a:t>Work : </a:t>
            </a:r>
            <a:r>
              <a:rPr lang="ko-KR" altLang="en-US" dirty="0"/>
              <a:t>서울시 강남구에 </a:t>
            </a:r>
            <a:r>
              <a:rPr lang="ko-KR" altLang="en-US" dirty="0" err="1"/>
              <a:t>바버샵</a:t>
            </a:r>
            <a:r>
              <a:rPr lang="ko-KR" altLang="en-US" dirty="0"/>
              <a:t> </a:t>
            </a:r>
            <a:r>
              <a:rPr lang="ko-KR" altLang="en-US" dirty="0" err="1"/>
              <a:t>운영중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Add : 1</a:t>
            </a:r>
            <a:r>
              <a:rPr lang="ko-KR" altLang="en-US" dirty="0"/>
              <a:t>남 </a:t>
            </a:r>
            <a:r>
              <a:rPr lang="en-US" altLang="ko-KR" dirty="0"/>
              <a:t>2</a:t>
            </a:r>
            <a:r>
              <a:rPr lang="ko-KR" altLang="en-US" dirty="0"/>
              <a:t>녀를 둔 가장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en-US" altLang="ko-KR" dirty="0"/>
              <a:t>Hobby : </a:t>
            </a:r>
            <a:r>
              <a:rPr lang="ko-KR" altLang="en-US" dirty="0"/>
              <a:t>독서</a:t>
            </a:r>
            <a:r>
              <a:rPr lang="en-US" altLang="ko-KR" dirty="0"/>
              <a:t>, </a:t>
            </a:r>
            <a:r>
              <a:rPr lang="ko-KR" altLang="en-US" dirty="0"/>
              <a:t>문화활동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Behavior : </a:t>
            </a:r>
            <a:r>
              <a:rPr lang="ko-KR" altLang="en-US" dirty="0"/>
              <a:t>최근 들어 사진 찍는 취미가 생겨 전시회를 자주 다님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사진 </a:t>
            </a:r>
            <a:r>
              <a:rPr lang="ko-KR" altLang="en-US" dirty="0"/>
              <a:t>작가들의 사진을 보며 영감을 얻고 취미를 즐김</a:t>
            </a:r>
            <a:r>
              <a:rPr lang="en-US" altLang="ko-KR" dirty="0"/>
              <a:t>. </a:t>
            </a:r>
            <a:r>
              <a:rPr lang="ko-KR" altLang="en-US" dirty="0"/>
              <a:t>좀 더  </a:t>
            </a:r>
            <a:r>
              <a:rPr lang="ko-KR" altLang="en-US" dirty="0" smtClean="0"/>
              <a:t>다양한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사진전을 </a:t>
            </a:r>
            <a:r>
              <a:rPr lang="ko-KR" altLang="en-US" dirty="0"/>
              <a:t>찾아 볼 생각을 하고있다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Purpose : </a:t>
            </a:r>
            <a:r>
              <a:rPr lang="ko-KR" altLang="en-US" dirty="0" err="1" smtClean="0"/>
              <a:t>트렌디한</a:t>
            </a:r>
            <a:r>
              <a:rPr lang="ko-KR" altLang="en-US" dirty="0" smtClean="0"/>
              <a:t> 전시회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</a:t>
            </a:r>
            <a:r>
              <a:rPr lang="ko-KR" altLang="en-US" dirty="0"/>
              <a:t>분야의 사진을 원함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27" y="1535679"/>
            <a:ext cx="4566300" cy="457849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0"/>
            <a:ext cx="12192000" cy="95692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Persona</a:t>
            </a:r>
            <a:endParaRPr lang="ko-KR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4737298" y="32875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86763" y="1351555"/>
            <a:ext cx="4812146" cy="5190837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39" y="1841815"/>
            <a:ext cx="4198365" cy="419276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0"/>
            <a:ext cx="12192000" cy="95692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Persona</a:t>
            </a:r>
            <a:endParaRPr lang="ko-KR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4737298" y="32875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08569" y="1414021"/>
            <a:ext cx="47605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Name : </a:t>
            </a:r>
            <a:r>
              <a:rPr lang="ko-KR" altLang="en-US" dirty="0">
                <a:solidFill>
                  <a:schemeClr val="bg1"/>
                </a:solidFill>
              </a:rPr>
              <a:t>정해인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Age : 32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Work : </a:t>
            </a:r>
            <a:r>
              <a:rPr lang="ko-KR" altLang="en-US" dirty="0">
                <a:solidFill>
                  <a:schemeClr val="bg1"/>
                </a:solidFill>
              </a:rPr>
              <a:t>사진작가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Add : </a:t>
            </a:r>
            <a:r>
              <a:rPr lang="ko-KR" altLang="en-US" dirty="0">
                <a:solidFill>
                  <a:schemeClr val="bg1"/>
                </a:solidFill>
              </a:rPr>
              <a:t>서울시 강동구에 위치한 오피스텔에 </a:t>
            </a:r>
            <a:r>
              <a:rPr lang="ko-KR" altLang="en-US" dirty="0" err="1">
                <a:solidFill>
                  <a:schemeClr val="bg1"/>
                </a:solidFill>
              </a:rPr>
              <a:t>거주중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Hobby : </a:t>
            </a:r>
            <a:r>
              <a:rPr lang="ko-KR" altLang="en-US" dirty="0">
                <a:solidFill>
                  <a:schemeClr val="bg1"/>
                </a:solidFill>
              </a:rPr>
              <a:t>전시회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데이트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Behavior : </a:t>
            </a:r>
            <a:r>
              <a:rPr lang="ko-KR" altLang="en-US" dirty="0" smtClean="0">
                <a:solidFill>
                  <a:schemeClr val="bg1"/>
                </a:solidFill>
              </a:rPr>
              <a:t>쉽게 잡히지않는 작가로써의 입지때문에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국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내외로 사람들이 자신의 사진을 쉽게 접할 </a:t>
            </a:r>
            <a:r>
              <a:rPr lang="ko-KR" altLang="en-US" dirty="0" smtClean="0">
                <a:solidFill>
                  <a:schemeClr val="bg1"/>
                </a:solidFill>
              </a:rPr>
              <a:t>방법을 </a:t>
            </a:r>
            <a:r>
              <a:rPr lang="ko-KR" altLang="en-US" dirty="0" err="1" smtClean="0">
                <a:solidFill>
                  <a:schemeClr val="bg1"/>
                </a:solidFill>
              </a:rPr>
              <a:t>궁리중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동시에 자신의 전시회를 홍보해줄 대행사를 </a:t>
            </a:r>
            <a:r>
              <a:rPr lang="ko-KR" altLang="en-US" dirty="0" err="1" smtClean="0">
                <a:solidFill>
                  <a:schemeClr val="bg1"/>
                </a:solidFill>
              </a:rPr>
              <a:t>물색중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Purpose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많은 사람들이 자신의 사진과 전시회 정보를 접하길 바람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613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6262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5181018" y="165333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시나리오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0B1AA2-B0A3-4A41-B48B-7D1A5D7F933F}"/>
              </a:ext>
            </a:extLst>
          </p:cNvPr>
          <p:cNvSpPr/>
          <p:nvPr/>
        </p:nvSpPr>
        <p:spPr>
          <a:xfrm>
            <a:off x="425302" y="1305838"/>
            <a:ext cx="5513011" cy="2461027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209072-1D4E-4DB4-B585-E0F737141DF2}"/>
              </a:ext>
            </a:extLst>
          </p:cNvPr>
          <p:cNvSpPr/>
          <p:nvPr/>
        </p:nvSpPr>
        <p:spPr>
          <a:xfrm>
            <a:off x="6213492" y="1305838"/>
            <a:ext cx="5513011" cy="245465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EF8718-FDD7-47F6-A7B1-7008C04176C4}"/>
              </a:ext>
            </a:extLst>
          </p:cNvPr>
          <p:cNvSpPr/>
          <p:nvPr/>
        </p:nvSpPr>
        <p:spPr>
          <a:xfrm>
            <a:off x="425302" y="3984555"/>
            <a:ext cx="5513011" cy="243228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637F28-C91E-4D1A-B131-6119CD701DF0}"/>
              </a:ext>
            </a:extLst>
          </p:cNvPr>
          <p:cNvSpPr/>
          <p:nvPr/>
        </p:nvSpPr>
        <p:spPr>
          <a:xfrm>
            <a:off x="6213492" y="3984554"/>
            <a:ext cx="5513011" cy="2432287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39C0DF-2165-4DD1-B5ED-DB084F978251}"/>
              </a:ext>
            </a:extLst>
          </p:cNvPr>
          <p:cNvSpPr txBox="1"/>
          <p:nvPr/>
        </p:nvSpPr>
        <p:spPr>
          <a:xfrm>
            <a:off x="6277365" y="1373069"/>
            <a:ext cx="276229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기대 결과의 평가와 해석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77365" y="1964172"/>
            <a:ext cx="53491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 Light house</a:t>
            </a:r>
            <a:r>
              <a:rPr lang="ko-KR" altLang="en-US" sz="1600" dirty="0" smtClean="0"/>
              <a:t>라는 단어에 맞게 등대 처럼 자신이 </a:t>
            </a:r>
            <a:endParaRPr lang="en-US" altLang="ko-KR" sz="1600" dirty="0" smtClean="0"/>
          </a:p>
          <a:p>
            <a:r>
              <a:rPr lang="ko-KR" altLang="en-US" sz="1600" dirty="0" smtClean="0"/>
              <a:t>보고있는 사진에 집중할 수 있게 디자인 하였고 </a:t>
            </a:r>
            <a:r>
              <a:rPr lang="ko-KR" altLang="en-US" sz="1600" dirty="0" err="1" smtClean="0"/>
              <a:t>수준있는</a:t>
            </a:r>
            <a:r>
              <a:rPr lang="ko-KR" altLang="en-US" sz="1600" dirty="0" smtClean="0"/>
              <a:t> 사진들을 쉽게 접하고 동시에 </a:t>
            </a:r>
            <a:r>
              <a:rPr lang="ko-KR" altLang="en-US" sz="1600" dirty="0" err="1" smtClean="0"/>
              <a:t>전시할수있다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또한 전시회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사진전 등 많은 행사를 소개해준다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온라인으로 사진과 관련된 정보를 주기때문에 남는 여가시간에도 틈틈이 사이트에 들어갈 수 있어 편리하다</a:t>
            </a:r>
            <a:r>
              <a:rPr lang="en-US" altLang="ko-KR" sz="1600" dirty="0" smtClean="0"/>
              <a:t>.</a:t>
            </a:r>
          </a:p>
          <a:p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39C0DF-2165-4DD1-B5ED-DB084F978251}"/>
              </a:ext>
            </a:extLst>
          </p:cNvPr>
          <p:cNvSpPr txBox="1"/>
          <p:nvPr/>
        </p:nvSpPr>
        <p:spPr>
          <a:xfrm>
            <a:off x="523724" y="1351797"/>
            <a:ext cx="208903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동기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계기와 의도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3724" y="4589792"/>
            <a:ext cx="53491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흥미로운 전시회를 찾고 있던 </a:t>
            </a:r>
            <a:r>
              <a:rPr lang="ko-KR" altLang="en-US" sz="1600" dirty="0" err="1" smtClean="0"/>
              <a:t>곽도언씨는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이달의 전시회</a:t>
            </a:r>
            <a:r>
              <a:rPr lang="en-US" altLang="ko-KR" sz="1600" dirty="0" smtClean="0"/>
              <a:t>＇</a:t>
            </a:r>
            <a:r>
              <a:rPr lang="ko-KR" altLang="en-US" sz="1600" dirty="0" smtClean="0"/>
              <a:t>라는 링크를 </a:t>
            </a:r>
            <a:r>
              <a:rPr lang="ko-KR" altLang="en-US" sz="1600" dirty="0"/>
              <a:t>타고 </a:t>
            </a:r>
            <a:r>
              <a:rPr lang="en-US" altLang="ko-KR" sz="1600" dirty="0" smtClean="0"/>
              <a:t>Light </a:t>
            </a:r>
            <a:r>
              <a:rPr lang="en-US" altLang="ko-KR" sz="1600" dirty="0"/>
              <a:t>house</a:t>
            </a:r>
            <a:r>
              <a:rPr lang="ko-KR" altLang="en-US" sz="1600" dirty="0"/>
              <a:t>에 들어오게 된다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전시회 정보를 보던 그는 갤러리 </a:t>
            </a:r>
            <a:r>
              <a:rPr lang="ko-KR" altLang="en-US" sz="1600" dirty="0"/>
              <a:t>배너에 들어가 많은 작가들의 작품이 있는 것을 보고 관심을 가지게 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ko-KR" altLang="en-US" sz="1600" dirty="0" smtClean="0"/>
              <a:t>평소 도시의 풍경을 즐기던 </a:t>
            </a:r>
            <a:r>
              <a:rPr lang="ko-KR" altLang="en-US" sz="1600" dirty="0" err="1" smtClean="0"/>
              <a:t>도언씨는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전해인이라는</a:t>
            </a:r>
            <a:r>
              <a:rPr lang="ko-KR" altLang="en-US" sz="1600" dirty="0" smtClean="0"/>
              <a:t> 작가의 작품에 </a:t>
            </a:r>
            <a:r>
              <a:rPr lang="ko-KR" altLang="en-US" sz="1600" dirty="0" err="1" smtClean="0"/>
              <a:t>끌리게되고</a:t>
            </a:r>
            <a:r>
              <a:rPr lang="ko-KR" altLang="en-US" sz="1600" dirty="0" smtClean="0"/>
              <a:t> 작가의 링크를 타고 들어가 </a:t>
            </a:r>
            <a:r>
              <a:rPr lang="ko-KR" altLang="en-US" sz="1600" dirty="0" err="1" smtClean="0"/>
              <a:t>이번달에</a:t>
            </a:r>
            <a:r>
              <a:rPr lang="ko-KR" altLang="en-US" sz="1600" dirty="0" smtClean="0"/>
              <a:t> 있을 그의 작품전에 대한 정보를 </a:t>
            </a:r>
            <a:r>
              <a:rPr lang="ko-KR" altLang="en-US" sz="1600" dirty="0" err="1" smtClean="0"/>
              <a:t>얻게된다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23724" y="1990124"/>
            <a:ext cx="53491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항상 같은 자신의 사진에 실증이 났고 다른 장르의 사진을 보고싶어 한다</a:t>
            </a:r>
            <a:r>
              <a:rPr lang="en-US" altLang="ko-KR" sz="1600" dirty="0" smtClean="0"/>
              <a:t>.  </a:t>
            </a:r>
            <a:r>
              <a:rPr lang="ko-KR" altLang="en-US" sz="1600" dirty="0" smtClean="0"/>
              <a:t>주말에 가족들과 같이  즐길 수 있는 전시회를 찾는다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가족들에게 </a:t>
            </a:r>
            <a:endParaRPr lang="en-US" altLang="ko-KR" sz="1600" dirty="0" smtClean="0"/>
          </a:p>
          <a:p>
            <a:r>
              <a:rPr lang="ko-KR" altLang="en-US" sz="1600" dirty="0" smtClean="0"/>
              <a:t>즐거움을 주고 자신이 영감을 얻을 수 있는 </a:t>
            </a:r>
            <a:endParaRPr lang="en-US" altLang="ko-KR" sz="1600" dirty="0" smtClean="0"/>
          </a:p>
          <a:p>
            <a:r>
              <a:rPr lang="ko-KR" altLang="en-US" sz="1600" dirty="0" smtClean="0"/>
              <a:t>전시회는 없을까</a:t>
            </a:r>
            <a:r>
              <a:rPr lang="en-US" altLang="ko-KR" sz="1600" dirty="0" smtClean="0"/>
              <a:t>? </a:t>
            </a:r>
            <a:r>
              <a:rPr lang="ko-KR" altLang="en-US" sz="1600" dirty="0" smtClean="0"/>
              <a:t>주변에 외식도 할 수 있고</a:t>
            </a:r>
            <a:endParaRPr lang="en-US" altLang="ko-KR" sz="1600" dirty="0" smtClean="0"/>
          </a:p>
          <a:p>
            <a:r>
              <a:rPr lang="ko-KR" altLang="en-US" sz="1600" dirty="0" smtClean="0"/>
              <a:t>교통도 편리한 곳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그리고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편의성이 중요하다고 생각한다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39C0DF-2165-4DD1-B5ED-DB084F978251}"/>
              </a:ext>
            </a:extLst>
          </p:cNvPr>
          <p:cNvSpPr txBox="1"/>
          <p:nvPr/>
        </p:nvSpPr>
        <p:spPr>
          <a:xfrm>
            <a:off x="523724" y="4009238"/>
            <a:ext cx="15888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사용자 행위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39C0DF-2165-4DD1-B5ED-DB084F978251}"/>
              </a:ext>
            </a:extLst>
          </p:cNvPr>
          <p:cNvSpPr txBox="1"/>
          <p:nvPr/>
        </p:nvSpPr>
        <p:spPr>
          <a:xfrm>
            <a:off x="6259217" y="4066822"/>
            <a:ext cx="15888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기억과 태도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59217" y="4587806"/>
            <a:ext cx="53491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가족과 </a:t>
            </a:r>
            <a:r>
              <a:rPr lang="ko-KR" altLang="en-US" sz="1600" dirty="0" err="1" smtClean="0"/>
              <a:t>보러갈</a:t>
            </a:r>
            <a:r>
              <a:rPr lang="ko-KR" altLang="en-US" sz="1600" dirty="0" smtClean="0"/>
              <a:t> 전시회를 정하기 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갤러리를 통해 작가의 성향을 파악한 </a:t>
            </a:r>
            <a:r>
              <a:rPr lang="ko-KR" altLang="en-US" sz="1600" dirty="0" err="1" smtClean="0"/>
              <a:t>곽도언씨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전시회에 가기 이전에 작가의 이런저런 작품을 사전에 보고 접함으로써 전시회에서 얼마나 영감을 얻을 수 있을지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취향에 맞을지</a:t>
            </a:r>
            <a:r>
              <a:rPr lang="en-US" altLang="ko-KR" sz="1600" dirty="0" smtClean="0"/>
              <a:t>,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가족끼리 보기에 적절한지 알아볼 수 있다는 점이 </a:t>
            </a:r>
            <a:r>
              <a:rPr lang="ko-KR" altLang="en-US" sz="1600" dirty="0" err="1" smtClean="0"/>
              <a:t>마음에들었다</a:t>
            </a:r>
            <a:r>
              <a:rPr lang="en-US" altLang="ko-KR" sz="1600" dirty="0" smtClean="0"/>
              <a:t>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4737298" y="32875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09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219;p34"/>
          <p:cNvSpPr/>
          <p:nvPr/>
        </p:nvSpPr>
        <p:spPr>
          <a:xfrm>
            <a:off x="386526" y="1432152"/>
            <a:ext cx="5176144" cy="4978674"/>
          </a:xfrm>
          <a:prstGeom prst="rect">
            <a:avLst/>
          </a:prstGeom>
          <a:solidFill>
            <a:schemeClr val="bg2">
              <a:lumMod val="25000"/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Google Shape;222;p34"/>
          <p:cNvCxnSpPr>
            <a:stCxn id="13" idx="2"/>
            <a:endCxn id="11" idx="2"/>
          </p:cNvCxnSpPr>
          <p:nvPr/>
        </p:nvCxnSpPr>
        <p:spPr>
          <a:xfrm>
            <a:off x="4343930" y="2901097"/>
            <a:ext cx="5500" cy="799486"/>
          </a:xfrm>
          <a:prstGeom prst="straightConnector1">
            <a:avLst/>
          </a:prstGeom>
          <a:noFill/>
          <a:ln w="25400" cap="flat" cmpd="sng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24;p34"/>
          <p:cNvCxnSpPr/>
          <p:nvPr/>
        </p:nvCxnSpPr>
        <p:spPr>
          <a:xfrm>
            <a:off x="1508362" y="3436217"/>
            <a:ext cx="0" cy="1801538"/>
          </a:xfrm>
          <a:prstGeom prst="straightConnector1">
            <a:avLst/>
          </a:prstGeom>
          <a:noFill/>
          <a:ln w="25400" cap="flat" cmpd="sng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228;p34"/>
          <p:cNvCxnSpPr>
            <a:stCxn id="16" idx="2"/>
            <a:endCxn id="14" idx="2"/>
          </p:cNvCxnSpPr>
          <p:nvPr/>
        </p:nvCxnSpPr>
        <p:spPr>
          <a:xfrm flipH="1" flipV="1">
            <a:off x="1508362" y="2903968"/>
            <a:ext cx="19726" cy="785286"/>
          </a:xfrm>
          <a:prstGeom prst="straightConnector1">
            <a:avLst/>
          </a:prstGeom>
          <a:noFill/>
          <a:ln w="25400" cap="flat" cmpd="sng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234;p34"/>
          <p:cNvSpPr txBox="1"/>
          <p:nvPr/>
        </p:nvSpPr>
        <p:spPr>
          <a:xfrm>
            <a:off x="3460956" y="3302035"/>
            <a:ext cx="1776948" cy="39854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EA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latin typeface="Nanum Gothic"/>
                <a:ea typeface="Nanum Gothic"/>
                <a:cs typeface="Nanum Gothic"/>
                <a:sym typeface="Nanum Gothic"/>
              </a:rPr>
              <a:t>전시회 상세 설명</a:t>
            </a:r>
            <a:endParaRPr sz="1000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2" name="Google Shape;235;p34"/>
          <p:cNvSpPr txBox="1"/>
          <p:nvPr/>
        </p:nvSpPr>
        <p:spPr>
          <a:xfrm>
            <a:off x="676730" y="4068932"/>
            <a:ext cx="1731337" cy="39854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EA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latin typeface="Nanum Gothic"/>
                <a:ea typeface="Nanum Gothic"/>
                <a:cs typeface="Nanum Gothic"/>
                <a:sym typeface="Nanum Gothic"/>
              </a:rPr>
              <a:t>회원에 한해 사진 저장 기능</a:t>
            </a:r>
            <a:endParaRPr sz="1000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3" name="Google Shape;236;p34"/>
          <p:cNvSpPr txBox="1"/>
          <p:nvPr/>
        </p:nvSpPr>
        <p:spPr>
          <a:xfrm>
            <a:off x="3605690" y="2502549"/>
            <a:ext cx="1476480" cy="39854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EA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latin typeface="Nanum Gothic"/>
                <a:ea typeface="Nanum Gothic"/>
                <a:cs typeface="Nanum Gothic"/>
                <a:sym typeface="Nanum Gothic"/>
              </a:rPr>
              <a:t>전시회</a:t>
            </a:r>
            <a:endParaRPr sz="1000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4" name="Google Shape;229;p34"/>
          <p:cNvSpPr txBox="1"/>
          <p:nvPr/>
        </p:nvSpPr>
        <p:spPr>
          <a:xfrm>
            <a:off x="770122" y="2505420"/>
            <a:ext cx="1476480" cy="39854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EA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latin typeface="Nanum Gothic"/>
                <a:ea typeface="Nanum Gothic"/>
                <a:cs typeface="Nanum Gothic"/>
                <a:sym typeface="Nanum Gothic"/>
              </a:rPr>
              <a:t>갤러리</a:t>
            </a:r>
            <a:endParaRPr lang="en-US" altLang="ko-KR" sz="1000" dirty="0" smtClean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6" name="Google Shape;238;p34"/>
          <p:cNvSpPr txBox="1"/>
          <p:nvPr/>
        </p:nvSpPr>
        <p:spPr>
          <a:xfrm>
            <a:off x="662419" y="3290706"/>
            <a:ext cx="1731337" cy="39854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EA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latin typeface="Nanum Gothic"/>
                <a:ea typeface="Nanum Gothic"/>
                <a:cs typeface="Nanum Gothic"/>
                <a:sym typeface="Nanum Gothic"/>
              </a:rPr>
              <a:t>다양한 작가</a:t>
            </a:r>
            <a:r>
              <a:rPr lang="en-US" altLang="ko-KR" sz="1000" dirty="0" smtClean="0">
                <a:latin typeface="Nanum Gothic"/>
                <a:ea typeface="Nanum Gothic"/>
                <a:cs typeface="Nanum Gothic"/>
                <a:sym typeface="Nanum Gothic"/>
              </a:rPr>
              <a:t>/</a:t>
            </a:r>
            <a:r>
              <a:rPr lang="ko-KR" altLang="en-US" sz="1000" dirty="0" smtClean="0">
                <a:latin typeface="Nanum Gothic"/>
                <a:ea typeface="Nanum Gothic"/>
                <a:cs typeface="Nanum Gothic"/>
                <a:sym typeface="Nanum Gothic"/>
              </a:rPr>
              <a:t>장르의 사진</a:t>
            </a:r>
            <a:endParaRPr sz="1000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8" name="Google Shape;239;p34"/>
          <p:cNvSpPr txBox="1"/>
          <p:nvPr/>
        </p:nvSpPr>
        <p:spPr>
          <a:xfrm>
            <a:off x="639565" y="4847096"/>
            <a:ext cx="1731337" cy="39854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EA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latin typeface="Nanum Gothic"/>
                <a:ea typeface="Nanum Gothic"/>
                <a:cs typeface="Nanum Gothic"/>
                <a:sym typeface="Nanum Gothic"/>
              </a:rPr>
              <a:t>완료</a:t>
            </a:r>
            <a:endParaRPr sz="1000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graphicFrame>
        <p:nvGraphicFramePr>
          <p:cNvPr id="19" name="Google Shape;233;p34"/>
          <p:cNvGraphicFramePr/>
          <p:nvPr>
            <p:extLst>
              <p:ext uri="{D42A27DB-BD31-4B8C-83A1-F6EECF244321}">
                <p14:modId xmlns:p14="http://schemas.microsoft.com/office/powerpoint/2010/main" val="134141988"/>
              </p:ext>
            </p:extLst>
          </p:nvPr>
        </p:nvGraphicFramePr>
        <p:xfrm>
          <a:off x="6346350" y="1432153"/>
          <a:ext cx="4704475" cy="497725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5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323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solidFill>
                            <a:schemeClr val="bg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Use Case Name</a:t>
                      </a:r>
                      <a:endParaRPr sz="1000" b="1" dirty="0">
                        <a:solidFill>
                          <a:schemeClr val="bg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101575" marB="10157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갤러리</a:t>
                      </a:r>
                      <a:r>
                        <a:rPr lang="en-US" altLang="ko-KR" sz="1000" dirty="0" smtClean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/</a:t>
                      </a:r>
                      <a:r>
                        <a:rPr lang="ko-KR" altLang="en-US" sz="1000" dirty="0" smtClean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전시회 서비스</a:t>
                      </a:r>
                      <a:endParaRPr sz="10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101575" marB="10157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676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solidFill>
                            <a:schemeClr val="bg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Use Case</a:t>
                      </a:r>
                      <a:endParaRPr sz="1000" b="1" dirty="0">
                        <a:solidFill>
                          <a:schemeClr val="bg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solidFill>
                            <a:schemeClr val="bg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description</a:t>
                      </a:r>
                      <a:endParaRPr sz="1000" b="1" dirty="0">
                        <a:solidFill>
                          <a:schemeClr val="bg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101575" marB="10157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5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 smtClean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- </a:t>
                      </a:r>
                      <a:r>
                        <a:rPr lang="ko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메인 </a:t>
                      </a:r>
                      <a:r>
                        <a:rPr lang="ko" sz="1000" dirty="0" smtClean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화면에서</a:t>
                      </a:r>
                      <a:r>
                        <a:rPr lang="en-US" altLang="ko" sz="1000" baseline="0" dirty="0" smtClean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갤러리 클릭</a:t>
                      </a:r>
                      <a:endParaRPr sz="1000" dirty="0" smtClean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 smtClean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-</a:t>
                      </a:r>
                      <a:r>
                        <a:rPr lang="en-US" altLang="ko" sz="1000" dirty="0" smtClean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ko-KR" altLang="en-US" sz="1000" dirty="0" smtClean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마음에</a:t>
                      </a:r>
                      <a:r>
                        <a:rPr lang="ko-KR" altLang="en-US" sz="1000" baseline="0" dirty="0" smtClean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 드는 사진 및 작가 저장</a:t>
                      </a:r>
                      <a:endParaRPr sz="10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101575" marB="10157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23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solidFill>
                            <a:schemeClr val="bg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Primary actor</a:t>
                      </a:r>
                      <a:endParaRPr sz="1000" b="1" dirty="0">
                        <a:solidFill>
                          <a:schemeClr val="bg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101575" marB="10157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다양한 사진자료 공유 및 저장</a:t>
                      </a:r>
                      <a:r>
                        <a:rPr lang="en-US" altLang="ko-KR" sz="1000" dirty="0" smtClean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.</a:t>
                      </a:r>
                      <a:endParaRPr sz="10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101575" marB="10157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01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solidFill>
                            <a:schemeClr val="bg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Basic flow</a:t>
                      </a:r>
                      <a:endParaRPr sz="1000" b="1" dirty="0">
                        <a:solidFill>
                          <a:schemeClr val="bg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101575" marB="10157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5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1. </a:t>
                      </a:r>
                      <a:r>
                        <a:rPr lang="ko-KR" altLang="en-US" sz="1000" dirty="0" err="1" smtClean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로그인을</a:t>
                      </a:r>
                      <a:r>
                        <a:rPr lang="ko-KR" altLang="en-US" sz="1000" dirty="0" smtClean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 한다</a:t>
                      </a:r>
                      <a:r>
                        <a:rPr lang="en-US" altLang="ko-KR" sz="1000" dirty="0" smtClean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.</a:t>
                      </a:r>
                      <a:endParaRPr sz="10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2. </a:t>
                      </a:r>
                      <a:r>
                        <a:rPr lang="ko-KR" altLang="en-US" sz="1000" dirty="0" err="1" smtClean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갤리러</a:t>
                      </a:r>
                      <a:r>
                        <a:rPr lang="en-US" altLang="ko-KR" sz="1000" dirty="0" smtClean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/</a:t>
                      </a:r>
                      <a:r>
                        <a:rPr lang="ko-KR" altLang="en-US" sz="1000" dirty="0" smtClean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전시회 중 원하는 곳에 들어간다</a:t>
                      </a:r>
                      <a:r>
                        <a:rPr lang="ko" sz="1000" dirty="0" smtClean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.</a:t>
                      </a:r>
                      <a:endParaRPr sz="10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3. </a:t>
                      </a:r>
                      <a:r>
                        <a:rPr lang="ko-KR" altLang="en-US" sz="1000" dirty="0" smtClean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자신이 좋아하는 것을 저장한다</a:t>
                      </a:r>
                      <a:r>
                        <a:rPr lang="ko" sz="1000" dirty="0" smtClean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.</a:t>
                      </a:r>
                      <a:endParaRPr sz="10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4. </a:t>
                      </a:r>
                      <a:r>
                        <a:rPr lang="ko-KR" altLang="en-US" sz="1000" dirty="0" smtClean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혹은 자신의 사진을 등록할 수 있다</a:t>
                      </a:r>
                      <a:r>
                        <a:rPr lang="en-US" altLang="ko-KR" sz="1000" dirty="0" smtClean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.</a:t>
                      </a:r>
                      <a:endParaRPr sz="10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101575" marB="10157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5181018" y="165333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bg1"/>
                </a:solidFill>
              </a:rPr>
              <a:t>Use Case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4737298" y="32875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1743959" y="2045616"/>
            <a:ext cx="669303" cy="32993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497345" y="2045616"/>
            <a:ext cx="669302" cy="37707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230;p34"/>
          <p:cNvSpPr txBox="1"/>
          <p:nvPr/>
        </p:nvSpPr>
        <p:spPr>
          <a:xfrm>
            <a:off x="2236358" y="1751298"/>
            <a:ext cx="1476480" cy="39854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EA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latin typeface="Nanum Gothic"/>
                <a:ea typeface="Nanum Gothic"/>
                <a:cs typeface="Nanum Gothic"/>
                <a:sym typeface="Nanum Gothic"/>
              </a:rPr>
              <a:t>메인</a:t>
            </a:r>
            <a:endParaRPr sz="1000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7084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개체 틀 18">
            <a:extLst>
              <a:ext uri="{FF2B5EF4-FFF2-40B4-BE49-F238E27FC236}">
                <a16:creationId xmlns:a16="http://schemas.microsoft.com/office/drawing/2014/main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</p:spPr>
      </p:pic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2983346" y="2429163"/>
            <a:ext cx="6410035" cy="2124363"/>
          </a:xfrm>
          <a:noFill/>
        </p:spPr>
        <p:txBody>
          <a:bodyPr/>
          <a:lstStyle/>
          <a:p>
            <a:r>
              <a:rPr lang="ko-KR" altLang="en-US" sz="7400" dirty="0" smtClean="0">
                <a:solidFill>
                  <a:schemeClr val="bg1"/>
                </a:solidFill>
              </a:rPr>
              <a:t>디자인방향성</a:t>
            </a:r>
            <a:endParaRPr lang="ko-KR" altLang="en-US" sz="7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30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29;p40"/>
          <p:cNvSpPr/>
          <p:nvPr/>
        </p:nvSpPr>
        <p:spPr>
          <a:xfrm>
            <a:off x="2475870" y="1710330"/>
            <a:ext cx="7549920" cy="4048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" name="Google Shape;331;p40"/>
          <p:cNvSpPr/>
          <p:nvPr/>
        </p:nvSpPr>
        <p:spPr>
          <a:xfrm>
            <a:off x="4442850" y="1224886"/>
            <a:ext cx="3145680" cy="59436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" name="Google Shape;332;p40"/>
          <p:cNvSpPr txBox="1">
            <a:spLocks/>
          </p:cNvSpPr>
          <p:nvPr/>
        </p:nvSpPr>
        <p:spPr>
          <a:xfrm>
            <a:off x="4580994" y="1243740"/>
            <a:ext cx="2882880" cy="763560"/>
          </a:xfrm>
          <a:prstGeom prst="rect">
            <a:avLst/>
          </a:prstGeom>
        </p:spPr>
        <p:txBody>
          <a:bodyPr spcFirstLastPara="1" vert="horz" wrap="square" lIns="109710" tIns="109710" rIns="109710" bIns="109710" rtlCol="0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ko-KR" altLang="en-US" sz="2160" b="1" smtClean="0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rPr>
              <a:t>디자인 방향성 정의</a:t>
            </a:r>
            <a:endParaRPr lang="ko-KR" altLang="en-US" sz="2160" b="1" dirty="0">
              <a:solidFill>
                <a:srgbClr val="FFFFF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" name="Google Shape;333;p40"/>
          <p:cNvSpPr txBox="1">
            <a:spLocks/>
          </p:cNvSpPr>
          <p:nvPr/>
        </p:nvSpPr>
        <p:spPr>
          <a:xfrm>
            <a:off x="2496240" y="2427090"/>
            <a:ext cx="7301520" cy="29080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9710" tIns="109710" rIns="109710" bIns="109710" rtlCol="0" anchor="t" anchorCtr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2925" indent="-276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96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763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430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indent="-358140">
              <a:lnSpc>
                <a:spcPct val="200000"/>
              </a:lnSpc>
              <a:spcBef>
                <a:spcPts val="0"/>
              </a:spcBef>
              <a:buClr>
                <a:srgbClr val="B6D7A8"/>
              </a:buClr>
              <a:buSzPts val="1100"/>
              <a:buFont typeface="Do Hyeon"/>
              <a:buChar char="●"/>
            </a:pPr>
            <a:r>
              <a:rPr lang="ko-KR" altLang="en-US" sz="1320" dirty="0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거의 모든 페이지는 컨텐츠인 사진에 이목을 주기 위해 디자인적 요소들을 심플한 형태로 구성</a:t>
            </a:r>
            <a:r>
              <a:rPr lang="en-US" altLang="ko-KR" sz="1320" dirty="0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. </a:t>
            </a:r>
          </a:p>
          <a:p>
            <a:pPr marL="548640" indent="-358140">
              <a:lnSpc>
                <a:spcPct val="200000"/>
              </a:lnSpc>
              <a:spcBef>
                <a:spcPts val="0"/>
              </a:spcBef>
              <a:buClr>
                <a:srgbClr val="B6D7A8"/>
              </a:buClr>
              <a:buSzPts val="1100"/>
              <a:buFont typeface="Do Hyeon"/>
              <a:buChar char="●"/>
            </a:pPr>
            <a:r>
              <a:rPr lang="ko-KR" altLang="en-US" sz="1320" dirty="0" err="1" smtClean="0">
                <a:solidFill>
                  <a:srgbClr val="38761D"/>
                </a:solidFill>
                <a:latin typeface="Do Hyeon"/>
                <a:ea typeface="Do Hyeon"/>
                <a:cs typeface="Do Hyeon"/>
                <a:sym typeface="Do Hyeon"/>
              </a:rPr>
              <a:t>주조색과</a:t>
            </a:r>
            <a:r>
              <a:rPr lang="ko-KR" altLang="en-US" sz="1320" dirty="0" smtClean="0">
                <a:solidFill>
                  <a:srgbClr val="38761D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altLang="en-US" sz="1320" dirty="0" err="1" smtClean="0">
                <a:solidFill>
                  <a:srgbClr val="38761D"/>
                </a:solidFill>
                <a:latin typeface="Do Hyeon"/>
                <a:ea typeface="Do Hyeon"/>
                <a:cs typeface="Do Hyeon"/>
                <a:sym typeface="Do Hyeon"/>
              </a:rPr>
              <a:t>포인트컬러</a:t>
            </a:r>
            <a:r>
              <a:rPr lang="ko-KR" altLang="en-US" sz="1320" dirty="0" smtClean="0">
                <a:solidFill>
                  <a:srgbClr val="38761D"/>
                </a:solidFill>
                <a:latin typeface="Do Hyeon"/>
                <a:ea typeface="Do Hyeon"/>
                <a:cs typeface="Do Hyeon"/>
                <a:sym typeface="Do Hyeon"/>
              </a:rPr>
              <a:t> 모두 어두운 색으로 </a:t>
            </a:r>
            <a:r>
              <a:rPr lang="ko-KR" altLang="en-US" sz="1320" dirty="0" smtClean="0">
                <a:solidFill>
                  <a:srgbClr val="006621"/>
                </a:solidFill>
                <a:latin typeface="Do Hyeon"/>
                <a:ea typeface="Do Hyeon"/>
                <a:cs typeface="Do Hyeon"/>
                <a:sym typeface="Do Hyeon"/>
              </a:rPr>
              <a:t>통일감</a:t>
            </a:r>
            <a:r>
              <a:rPr lang="ko-KR" altLang="en-US" sz="1320" dirty="0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을 더함</a:t>
            </a:r>
            <a:r>
              <a:rPr lang="en-US" altLang="ko-KR" sz="1320" dirty="0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.</a:t>
            </a:r>
          </a:p>
          <a:p>
            <a:pPr marL="548640" indent="-358140">
              <a:lnSpc>
                <a:spcPct val="200000"/>
              </a:lnSpc>
              <a:spcBef>
                <a:spcPts val="0"/>
              </a:spcBef>
              <a:buClr>
                <a:srgbClr val="B6D7A8"/>
              </a:buClr>
              <a:buSzPts val="1100"/>
              <a:buFont typeface="Do Hyeon"/>
              <a:buChar char="●"/>
            </a:pPr>
            <a:r>
              <a:rPr lang="ko-KR" altLang="en-US" sz="1320" dirty="0" smtClean="0">
                <a:solidFill>
                  <a:srgbClr val="38761D"/>
                </a:solidFill>
                <a:latin typeface="Do Hyeon"/>
                <a:ea typeface="Do Hyeon"/>
                <a:cs typeface="Do Hyeon"/>
                <a:sym typeface="Do Hyeon"/>
              </a:rPr>
              <a:t>갤러리페이지</a:t>
            </a:r>
            <a:r>
              <a:rPr lang="ko-KR" altLang="en-US" sz="1320" dirty="0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에서 사용자의 흥미와 각 갤러리의 주제를 부각시키기 위해 </a:t>
            </a:r>
            <a:r>
              <a:rPr lang="ko-KR" altLang="en-US" sz="1320" dirty="0" err="1" smtClean="0">
                <a:solidFill>
                  <a:srgbClr val="38761D"/>
                </a:solidFill>
                <a:latin typeface="Do Hyeon"/>
                <a:ea typeface="Do Hyeon"/>
                <a:cs typeface="Do Hyeon"/>
                <a:sym typeface="Do Hyeon"/>
              </a:rPr>
              <a:t>무빙</a:t>
            </a:r>
            <a:r>
              <a:rPr lang="en-US" altLang="ko-KR" sz="1320" dirty="0" smtClean="0">
                <a:solidFill>
                  <a:srgbClr val="38761D"/>
                </a:solidFill>
                <a:latin typeface="Do Hyeon"/>
                <a:ea typeface="Do Hyeon"/>
                <a:cs typeface="Do Hyeon"/>
                <a:sym typeface="Do Hyeon"/>
              </a:rPr>
              <a:t>, </a:t>
            </a:r>
            <a:r>
              <a:rPr lang="ko-KR" altLang="en-US" sz="1320" dirty="0" smtClean="0">
                <a:solidFill>
                  <a:srgbClr val="38761D"/>
                </a:solidFill>
                <a:latin typeface="Do Hyeon"/>
                <a:ea typeface="Do Hyeon"/>
                <a:cs typeface="Do Hyeon"/>
                <a:sym typeface="Do Hyeon"/>
              </a:rPr>
              <a:t>전환 효과 및 어울리는 </a:t>
            </a:r>
            <a:r>
              <a:rPr lang="ko-KR" altLang="en-US" sz="1320" dirty="0" err="1" smtClean="0">
                <a:solidFill>
                  <a:srgbClr val="38761D"/>
                </a:solidFill>
                <a:latin typeface="Do Hyeon"/>
                <a:ea typeface="Do Hyeon"/>
                <a:cs typeface="Do Hyeon"/>
                <a:sym typeface="Do Hyeon"/>
              </a:rPr>
              <a:t>바탕색상을</a:t>
            </a:r>
            <a:r>
              <a:rPr lang="ko-KR" altLang="en-US" sz="1320" dirty="0" smtClean="0">
                <a:solidFill>
                  <a:srgbClr val="38761D"/>
                </a:solidFill>
                <a:latin typeface="Do Hyeon"/>
                <a:ea typeface="Do Hyeon"/>
                <a:cs typeface="Do Hyeon"/>
                <a:sym typeface="Do Hyeon"/>
              </a:rPr>
              <a:t> 사용</a:t>
            </a:r>
            <a:r>
              <a:rPr lang="ko-KR" altLang="en-US" sz="1320" dirty="0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한다</a:t>
            </a:r>
            <a:r>
              <a:rPr lang="en-US" altLang="ko-KR" sz="1320" dirty="0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.</a:t>
            </a:r>
          </a:p>
          <a:p>
            <a:pPr marL="548640" indent="0">
              <a:lnSpc>
                <a:spcPct val="200000"/>
              </a:lnSpc>
              <a:spcBef>
                <a:spcPts val="1920"/>
              </a:spcBef>
              <a:buFont typeface="Calibri" panose="020F0502020204030204" pitchFamily="34" charset="0"/>
              <a:buNone/>
            </a:pPr>
            <a:endParaRPr lang="ko-KR" altLang="en-US" sz="1320" dirty="0" smtClean="0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548640" indent="0">
              <a:lnSpc>
                <a:spcPct val="200000"/>
              </a:lnSpc>
              <a:spcBef>
                <a:spcPts val="1920"/>
              </a:spcBef>
              <a:spcAft>
                <a:spcPts val="1920"/>
              </a:spcAft>
              <a:buFont typeface="Calibri" panose="020F0502020204030204" pitchFamily="34" charset="0"/>
              <a:buNone/>
            </a:pPr>
            <a:endParaRPr lang="ko-KR" altLang="en-US" sz="1320" dirty="0">
              <a:latin typeface="Do Hyeon"/>
              <a:ea typeface="Do Hyeon"/>
              <a:cs typeface="Do Hyeon"/>
              <a:sym typeface="Do Hyeon"/>
            </a:endParaRPr>
          </a:p>
        </p:txBody>
      </p:sp>
    </p:spTree>
    <p:extLst>
      <p:ext uri="{BB962C8B-B14F-4D97-AF65-F5344CB8AC3E}">
        <p14:creationId xmlns:p14="http://schemas.microsoft.com/office/powerpoint/2010/main" val="301433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41;p41"/>
          <p:cNvSpPr/>
          <p:nvPr/>
        </p:nvSpPr>
        <p:spPr>
          <a:xfrm>
            <a:off x="2475870" y="1710330"/>
            <a:ext cx="7549920" cy="425088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" name="Google Shape;343;p41"/>
          <p:cNvSpPr/>
          <p:nvPr/>
        </p:nvSpPr>
        <p:spPr>
          <a:xfrm>
            <a:off x="4442850" y="1224886"/>
            <a:ext cx="3145680" cy="59436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endParaRPr sz="216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" name="Google Shape;344;p41"/>
          <p:cNvSpPr txBox="1">
            <a:spLocks/>
          </p:cNvSpPr>
          <p:nvPr/>
        </p:nvSpPr>
        <p:spPr>
          <a:xfrm>
            <a:off x="4580994" y="1243740"/>
            <a:ext cx="2882880" cy="763560"/>
          </a:xfrm>
          <a:prstGeom prst="rect">
            <a:avLst/>
          </a:prstGeom>
        </p:spPr>
        <p:txBody>
          <a:bodyPr spcFirstLastPara="1" vert="horz" wrap="square" lIns="109710" tIns="109710" rIns="109710" bIns="109710" rtlCol="0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ko-KR" altLang="en-US" sz="2160" b="1" smtClean="0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rPr>
              <a:t>디자인 컨셉</a:t>
            </a:r>
            <a:endParaRPr lang="ko-KR" altLang="en-US" sz="2160" b="1">
              <a:solidFill>
                <a:srgbClr val="FFFFF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" name="Google Shape;345;p41"/>
          <p:cNvSpPr txBox="1">
            <a:spLocks/>
          </p:cNvSpPr>
          <p:nvPr/>
        </p:nvSpPr>
        <p:spPr>
          <a:xfrm>
            <a:off x="2532210" y="2247803"/>
            <a:ext cx="7334280" cy="34516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9710" tIns="109710" rIns="109710" bIns="109710" rtlCol="0" anchor="t" anchorCtr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2925" indent="-276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96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763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430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indent="0">
              <a:lnSpc>
                <a:spcPct val="2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ko-KR" altLang="en-US" sz="1320" dirty="0" err="1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플랫한</a:t>
            </a:r>
            <a:r>
              <a:rPr lang="ko-KR" altLang="en-US" sz="1320" dirty="0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 디자인적 요소들로 구성한다</a:t>
            </a:r>
            <a:r>
              <a:rPr lang="en-US" altLang="ko-KR" sz="1320" dirty="0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.  </a:t>
            </a:r>
            <a:r>
              <a:rPr lang="ko-KR" altLang="en-US" sz="1320" dirty="0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색상은 </a:t>
            </a:r>
            <a:r>
              <a:rPr lang="ko-KR" altLang="en-US" sz="1320" dirty="0" err="1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메인이</a:t>
            </a:r>
            <a:r>
              <a:rPr lang="ko-KR" altLang="en-US" sz="1320" dirty="0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 되는 색과 </a:t>
            </a:r>
            <a:r>
              <a:rPr lang="ko-KR" altLang="en-US" sz="1320" dirty="0" err="1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보조색을</a:t>
            </a:r>
            <a:r>
              <a:rPr lang="ko-KR" altLang="en-US" sz="1320" dirty="0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 모두 무채색 계열을 사용한다</a:t>
            </a:r>
            <a:r>
              <a:rPr lang="en-US" altLang="ko-KR" sz="1320" dirty="0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. </a:t>
            </a:r>
            <a:r>
              <a:rPr lang="ko-KR" altLang="en-US" sz="1320" dirty="0" err="1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동적요소를</a:t>
            </a:r>
            <a:r>
              <a:rPr lang="ko-KR" altLang="en-US" sz="1320" dirty="0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 지닌 컨텐츠</a:t>
            </a:r>
            <a:r>
              <a:rPr lang="en-US" altLang="ko-KR" sz="1320" dirty="0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, </a:t>
            </a:r>
            <a:r>
              <a:rPr lang="ko-KR" altLang="en-US" sz="1320" dirty="0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즉 이미지들이 사이트의 정체성을 표현하며</a:t>
            </a:r>
            <a:r>
              <a:rPr lang="en-US" altLang="ko-KR" sz="1320" dirty="0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, </a:t>
            </a:r>
            <a:r>
              <a:rPr lang="ko-KR" altLang="en-US" sz="1320" dirty="0" err="1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어두운톤의</a:t>
            </a:r>
            <a:r>
              <a:rPr lang="ko-KR" altLang="en-US" sz="1320" dirty="0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 배경과 디자인요소인 텍스트가 고급스러움을 더한다</a:t>
            </a:r>
            <a:r>
              <a:rPr lang="en-US" altLang="ko-KR" sz="1320" dirty="0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. </a:t>
            </a:r>
            <a:endParaRPr lang="ko-KR" altLang="en-US" sz="1320" dirty="0" smtClean="0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548640" indent="0">
              <a:lnSpc>
                <a:spcPct val="2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endParaRPr lang="ko-KR" altLang="en-US" sz="1320" dirty="0" smtClean="0">
              <a:solidFill>
                <a:srgbClr val="38761D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198120" indent="0">
              <a:lnSpc>
                <a:spcPct val="200000"/>
              </a:lnSpc>
              <a:spcBef>
                <a:spcPts val="0"/>
              </a:spcBef>
              <a:buClr>
                <a:srgbClr val="B6D7A8"/>
              </a:buClr>
              <a:buSzPts val="1000"/>
              <a:buNone/>
            </a:pP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            Keyword</a:t>
            </a:r>
            <a:r>
              <a:rPr lang="ko-KR" altLang="en-US" sz="1200" dirty="0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:  </a:t>
            </a:r>
            <a:r>
              <a:rPr lang="ko-KR" altLang="en-US" sz="1200" dirty="0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고급스러운</a:t>
            </a:r>
            <a:r>
              <a:rPr lang="en-US" altLang="ko-KR" sz="1200" dirty="0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무거운</a:t>
            </a:r>
            <a:r>
              <a:rPr lang="en-US" altLang="ko-KR" sz="1200" dirty="0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.</a:t>
            </a:r>
            <a:endParaRPr lang="ko-KR" altLang="en-US" sz="1200" dirty="0" smtClean="0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198120" indent="0">
              <a:lnSpc>
                <a:spcPct val="200000"/>
              </a:lnSpc>
              <a:spcBef>
                <a:spcPts val="0"/>
              </a:spcBef>
              <a:buClr>
                <a:srgbClr val="B6D7A8"/>
              </a:buClr>
              <a:buSzPts val="1000"/>
              <a:buNone/>
            </a:pP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            Layout</a:t>
            </a:r>
            <a:r>
              <a:rPr lang="ko-KR" altLang="en-US" sz="1200" dirty="0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:  </a:t>
            </a:r>
            <a:r>
              <a:rPr lang="ko-KR" altLang="en-US" sz="1200" dirty="0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altLang="en-US" sz="1200" dirty="0" err="1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고급스러운느낌에</a:t>
            </a:r>
            <a:r>
              <a:rPr lang="ko-KR" altLang="en-US" sz="1200" dirty="0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 최소화된 레이아웃으로 깔끔함을 더한다</a:t>
            </a:r>
            <a:r>
              <a:rPr lang="en-US" altLang="ko-KR" sz="1200" dirty="0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.</a:t>
            </a:r>
            <a:endParaRPr lang="ko-KR" altLang="en-US" sz="1200" dirty="0" smtClean="0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198120" indent="0">
              <a:lnSpc>
                <a:spcPct val="200000"/>
              </a:lnSpc>
              <a:spcBef>
                <a:spcPts val="0"/>
              </a:spcBef>
              <a:buClr>
                <a:srgbClr val="B6D7A8"/>
              </a:buClr>
              <a:buSzPts val="1000"/>
              <a:buNone/>
            </a:pP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            Color Tone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:  </a:t>
            </a:r>
            <a:r>
              <a:rPr lang="ko-KR" altLang="en-US" sz="1200" dirty="0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어두운 무채색의 </a:t>
            </a:r>
            <a:r>
              <a:rPr lang="ko-KR" altLang="en-US" sz="1200" dirty="0" err="1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메인컬러와</a:t>
            </a:r>
            <a:r>
              <a:rPr lang="ko-KR" altLang="en-US" sz="1200" dirty="0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altLang="en-US" sz="1200" dirty="0" err="1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서브컬러로</a:t>
            </a:r>
            <a:r>
              <a:rPr lang="ko-KR" altLang="en-US" sz="1200" dirty="0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 무겁고 고급스러운 느낌을 부여하고 </a:t>
            </a:r>
            <a:endParaRPr lang="en-US" altLang="ko-KR" sz="1200" dirty="0" smtClean="0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198120" indent="0">
              <a:lnSpc>
                <a:spcPct val="200000"/>
              </a:lnSpc>
              <a:spcBef>
                <a:spcPts val="0"/>
              </a:spcBef>
              <a:buClr>
                <a:srgbClr val="B6D7A8"/>
              </a:buClr>
              <a:buSzPts val="1000"/>
              <a:buNone/>
            </a:pPr>
            <a:r>
              <a:rPr lang="ko-KR" altLang="en-US" sz="1200" dirty="0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                                        사용자가 컨텐츠에  집중하도록 유도한다</a:t>
            </a:r>
            <a:r>
              <a:rPr lang="en-US" altLang="ko-KR" sz="1200" dirty="0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.</a:t>
            </a:r>
            <a:endParaRPr lang="ko-KR" altLang="en-US" sz="1200" dirty="0" smtClean="0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198120" indent="0">
              <a:lnSpc>
                <a:spcPct val="200000"/>
              </a:lnSpc>
              <a:spcBef>
                <a:spcPts val="0"/>
              </a:spcBef>
              <a:buClr>
                <a:srgbClr val="B6D7A8"/>
              </a:buClr>
              <a:buSzPts val="1000"/>
              <a:buNone/>
            </a:pP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            Visual</a:t>
            </a:r>
            <a:r>
              <a:rPr lang="ko-KR" altLang="en-US" sz="1200" dirty="0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: </a:t>
            </a:r>
            <a:r>
              <a:rPr lang="ko-KR" altLang="en-US" sz="1200" dirty="0" err="1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플랫한</a:t>
            </a:r>
            <a:r>
              <a:rPr lang="ko-KR" altLang="en-US" sz="1200" dirty="0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 요소들을 사용해서 정돈된 느낌을 준다</a:t>
            </a:r>
            <a:r>
              <a:rPr lang="en-US" altLang="ko-KR" sz="1200" dirty="0" smtClean="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.</a:t>
            </a:r>
            <a:endParaRPr lang="ko-KR" altLang="en-US" sz="1200" dirty="0" smtClean="0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548640" indent="0">
              <a:lnSpc>
                <a:spcPct val="2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endParaRPr lang="ko-KR" altLang="en-US" sz="1320" dirty="0" smtClean="0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548640" indent="0">
              <a:lnSpc>
                <a:spcPct val="2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endParaRPr lang="ko-KR" altLang="en-US" sz="1320" dirty="0" smtClean="0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548640" indent="0">
              <a:lnSpc>
                <a:spcPct val="200000"/>
              </a:lnSpc>
              <a:spcBef>
                <a:spcPts val="1920"/>
              </a:spcBef>
              <a:buFont typeface="Calibri" panose="020F0502020204030204" pitchFamily="34" charset="0"/>
              <a:buNone/>
            </a:pPr>
            <a:endParaRPr lang="ko-KR" altLang="en-US" sz="1320" dirty="0" smtClean="0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548640" indent="0">
              <a:lnSpc>
                <a:spcPct val="200000"/>
              </a:lnSpc>
              <a:spcBef>
                <a:spcPts val="1920"/>
              </a:spcBef>
              <a:spcAft>
                <a:spcPts val="1920"/>
              </a:spcAft>
              <a:buFont typeface="Calibri" panose="020F0502020204030204" pitchFamily="34" charset="0"/>
              <a:buNone/>
            </a:pPr>
            <a:endParaRPr lang="ko-KR" altLang="en-US" sz="1320" dirty="0">
              <a:latin typeface="Do Hyeon"/>
              <a:ea typeface="Do Hyeon"/>
              <a:cs typeface="Do Hyeon"/>
              <a:sym typeface="Do Hyeon"/>
            </a:endParaRPr>
          </a:p>
        </p:txBody>
      </p:sp>
    </p:spTree>
    <p:extLst>
      <p:ext uri="{BB962C8B-B14F-4D97-AF65-F5344CB8AC3E}">
        <p14:creationId xmlns:p14="http://schemas.microsoft.com/office/powerpoint/2010/main" val="77694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Custom 135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8E40C8"/>
      </a:accent1>
      <a:accent2>
        <a:srgbClr val="D1A458"/>
      </a:accent2>
      <a:accent3>
        <a:srgbClr val="219550"/>
      </a:accent3>
      <a:accent4>
        <a:srgbClr val="5AA2C8"/>
      </a:accent4>
      <a:accent5>
        <a:srgbClr val="D1737B"/>
      </a:accent5>
      <a:accent6>
        <a:srgbClr val="7B7931"/>
      </a:accent6>
      <a:hlink>
        <a:srgbClr val="8E40C8"/>
      </a:hlink>
      <a:folHlink>
        <a:srgbClr val="8E40C8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213_TF16411248" id="{C1DB8C75-C253-4029-ACF1-9097E6634952}" vid="{A0DF85C9-2E63-4513-BBD3-145C1EDDB0B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43E42B-7C8A-4AB1-9F29-E7D83A36D5D6}">
  <ds:schemaRefs>
    <ds:schemaRef ds:uri="http://schemas.microsoft.com/sharepoint/v3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6dc4bcd6-49db-4c07-9060-8acfc67cef9f"/>
    <ds:schemaRef ds:uri="http://purl.org/dc/dcmitype/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D2D886B-64F4-4B92-AEA7-9F6CA9B832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655827-7CC1-40B1-BA1C-E9676D7EED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734</Words>
  <Application>Microsoft Office PowerPoint</Application>
  <PresentationFormat>와이드스크린</PresentationFormat>
  <Paragraphs>138</Paragraphs>
  <Slides>18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Do Hyeon</vt:lpstr>
      <vt:lpstr>Nanum Gothic</vt:lpstr>
      <vt:lpstr>맑은 고딕</vt:lpstr>
      <vt:lpstr>맑은 고딕 </vt:lpstr>
      <vt:lpstr>Arial</vt:lpstr>
      <vt:lpstr>Calibri</vt:lpstr>
      <vt:lpstr>Cambria</vt:lpstr>
      <vt:lpstr>ø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2020-06-26T00:56:43Z</dcterms:created>
  <dcterms:modified xsi:type="dcterms:W3CDTF">2020-07-14T07:15:54Z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