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5" r:id="rId23"/>
    <p:sldId id="306" r:id="rId24"/>
    <p:sldId id="307" r:id="rId25"/>
    <p:sldId id="308" r:id="rId26"/>
    <p:sldId id="280" r:id="rId2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25" d="100"/>
          <a:sy n="125" d="100"/>
        </p:scale>
        <p:origin x="1253" y="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38:34.00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0,'34'0'203,"-17"0"-203,0 0 16,0 17-16,0-17 16,0 0-16,0 0 15,0 16 1,17-16-16,-17 0 16,16 0-1,18 0-15,-34 0 16,17 0-16,0 0 15,0 0-15,17 0 16,-34 0-16,33 0 16,-16 0-16,0 0 15,0 0-15,-17 0 16,0 0-16,17 0 16,-17-16-16,16 16 15,-16 0-15,0 0 16,0 0-16,0 0 15,0 0 17,0 0-17,17 0 1,0 0-16,-17 0 16,34 0-16,-35 0 15,1 0-15,34 0 16,-17 0-1,-17 0 1,17 0-16,0 0 16,0 0-16,16 0 15,1 0-15,-17 0 16,0 0-16,0-17 16,-17 17-16,17 0 15,-17 0-15,-1 0 16,1 0-16,0 0 15,17 0 17,0 0-17,-17 0-15,0 0 16,17 0-16,-17 0 16,0 0-1,0 0 32,0 0-16,16 0-31,-16 0 16,0 0 31,0 0-16,17 0-31,-17 0 16,0 0-1,0 0 1,0 0 0,0 0-16,0 0 15,0 0-15,0 0 16,-1 0-16,1 0 15,17 0 142,-17 0-157,0 0 15,0 0-15,0 0 16,0 0 0,0 0-1,0 0 1,0 0-16,0 0 15,0 0-15,0 0 16,-1 0 0,1 0 109,0 0-110,0 0 1,17 0-16,0 0 16,-17 0-1,17 0 1,-17 0-16,0 0 15,0 0 1,0 0 0,-1 0-1,1 0 1,0 0 0,0 0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7:44:31.2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 17 0,'0'17'187,"0"0"-171,0 0 109,0-1-63,0 1 235,0 0-281,0 0 15,0 0 0,0 0-31,-17-17 16,17 17 78,0 0 171,0 0-233,0 0 14,0 0-30,0 0 156,0 0 31,0 0-203,0 0 109,-17-1 63,17 1-140</inkml:trace>
  <inkml:trace contextRef="#ctx0" brushRef="#br0" timeOffset="2578">51 152 0,'17'0'375,"0"0"-360,0 17 32,0-17-31,0 0 15,-17 17 0,17-17-15,0 0 46,-17 17-46,17-17 0,-17 17-1,16-17 16,-16 17 1,17-17-32,-17 17 15,17-17 1,0 0 15,-17 17-15,17 0 31,0 0-16,0-17 16,-17 17-32,17-17 17,-17 16 30,17-16-15</inkml:trace>
  <inkml:trace contextRef="#ctx0" brushRef="#br0" timeOffset="7506">85 135 0,'17'0'172,"0"0"-141,-17-17-16,17 17 79,-17-17-78,17 17 109,0-17-47,0 17 63,-17-16-95,16 16 1,1 0-47,0 0 16,-17-17 0,17 17-1,-17-17 16</inkml:trace>
  <inkml:trace contextRef="#ctx0" brushRef="#br0" timeOffset="18361">153 101 0,'17'0'266,"0"0"-250,-1 0-16,1-17 78,0 17-63,-17-16 48,17 16-48,0 0 17,-17-17 15,17 17-1,-17-17-30,17 17 93,0-17-93,0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38:46.4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0,'17'0'109,"0"0"-93,17 0-16,-17 0 16,0 0-16,34 0 15,0 0-15,-1 0 16,18 0-16,0 0 15,0 34-15,-34-34 16,-1 0-16,1 17 16,-17-17-1,0 0 1,0 0-16,0 0 16,68 0-1,-35 0-15,1 0 16,17 0-16,-17 0 15,17 0-15,-52 0 16,35 0-16,-17 0 16,0 0-16,0 0 15,-17 0-15,17 0 16,-17 0-16,0 0 16,-1 0-16,1 0 15,17 0 1,0 0-16,0 0 15,0 0 1,34 0-16,-18 0 16,1 0-16,-34 0 15,17 0-15,-17-17 16,0 17 0,0 0 46,0 0-31,0 0-31,0 0 16,16 0-16,18-17 16,-34 17-16,34 0 15,-34 0-15,17 0 16,0 0-16,-17 0 15,16 0-15,-16 0 16,17 0-16,0 0 16,-17 0-1,17 0-15,-17 0 16,0 0 0,0 0 15,0 0-31,0 0 15,0 0-15,16 0 16,-16 0-16,34 0 16,-34 0-16,17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40:55.11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0,'17'0'187,"51"0"-171,-18 0-16,1 0 15,-17 16-15,17-16 16,17 0-16,-34 17 16,16-17-16,-16 0 15,0 0-15,0 0 16,-17 0-16,34 0 78,16-17-78,1 1 16,-17 16-16,17 0 15,-18 0 1,-16 0-16,0 0 16,-17 0-16,0 0 15,0 0 1,0 0-16,0 0 15,0 0 1,0 0-16,17 0 16,-17 0-16,-1 0 15,1 0-15,0 0 16,0 0-16,0 0 16,17 0-16,0 0 15,0 0-15,17 0 16,-34 0-16,-1 0 15,1 0 1,0 0 15,17 0-15,-17 0 0,0 0-16,0 16 15,0-16-15,0 0 16,0 0-16,0 17 15,17-17 1,-17 17 0,-1-17-1,1 0 1,0 0 0,17 17-16,-17-17 15,17 0 1,-17 0-16,0 0 15,0 0-15,17 0 16,0 0-16,-18 0 16,18 0-16,-17 0 15,0 0 1,0 17-16,0-17 16,17 17-1,0-17 1,-17 0-16,0 0 15,17 0-15,-18 0 32,18 0-32,0 0 15,-17 0 1,34 0-16,-17 0 16,0 0-16,16 0 15,-16 0-15,-17 0 16,0 0-16,0 0 15,0 0 1,0 0 0,0 0-16,0 0 15,0 0 1,0 0 0,17 0-16,-17 0 15,-1 0 16,1 0 1,0 0-1,0 0-15,0 0-1,0 0 48,0 0-63,0 0 15,0 0-15,0 0 16,0 0 15,0-17-15,0 17-16,0 0 15,0 0-15,16 0 16,-16 0 0,0 0-1,0 0 17,0 0-17,0 0-15,0 0 16,0 0 15,0 0-15,0 0-16,0 0 31,17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40:31.3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52 0,'34'0'266,"-1"0"-250,-16 0-16,17 0 15,-17 0-15,0 0 16,0 0-16,0 0 31,0 0-31,0 0 16,17 0-16,0 0 15,-1 0-15,1 0 16,17 0-16,-34 0 16,17 0-16,-17 0 15,0 0-15,0 0 16,0 0-16,0 0 15,16 0-15,-16 0 16,17 0 0,-17 0-16,34 0 15,0 0-15,-34 0 16,17 0-16,-1 0 16,-16 0-1,0 0 16,17 0-15,-17 0-16,0 0 16,17 0-16,-17 0 15,17 0-15,0 0 16,-18 0-16,18 0 16,-17 0-16,0 0 15,17 0-15,0 0 31,-17 0-31,0 0 16,0 0-16,0 0 16,17 0-16,-18 0 15,18 0-15,0 0 16,0 0-16,17 0 16,-17 0-16,0 0 15,16 0-15,-33 0 16,0 0-1,0 0-15,0 0 16,0 0 0,0 0-1,0 0 1,0 0 0,0 0-1,17 0 1,-17 0-1,16 0-15,-16 0 32,0 0-17,17 0 48,-17 0-63,0 0 15,0 0 1,0 0-16,0 0 16,0 0-16,0 0 15,17 0-15,16 0 16,-16 0-16,0 0 16,17 0-16,-34 0 15,0 0-15,0 0 16,17 0 156,-34 17-172,17-17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40:35.3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0,'17'0'156,"17"0"-156,0 0 16,16 0 0,18 0-16,-34 0 15,51 0-15,-35 0 16,18 0-16,-34 0 15,34 0-15,-17 0 16,-1 0-16,-16-17 16,0 17-16,-17 0 15,34 0-15,-34 0 16,0 0 0,0 0-16,0 0 15,0-17 1,16 17-16,-16 0 15,17 0-15,-17 0 16,0 0-16,17 0 16,-17 0-1,0 0 1,0 0 0,0-17-16,17 17 15,-1 0-15,-16 0 16,34 0-16,-17-16 15,-17 16-15,17 0 16,-17 0-16,0 0 16,17 0-16,-18 0 15,35 0-15,0 0 16,-17 0-16,0 0 16,0 0-16,-17 0 15,16 0-15,-16 0 16,0 0 15,0 0-31,0 0 16,0 0-1,0 0 17,17 0-1,-17 0-16,17 0-15,0 0 16,-17 0-16,-1 0 16,1 0-16,0 0 47,0 0-47,0 0 31,0 0-31,0 0 78,17 0 31,0 0-93,-17 0 0,0 0 15,17 0 109,-18 0-140,1 0 16,17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41:00.85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0,'17'0'156,"17"0"-156,-1 0 16,-16 0-16,34 0 16,0 0-16,-17 0 15,34 0-15,16 17 16,1-17-16,33 34 16,1-17-16,-1-17 15,1 0-15,-34 17 16,-18-17-16,-16 0 15,-34 0-15,0 0 16,17 0 0,-17 0-16,17 0 15,0-17-15,16 0 16,1 17-16,34-17 16,0 17-16,16 0 15,1 0-15,-35 0 16,1 0-16,0 0 15,-51 0-15,17 0 16,17 0 0,-35 0-16,18 0 15,0 0-15,-17 0 16,34 0-16,-34 0 16,0 0-16,0 0 15,0 0 1,17-17-16,16 17 15,-16-17-15,34 17 16,-17 0 0,0 0-16,16-17 15,-33 17-15,17 0 16,-34 0 0,0 0-16,0 0 328,17 0-328,-17 0 15,-1 0 63,1 0-62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41:03.74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97 0,'51'0'110,"0"0"-95,0 0-15,16-17 16,1 17-16,0 0 16,0-17-16,16 0 15,-16 17-15,-34 0 16,34-17-16,-1 17 16,-16 0-16,-17 0 15,0 0-15,17 0 16,-17 0-16,16 0 15,1 0-15,-17 0 16,17 0-16,0 0 16,-1 0-16,1 0 15,-17 0-15,0 0 16,17 0 0,0 0-16,-18 0 15,18 0-15,0 0 16,-17 0-16,17 0 15,-17 0-15,16 0 16,1 0-16,0 0 16,34 0-16,-35 0 15,1 0-15,17 0 16,0 0-16,-34 0 16,33 0-16,-33 0 15,0-17-15,0 17 16,-17 0-16,34 0 15,-1 0-15,-16 0 16,17 0-16,17 0 16,-17 0-16,-17 0 15,16 0-15,18 0 16,-51 0 0,34 0-16,0 0 15,-34 0-15,33 0 16,-16 0-16,-17 0 15,17 0-15,-17 0 16,0 0-16,0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56:00.5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0,'0'17'78,"17"-17"16,67 0-78,-50 0-16,-17 0 15,17 0-15,-17 0 16,0 0 0,0 0-16,0 0 15,0 0-15,17 0 16,-18 0-16,18 0 15,0 0-15,17 0 16,0 0-16,-34 0 16,0 0-16,17 0 15,-18 0 1,18 0-16,0 0 16,0 0-16,17 0 15,-34 0 1,34 0-16,-34 0 0,-1 0 15,1 0 1,0 0 0,0 0-1,0 0-15,0 0 16,17 0-16,-17 0 16,34 0-16,-17 0 15,-17 0-15,-1 0 16,1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1.01266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9-01-22T03:56:02.6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 0,'51'0'110,"0"0"-95,0 0-15,33 0 16,18-17-16,-17 17 15,33 0-15,-33 0 16,-1 0-16,1 0 16,-17 0-16,-34 0 15,0 0-15,-18 0 16,1 0-16,0 0 16,0 0 15,0 0-16,17 0-15,-17 0 16,0 0 0,0 0-1,0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69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62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6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39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61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628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594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136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40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98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892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09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959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06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815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3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36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36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20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07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54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773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6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emf"/><Relationship Id="rId4" Type="http://schemas.openxmlformats.org/officeDocument/2006/relationships/customXml" Target="../ink/ink1.xml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6156684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Ch.7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Ensemble Learning and Random Forest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88224" y="5564832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2019/01/23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240" y="6058644"/>
            <a:ext cx="1993900" cy="342900"/>
          </a:xfrm>
          <a:noFill/>
          <a:ln/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20000"/>
              </a:spcBef>
              <a:buFont typeface="Times"/>
              <a:buChar char="•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  <a:buNone/>
            </a:pPr>
            <a:fld id="{CF11C8B8-1724-4BEF-906C-8EA48E94F6E6}" type="slidenum">
              <a:rPr lang="en-US" altLang="ko-KR" sz="2000" b="0">
                <a:solidFill>
                  <a:schemeClr val="accent4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None/>
              </a:pPr>
              <a:t>1</a:t>
            </a:fld>
            <a:endParaRPr lang="en-US" altLang="ko-KR" sz="2000" b="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860540" cy="547142"/>
          </a:xfrm>
        </p:spPr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10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부스트래핑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각 예측기가 학습하는 서브셋에 다양성을 증가시킨다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배깅이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예측기들의 상관관계를 줄이므로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전반적으로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배깅이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더 나은 모델을 만들어 일반적으로 더 선호하지만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교차 검증으로 두 모델을 모두 확인하여 더 나은 쪽을 선택하는 것이 좋다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76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860540" cy="547142"/>
          </a:xfrm>
        </p:spPr>
        <p:txBody>
          <a:bodyPr/>
          <a:lstStyle/>
          <a:p>
            <a:r>
              <a:rPr lang="en-US" altLang="ko-KR" dirty="0"/>
              <a:t>7.2.2 </a:t>
            </a:r>
            <a:r>
              <a:rPr lang="en-US" altLang="ko-KR" dirty="0" err="1"/>
              <a:t>oob</a:t>
            </a:r>
            <a:r>
              <a:rPr lang="en-US" altLang="ko-KR" dirty="0"/>
              <a:t> </a:t>
            </a:r>
            <a:r>
              <a:rPr lang="ko-KR" altLang="en-US" dirty="0"/>
              <a:t>평가 </a:t>
            </a:r>
            <a:r>
              <a:rPr lang="en-US" altLang="ko-KR" dirty="0"/>
              <a:t>(out-of-bag)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11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EB93B09-5F83-440A-9F69-3087248F6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556" y="1439597"/>
                <a:ext cx="8343900" cy="4681500"/>
              </a:xfrm>
            </p:spPr>
            <p:txBody>
              <a:bodyPr/>
              <a:lstStyle/>
              <a:p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배깅을 사용하면 어떤 샘플은 한 예측기를 위해 여러 번 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샘플링되고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어떤 것은 전혀 선택되지 않을 수 있다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샘플을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 선택했을 때 한 번도 포함되지 않을 확률</a:t>
                </a: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𝒚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−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𝒏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)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→∞,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즉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 때 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로피탈의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정리를 적용하면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endParaRPr lang="ko-KR" altLang="en-US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EB93B09-5F83-440A-9F69-3087248F6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56" y="1439597"/>
                <a:ext cx="8343900" cy="4681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93ABE6B-527B-4916-A0DA-DDFE3A60331D}"/>
              </a:ext>
            </a:extLst>
          </p:cNvPr>
          <p:cNvSpPr/>
          <p:nvPr/>
        </p:nvSpPr>
        <p:spPr>
          <a:xfrm>
            <a:off x="2527300" y="3248980"/>
            <a:ext cx="388516" cy="18002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1DEDCC-581E-4B5D-BBDF-851B183BB103}"/>
              </a:ext>
            </a:extLst>
          </p:cNvPr>
          <p:cNvSpPr/>
          <p:nvPr/>
        </p:nvSpPr>
        <p:spPr>
          <a:xfrm>
            <a:off x="2527300" y="3032956"/>
            <a:ext cx="640544" cy="504056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62897EA-D47F-4623-B711-92CDCEB45852}"/>
              </a:ext>
            </a:extLst>
          </p:cNvPr>
          <p:cNvSpPr/>
          <p:nvPr/>
        </p:nvSpPr>
        <p:spPr>
          <a:xfrm>
            <a:off x="2593402" y="3310204"/>
            <a:ext cx="324036" cy="237592"/>
          </a:xfrm>
          <a:prstGeom prst="rightArrow">
            <a:avLst>
              <a:gd name="adj1" fmla="val 50000"/>
              <a:gd name="adj2" fmla="val 60263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3F69A4C-3CD1-4A79-8BFA-04015F7CE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1816" y="3566036"/>
            <a:ext cx="504054" cy="428623"/>
          </a:xfrm>
          <a:prstGeom prst="curvedConnector3">
            <a:avLst>
              <a:gd name="adj1" fmla="val -745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116FD4-CFD4-4E3D-9E4F-7B3802529B13}"/>
                  </a:ext>
                </a:extLst>
              </p:cNvPr>
              <p:cNvSpPr txBox="1"/>
              <p:nvPr/>
            </p:nvSpPr>
            <p:spPr>
              <a:xfrm>
                <a:off x="7632340" y="3429000"/>
                <a:ext cx="701218" cy="578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116FD4-CFD4-4E3D-9E4F-7B380252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40" y="3429000"/>
                <a:ext cx="701218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616598-F5BA-4A42-9A1F-B1BB6894C8AC}"/>
                  </a:ext>
                </a:extLst>
              </p:cNvPr>
              <p:cNvSpPr txBox="1"/>
              <p:nvPr/>
            </p:nvSpPr>
            <p:spPr>
              <a:xfrm>
                <a:off x="3088480" y="3048117"/>
                <a:ext cx="3554819" cy="65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18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 kern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ko-KR" altLang="en-US" sz="1800" i="0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18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 i="0" kern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ko-KR" alt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0" kern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ko-KR" altLang="en-US" sz="18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800" i="0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sz="1800" i="1" kern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ko-KR" altLang="en-US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ko-KR" altLang="en-US" sz="1800" i="0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800" i="1" kern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ko-KR" altLang="en-US" sz="18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 i="0" kern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0" kern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ko-KR" altLang="en-US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800" i="0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1800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800" kern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616598-F5BA-4A42-9A1F-B1BB6894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0" y="3048117"/>
                <a:ext cx="3554819" cy="654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65C569-B77A-4D51-AF9A-12363B712D92}"/>
                  </a:ext>
                </a:extLst>
              </p:cNvPr>
              <p:cNvSpPr txBox="1"/>
              <p:nvPr/>
            </p:nvSpPr>
            <p:spPr>
              <a:xfrm>
                <a:off x="3695265" y="3874550"/>
                <a:ext cx="2973699" cy="597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 kern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 kern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i="0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ker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ko-KR" alt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 kern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ko-KR" alt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65C569-B77A-4D51-AF9A-12363B71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65" y="3874550"/>
                <a:ext cx="2973699" cy="597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72A312-D413-421C-86B4-59D55056A85F}"/>
                  </a:ext>
                </a:extLst>
              </p:cNvPr>
              <p:cNvSpPr txBox="1"/>
              <p:nvPr/>
            </p:nvSpPr>
            <p:spPr>
              <a:xfrm>
                <a:off x="1207400" y="5354469"/>
                <a:ext cx="5736442" cy="1043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ko-KR" altLang="en-US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ko-KR" altLang="en-US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72A312-D413-421C-86B4-59D55056A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00" y="5354469"/>
                <a:ext cx="5736442" cy="1043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2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860540" cy="547142"/>
          </a:xfrm>
        </p:spPr>
        <p:txBody>
          <a:bodyPr/>
          <a:lstStyle/>
          <a:p>
            <a:r>
              <a:rPr lang="en-US" altLang="ko-KR" dirty="0"/>
              <a:t>7.2.2 </a:t>
            </a:r>
            <a:r>
              <a:rPr lang="en-US" altLang="ko-KR" dirty="0" err="1"/>
              <a:t>oob</a:t>
            </a:r>
            <a:r>
              <a:rPr lang="en-US" altLang="ko-KR" dirty="0"/>
              <a:t> </a:t>
            </a:r>
            <a:r>
              <a:rPr lang="ko-KR" altLang="en-US" dirty="0"/>
              <a:t>평가 </a:t>
            </a:r>
            <a:r>
              <a:rPr lang="en-US" altLang="ko-KR" dirty="0"/>
              <a:t>(out-of-bag)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12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EB93B09-5F83-440A-9F69-3087248F6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681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𝒚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≈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.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𝟑𝟔𝟖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샘플 개수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n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아주 클 때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어떤 샘플이 무작위한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번의 선택에 한번도 포함되지 않을 확률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약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37%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(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oob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샘플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교차 검증 대신 남겨진 샘플을 사용하여 분류기를 평가할 수 있다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7EB93B09-5F83-440A-9F69-3087248F6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681500"/>
              </a:xfr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05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랜덤 패치와 랜덤 서브스페이스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13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75842"/>
            <a:ext cx="8343900" cy="4681500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BaggingClassifier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(feature)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 가능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bootstrap_features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중복을 허용한 특성 샘플링 여부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max_features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랜덤하게 사용할 최대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패치 방식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특성과 샘플을 모두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서브스페이스 방식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샘플을 모두 사용하고 특성은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 샘플링은 더 다양한 예측기를 만들며 편향을 늘리는 대신 분산을 낮춘다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4DA56-86E7-4CCE-BDFF-D421F095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63763"/>
              </p:ext>
            </p:extLst>
          </p:nvPr>
        </p:nvGraphicFramePr>
        <p:xfrm>
          <a:off x="1142619" y="4185084"/>
          <a:ext cx="6858762" cy="216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254">
                  <a:extLst>
                    <a:ext uri="{9D8B030D-6E8A-4147-A177-3AD203B41FA5}">
                      <a16:colId xmlns:a16="http://schemas.microsoft.com/office/drawing/2014/main" val="3191885389"/>
                    </a:ext>
                  </a:extLst>
                </a:gridCol>
                <a:gridCol w="2286254">
                  <a:extLst>
                    <a:ext uri="{9D8B030D-6E8A-4147-A177-3AD203B41FA5}">
                      <a16:colId xmlns:a16="http://schemas.microsoft.com/office/drawing/2014/main" val="1792273390"/>
                    </a:ext>
                  </a:extLst>
                </a:gridCol>
                <a:gridCol w="2286254">
                  <a:extLst>
                    <a:ext uri="{9D8B030D-6E8A-4147-A177-3AD203B41FA5}">
                      <a16:colId xmlns:a16="http://schemas.microsoft.com/office/drawing/2014/main" val="209326649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패치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서브스페이스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7551451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bootstrap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4245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max_samples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 1.0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1.0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283511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bootstrap_features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739732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 1.0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 1.0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0617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14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적용한 결정 트리의 앙상블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포레스트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트리의 노드를 분할할 때 전체 특성 중에서 최신의 특성을 찾는 대신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선택한 특성 후보 중에서 최적의특성을 찾는 방식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결국 트리를 더욱 다양하게 만들고 편향은 높아지고 분산을 낮춘다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RandomForestClassifier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RandomForestRegressor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BaggingClassifier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DecisionTreeClassifier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와 비슷하게 구현 가능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58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7.4.1 </a:t>
            </a:r>
            <a:r>
              <a:rPr lang="ko-KR" altLang="en-US" dirty="0"/>
              <a:t>엑스트라 트리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15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트리를 더욱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무작위하게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만들기 위해 최적의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임곗값을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찾는 대신 후보 특성을 사용해 무작위로 분할한 다음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그중에서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최상의 분할을 선택하는 방식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극단적으로 무작위한 트리의 랜덤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포레스트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편향이 늘어나지만 대신 분산을 낮추게 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포레스트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엑스트라 트리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이유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노드에서 특성마다 가장 최적의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임곗값을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찾는 것이 트리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알고리즘에서 가장 시간이 많이 소요되는 작업 중 하나이기 때문이다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6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7.4.2 </a:t>
            </a:r>
            <a:r>
              <a:rPr lang="ko-KR" altLang="en-US" dirty="0"/>
              <a:t>특성 중요도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16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포레스트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장점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특성의 상대적 중요도를 측정하기 쉽다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평균적으로 불순도를 얼마나 감소시키는지 확인하여 특성 중요도를 측정한다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평균이며 각 노드의 가중치는 연관된 훈련 샘플 수와 동일하다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사이킷런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훈련이 끝난 뒤 특성마다 자동으로 중요도를 계산하고 중요도의 전체 합이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되도록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결괏값을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정규화한다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값은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feature_importances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변수에 저장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617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7.4.2 </a:t>
            </a:r>
            <a:r>
              <a:rPr lang="ko-KR" altLang="en-US" dirty="0"/>
              <a:t>특성 중요도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17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노드에 사용된 결정 트리의 특성 중요도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노드의 샘플 비율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불순도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왼쪽자식 노드의 샘플 비율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불순도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오른쪽자식 노드의 샘플 비율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불순도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 비율은 트리 전체 샘플 수에 대한 비율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포레스트의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특성 중요도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결정 트리의 특성 중요도의 합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 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94635-D8D7-44CB-84E5-32D041D7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13725"/>
            <a:ext cx="392430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CFD76-D89C-4249-BE22-C28E09141245}"/>
              </a:ext>
            </a:extLst>
          </p:cNvPr>
          <p:cNvSpPr txBox="1"/>
          <p:nvPr/>
        </p:nvSpPr>
        <p:spPr>
          <a:xfrm>
            <a:off x="4824028" y="5087034"/>
            <a:ext cx="2510784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특성의 중요도를 빠르게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38706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18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약한 학습기를 여러 개 연결하여 강한 학습기를 만드는 앙상블 방법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부스팅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앞의 모델을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보완해나가면서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일련의 예측기를 학습시킨다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아다부스트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(AdaBoost),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그래디언트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부스팅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(Gradient Boosting)</a:t>
            </a: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연속된 학습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기법이다보니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병렬화를 하지 못하여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배깅이나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페이스팅만큼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확장성이 높지는 않습니다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45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 err="1"/>
              <a:t>아다부스트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19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모델이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과소적합했던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훈련 샘플의 가중치를 더 높여 학습시키는 모델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예측기는 학습하기 어려운 샘플에 점점 더 맞춰지게 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0D91ED-E88E-4C44-80F1-C2DFEAE6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816932"/>
            <a:ext cx="4680520" cy="2922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3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ko-KR" altLang="en-US" dirty="0"/>
              <a:t>앙상블 방법</a:t>
            </a:r>
            <a:r>
              <a:rPr lang="en-US" altLang="ko-KR" dirty="0"/>
              <a:t>(Ensemble method)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endParaRPr lang="en-US" alt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3D53F3D-F713-4542-866C-D40822B0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모델을 합쳐 보다 나은 일반화 성능을 달성</a:t>
            </a:r>
            <a:endParaRPr lang="en-US" altLang="ko-KR" sz="2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 방법의 종류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(bagging):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세트에서 중복을 허용하여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(pasting):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세트에서 중복을 허용하지 않고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부스팅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(boosting):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약한 학습기를 여러 개 연결하여 강한 학습기를 만드는 방식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(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예측기의 오차를 보안하는 방식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스태킹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(stacking):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앙상블의 예측 결과를 사용하여 새로운 예측기를 훈련시키는 방식              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 결과 위에 예측을 위한 모델을 추가하는 방식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 err="1"/>
              <a:t>아다부스트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20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아다부스트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654881-0A53-469D-9452-5677D97A5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2060848"/>
            <a:ext cx="2835762" cy="1790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3253AC-0091-4B75-B474-B3BF6B91C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612" y="4113076"/>
            <a:ext cx="1872208" cy="1754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ECD17-668C-4CFC-A024-94126B542153}"/>
                  </a:ext>
                </a:extLst>
              </p:cNvPr>
              <p:cNvSpPr txBox="1"/>
              <p:nvPr/>
            </p:nvSpPr>
            <p:spPr>
              <a:xfrm>
                <a:off x="3563888" y="3089067"/>
                <a:ext cx="5046712" cy="1867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kern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ko-KR" altLang="en-US" sz="1600" i="1" ker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샘플에 대한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j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예측기의 예측</a:t>
                </a:r>
                <a:endParaRPr lang="en-US" altLang="ko-KR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예측기가 정확할수록 가중치가 더 높아진다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무작위로 예측하여 </a:t>
                </a:r>
                <a:r>
                  <a:rPr lang="ko-KR" altLang="en-US" sz="1600" kern="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에러율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(r)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0.5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가까워지면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kern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1−</m:t>
                        </m:r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𝑟</m:t>
                        </m:r>
                      </m:num>
                      <m:den>
                        <m:r>
                          <a:rPr lang="en-US" altLang="ko-KR" sz="1600" b="0" i="1" kern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𝑟</m:t>
                        </m:r>
                      </m:den>
                    </m:f>
                    <m:r>
                      <a:rPr lang="en-US" altLang="ko-KR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≈</m:t>
                    </m:r>
                    <m:r>
                      <a:rPr lang="en-US" altLang="ko-KR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1</m:t>
                    </m:r>
                  </m:oMath>
                </a14:m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되므로 </a:t>
                </a:r>
                <a:r>
                  <a:rPr lang="ko-KR" altLang="en-US" sz="1600" kern="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예측기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가중치가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가까워진다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kern="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에러율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(r)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&gt;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0.5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ker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i="1" ker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1−</m:t>
                        </m:r>
                        <m:r>
                          <a:rPr lang="en-US" altLang="ko-KR" sz="1600" i="1" ker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𝑟</m:t>
                        </m:r>
                      </m:num>
                      <m:den>
                        <m:r>
                          <a:rPr lang="en-US" altLang="ko-KR" sz="1600" i="1" ker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𝑟</m:t>
                        </m:r>
                      </m:den>
                    </m:f>
                    <m:r>
                      <a:rPr lang="en-US" altLang="ko-KR" sz="1600" b="0" i="1" kern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r>
                      <a:rPr lang="en-US" altLang="ko-KR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1</m:t>
                    </m:r>
                    <m:r>
                      <a:rPr lang="en-US" altLang="ko-KR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되어 </a:t>
                </a:r>
                <a:endParaRPr lang="en-US" altLang="ko-KR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가중치가 음수가 된다</a:t>
                </a:r>
                <a:r>
                  <a:rPr lang="en-US" altLang="ko-KR" sz="16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ECD17-668C-4CFC-A024-94126B54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89067"/>
                <a:ext cx="5046712" cy="1867627"/>
              </a:xfrm>
              <a:prstGeom prst="rect">
                <a:avLst/>
              </a:prstGeom>
              <a:blipFill>
                <a:blip r:embed="rId7"/>
                <a:stretch>
                  <a:fillRect l="-483" b="-3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 err="1"/>
              <a:t>아다부스트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21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아다부스트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EE5C6F-B18A-4C92-BB9B-149F4C573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2060848"/>
            <a:ext cx="2667000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1DFAF-EA88-4357-95C5-A7D25342B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880" y="3897052"/>
            <a:ext cx="1657350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0A1EA-912B-4DAB-8373-C98993A31B6B}"/>
              </a:ext>
            </a:extLst>
          </p:cNvPr>
          <p:cNvSpPr txBox="1"/>
          <p:nvPr/>
        </p:nvSpPr>
        <p:spPr>
          <a:xfrm>
            <a:off x="3815916" y="2981023"/>
            <a:ext cx="4104456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잘못 분류된 샘플의 가중치가 증가된다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샘플의 가중치를 </a:t>
            </a:r>
            <a:r>
              <a:rPr lang="ko-KR" altLang="en-US" sz="16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정규화한다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22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 err="1"/>
              <a:t>아다부스트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22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아다부스트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D283C7-A4F7-4F68-88CA-E9BE4416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4057650" cy="2705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324AA2-89F8-4C3E-8968-7565C3E3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64" y="5114925"/>
            <a:ext cx="4686300" cy="59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E4AAD44-8E19-4363-A702-CE159E6EA951}"/>
                  </a:ext>
                </a:extLst>
              </p14:cNvPr>
              <p14:cNvContentPartPr/>
              <p14:nvPr/>
            </p14:nvContentPartPr>
            <p14:xfrm>
              <a:off x="2042064" y="4114872"/>
              <a:ext cx="122400" cy="128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E4AAD44-8E19-4363-A702-CE159E6EA9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3064" y="4105872"/>
                <a:ext cx="140040" cy="145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1170CC-FEF3-4691-A3F9-2B1F4E6C306E}"/>
              </a:ext>
            </a:extLst>
          </p:cNvPr>
          <p:cNvSpPr txBox="1"/>
          <p:nvPr/>
        </p:nvSpPr>
        <p:spPr>
          <a:xfrm>
            <a:off x="5580112" y="2924944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 : 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수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 : </a:t>
            </a:r>
            <a:r>
              <a:rPr lang="ko-KR" altLang="en-US" sz="16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예측기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40891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7.5.2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23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앙상블에 이전까지의 오차를 보정하도록 예측기를 순차적으로 추가하지만 이전 예측기가 만든 잔여 오차에 새로운 예측기를 학습시킨다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그래디언트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트리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부스팅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그래디언트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부스티드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회귀 트리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(GBRT)</a:t>
            </a:r>
          </a:p>
          <a:p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GradientBoostingClassifier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(loss=‘deviance’), </a:t>
            </a:r>
          </a:p>
          <a:p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GradientBoostingRegressor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(loss=‘ls’)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7ADEC-44E3-4F26-92D3-C0D87E5C5C53}"/>
              </a:ext>
            </a:extLst>
          </p:cNvPr>
          <p:cNvSpPr txBox="1"/>
          <p:nvPr/>
        </p:nvSpPr>
        <p:spPr>
          <a:xfrm>
            <a:off x="5816960" y="3196919"/>
            <a:ext cx="314752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deviance: 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로지스틱 손실함수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ls: 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제곱</a:t>
            </a:r>
          </a:p>
        </p:txBody>
      </p:sp>
    </p:spTree>
    <p:extLst>
      <p:ext uri="{BB962C8B-B14F-4D97-AF65-F5344CB8AC3E}">
        <p14:creationId xmlns:p14="http://schemas.microsoft.com/office/powerpoint/2010/main" val="163669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7.5.2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24</a:t>
            </a:fld>
            <a:endParaRPr lang="en-US" altLang="ko-KR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027D79-9284-4E26-BFED-85A6ABE37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652" y="1628800"/>
            <a:ext cx="4716524" cy="4728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264F9-F11D-492C-80C9-B31C0CDC10C0}"/>
              </a:ext>
            </a:extLst>
          </p:cNvPr>
          <p:cNvSpPr txBox="1"/>
          <p:nvPr/>
        </p:nvSpPr>
        <p:spPr>
          <a:xfrm>
            <a:off x="2951820" y="1296366"/>
            <a:ext cx="2124236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잔여 오차와 예측</a:t>
            </a:r>
          </a:p>
        </p:txBody>
      </p:sp>
    </p:spTree>
    <p:extLst>
      <p:ext uri="{BB962C8B-B14F-4D97-AF65-F5344CB8AC3E}">
        <p14:creationId xmlns:p14="http://schemas.microsoft.com/office/powerpoint/2010/main" val="395761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25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앙상블의 예측 결과를 사용하여 새로운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예측기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블렌더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메타학습기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훈련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9203C-0361-481F-971C-1179611C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2069674"/>
            <a:ext cx="7281404" cy="38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26</a:t>
            </a:fld>
            <a:endParaRPr lang="en-US" altLang="ko-K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2159732" y="442196"/>
            <a:ext cx="5076564" cy="1258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Machine Learning with </a:t>
            </a:r>
            <a:r>
              <a:rPr lang="en-US" altLang="ko-KR" sz="2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Scikit</a:t>
            </a:r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-Learn &amp; TensorFlow</a:t>
            </a:r>
          </a:p>
          <a:p>
            <a:pPr algn="ctr" eaLnBrk="1" hangingPunct="1"/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투표 기반 분류기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endParaRPr lang="en-US" altLang="ko-KR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CC8F687-827E-4C2F-A35E-B8107C4D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320254"/>
            <a:ext cx="8343900" cy="294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19E05-F50F-44DD-A852-8BDD2E8EDC2B}"/>
              </a:ext>
            </a:extLst>
          </p:cNvPr>
          <p:cNvSpPr txBox="1"/>
          <p:nvPr/>
        </p:nvSpPr>
        <p:spPr>
          <a:xfrm>
            <a:off x="467544" y="5126504"/>
            <a:ext cx="8532948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직접 투표</a:t>
            </a:r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(hard voting) </a:t>
            </a: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분류기</a:t>
            </a:r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다수결 투표로 정해지는 분류기</a:t>
            </a:r>
            <a:endParaRPr lang="en-US" altLang="ko-KR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약한 </a:t>
            </a:r>
            <a:r>
              <a:rPr lang="ko-KR" altLang="en-US" sz="18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학습기</a:t>
            </a:r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(weak learner): </a:t>
            </a: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 추측보다 조금 더 높은 성능을 내는 분류기</a:t>
            </a:r>
            <a:endParaRPr lang="en-US" altLang="ko-KR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강한 </a:t>
            </a:r>
            <a:r>
              <a:rPr lang="ko-KR" altLang="en-US" sz="18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학습기</a:t>
            </a:r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(strong learner): </a:t>
            </a:r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높은 정확도를 내는 분류기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97C3C-9EE9-40A4-8F8A-B26C6CB65E5C}"/>
              </a:ext>
            </a:extLst>
          </p:cNvPr>
          <p:cNvSpPr txBox="1"/>
          <p:nvPr/>
        </p:nvSpPr>
        <p:spPr>
          <a:xfrm>
            <a:off x="575556" y="4267043"/>
            <a:ext cx="5004556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kern="0" dirty="0"/>
              <a:t>→ </a:t>
            </a:r>
            <a:r>
              <a:rPr lang="ko-KR" altLang="en-US" sz="1500" b="1" kern="0" dirty="0"/>
              <a:t>다수결 투표 분류기가 앙상블에 포함된 개별 분류기 중 </a:t>
            </a:r>
            <a:endParaRPr lang="en-US" altLang="ko-KR" sz="1500" b="1" kern="0" dirty="0"/>
          </a:p>
          <a:p>
            <a:r>
              <a:rPr lang="en-US" altLang="ko-KR" sz="1500" b="1" kern="0" dirty="0"/>
              <a:t>     </a:t>
            </a:r>
            <a:r>
              <a:rPr lang="ko-KR" altLang="en-US" sz="1500" b="1" kern="0" dirty="0"/>
              <a:t>가장 뛰어난 것보다도 정확도가 높은 경우가 많다</a:t>
            </a:r>
            <a:r>
              <a:rPr lang="en-US" altLang="ko-KR" sz="1500" b="1" kern="0" dirty="0"/>
              <a:t>.</a:t>
            </a:r>
            <a:endParaRPr lang="ko-KR" altLang="en-US" sz="1500" b="1" kern="0" dirty="0"/>
          </a:p>
        </p:txBody>
      </p:sp>
    </p:spTree>
    <p:extLst>
      <p:ext uri="{BB962C8B-B14F-4D97-AF65-F5344CB8AC3E}">
        <p14:creationId xmlns:p14="http://schemas.microsoft.com/office/powerpoint/2010/main" val="3962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투표 기반 분류기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endParaRPr lang="en-US" altLang="ko-KR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FD3D61-601B-4F8F-AAC0-3C6F8DDE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340767"/>
            <a:ext cx="8172908" cy="4597261"/>
          </a:xfrm>
        </p:spPr>
      </p:pic>
    </p:spTree>
    <p:extLst>
      <p:ext uri="{BB962C8B-B14F-4D97-AF65-F5344CB8AC3E}">
        <p14:creationId xmlns:p14="http://schemas.microsoft.com/office/powerpoint/2010/main" val="91841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투표 기반 분류기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842369-98E6-4F4D-A77C-7E260A27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VotingClassifier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hard voting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53F57-8FB1-4825-8AC9-57D83E16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0" y="2030482"/>
            <a:ext cx="7860710" cy="3810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BBF865F-8EC2-4138-8116-E566E4F8E33F}"/>
                  </a:ext>
                </a:extLst>
              </p14:cNvPr>
              <p14:cNvContentPartPr/>
              <p14:nvPr/>
            </p14:nvContentPartPr>
            <p14:xfrm>
              <a:off x="932544" y="3944592"/>
              <a:ext cx="927000" cy="22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BF865F-8EC2-4138-8116-E566E4F8E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544" y="3872592"/>
                <a:ext cx="99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39B49CB-1362-4941-BC85-855B0340E6F7}"/>
                  </a:ext>
                </a:extLst>
              </p14:cNvPr>
              <p14:cNvContentPartPr/>
              <p14:nvPr/>
            </p14:nvContentPartPr>
            <p14:xfrm>
              <a:off x="3761064" y="5614272"/>
              <a:ext cx="884520" cy="25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39B49CB-1362-4941-BC85-855B0340E6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064" y="5542272"/>
                <a:ext cx="956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F4AFC8F-57BE-4E2B-99B7-9C879F5304E5}"/>
                  </a:ext>
                </a:extLst>
              </p14:cNvPr>
              <p14:cNvContentPartPr/>
              <p14:nvPr/>
            </p14:nvContentPartPr>
            <p14:xfrm>
              <a:off x="1700784" y="5328072"/>
              <a:ext cx="1134360" cy="388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F4AFC8F-57BE-4E2B-99B7-9C879F5304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4784" y="5256072"/>
                <a:ext cx="120600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81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투표 기반 분류기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B72CB-CA9C-40D3-BD21-B943AD0D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VotingClassifier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soft voting</a:t>
            </a:r>
          </a:p>
          <a:p>
            <a:pPr marL="0" indent="0"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3A3C3-B138-4929-87F7-91541B9F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066925"/>
            <a:ext cx="7724775" cy="2724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3178B50-6FA3-4219-80E0-F68829D4FD37}"/>
                  </a:ext>
                </a:extLst>
              </p14:cNvPr>
              <p14:cNvContentPartPr/>
              <p14:nvPr/>
            </p14:nvContentPartPr>
            <p14:xfrm>
              <a:off x="1091304" y="3163392"/>
              <a:ext cx="835560" cy="25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3178B50-6FA3-4219-80E0-F68829D4FD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304" y="3091392"/>
                <a:ext cx="907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2BDFC4B-D035-49F3-AC6F-467402891405}"/>
                  </a:ext>
                </a:extLst>
              </p14:cNvPr>
              <p14:cNvContentPartPr/>
              <p14:nvPr/>
            </p14:nvContentPartPr>
            <p14:xfrm>
              <a:off x="3901464" y="4590792"/>
              <a:ext cx="792720" cy="30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2BDFC4B-D035-49F3-AC6F-4674028914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5464" y="4518792"/>
                <a:ext cx="864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788B083-BB33-418B-B14C-E6E17FD564F1}"/>
                  </a:ext>
                </a:extLst>
              </p14:cNvPr>
              <p14:cNvContentPartPr/>
              <p14:nvPr/>
            </p14:nvContentPartPr>
            <p14:xfrm>
              <a:off x="1816704" y="4266792"/>
              <a:ext cx="1036440" cy="38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788B083-BB33-418B-B14C-E6E17FD564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0704" y="4194792"/>
                <a:ext cx="1108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B1CBAD8-9812-41A5-8B30-9F3D3229134E}"/>
                  </a:ext>
                </a:extLst>
              </p14:cNvPr>
              <p14:cNvContentPartPr/>
              <p14:nvPr/>
            </p14:nvContentPartPr>
            <p14:xfrm>
              <a:off x="2676024" y="2500992"/>
              <a:ext cx="1146600" cy="35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B1CBAD8-9812-41A5-8B30-9F3D322913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0024" y="2428992"/>
                <a:ext cx="121824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085C121-4931-4EAA-8374-4CE78198CBCF}"/>
              </a:ext>
            </a:extLst>
          </p:cNvPr>
          <p:cNvSpPr txBox="1"/>
          <p:nvPr/>
        </p:nvSpPr>
        <p:spPr>
          <a:xfrm>
            <a:off x="551964" y="4791075"/>
            <a:ext cx="8223736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간접 투표</a:t>
            </a:r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(soft voting)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분류기가 클래스의 확률을 예측할 수 있으면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predict_proba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메소드가 있으면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</a:t>
            </a: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분류기의 예측을 평균 내어 확률이 가장 높은 클래스를 예측하는 분류기</a:t>
            </a:r>
            <a:endParaRPr lang="en-US" altLang="ko-KR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확률이 높은 투표에 비중을 더 두기 때문에 직접 투표 방식보다 성능이 높다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7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투표 기반 분류기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7</a:t>
            </a:fld>
            <a:endParaRPr lang="en-US" altLang="ko-KR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1429468-7E17-4F46-BCB9-7D267B75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92796"/>
            <a:ext cx="8343900" cy="4152900"/>
          </a:xfrm>
        </p:spPr>
        <p:txBody>
          <a:bodyPr/>
          <a:lstStyle/>
          <a:p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VotingClassifier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결과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63643D-5C40-445B-AED6-684418F3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20678"/>
              </p:ext>
            </p:extLst>
          </p:nvPr>
        </p:nvGraphicFramePr>
        <p:xfrm>
          <a:off x="675344" y="2118419"/>
          <a:ext cx="7281032" cy="38024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0472">
                  <a:extLst>
                    <a:ext uri="{9D8B030D-6E8A-4147-A177-3AD203B41FA5}">
                      <a16:colId xmlns:a16="http://schemas.microsoft.com/office/drawing/2014/main" val="2882667883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581415721"/>
                    </a:ext>
                  </a:extLst>
                </a:gridCol>
              </a:tblGrid>
              <a:tr h="187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 voting</a:t>
                      </a:r>
                      <a:r>
                        <a:rPr lang="ko-KR" altLang="en-US" dirty="0"/>
                        <a:t>의 결과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11209"/>
                  </a:ext>
                </a:extLst>
              </a:tr>
              <a:tr h="19302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Soft voting</a:t>
                      </a:r>
                      <a:r>
                        <a:rPr lang="ko-KR" altLang="en-US" b="1" dirty="0"/>
                        <a:t>의 결과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6042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5A8D9D7-E060-40FB-91A2-0CA5B888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3" y="2118419"/>
            <a:ext cx="4428492" cy="1837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F05BC1-1B58-401C-B56C-2DF65901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4" y="3987273"/>
            <a:ext cx="4428492" cy="1933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33B4138-476F-47EC-9A98-204B842BA48C}"/>
                  </a:ext>
                </a:extLst>
              </p14:cNvPr>
              <p14:cNvContentPartPr/>
              <p14:nvPr/>
            </p14:nvContentPartPr>
            <p14:xfrm>
              <a:off x="4285584" y="3840552"/>
              <a:ext cx="396360" cy="9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33B4138-476F-47EC-9A98-204B842BA4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9584" y="3768552"/>
                <a:ext cx="468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2EEABFF-B6A7-499A-A61C-9EBF0FEE431B}"/>
                  </a:ext>
                </a:extLst>
              </p14:cNvPr>
              <p14:cNvContentPartPr/>
              <p14:nvPr/>
            </p14:nvContentPartPr>
            <p14:xfrm>
              <a:off x="4242744" y="5715432"/>
              <a:ext cx="402840" cy="90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2EEABFF-B6A7-499A-A61C-9EBF0FEE43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6744" y="5643432"/>
                <a:ext cx="47448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8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EDA91-E7BA-4D0C-A583-6E187F10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알고리즘을 사용하지만 훈련 세트의 서브셋을 무작위로 구성하여                       여러 개의 분류기를 각기 다르게 학습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oostrap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agg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regat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ing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세트에서 중복을 허용하여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(Pasting):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세트에서 중복을 허용하지 않고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AB88D7-1D6C-47F5-8F91-FC9CE346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3248980"/>
            <a:ext cx="5796644" cy="313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76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860540" cy="547142"/>
          </a:xfrm>
        </p:spPr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9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93B09-5F83-440A-9F69-3087248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681500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BaggingClassifier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간접 투표 방식을 사용하지만 분류기가 확률을 추정할 수 없으면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predict_proba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함수가 없으면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직접 투표 방식으로 작동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n_jobs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사이킷런이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훈련과 예측에 사용할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CPU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코어 수 지정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(-1: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가용한 모든 코어를 사용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1)   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010F2-3384-44D3-BF1E-34AC861B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51" y="2312876"/>
            <a:ext cx="4429125" cy="1466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478B89-B8F6-4326-96B4-19FA4D297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75" y="3825044"/>
            <a:ext cx="4562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41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11555</TotalTime>
  <Words>1110</Words>
  <Application>Microsoft Office PowerPoint</Application>
  <PresentationFormat>화면 슬라이드 쇼(4:3)</PresentationFormat>
  <Paragraphs>200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ＭＳ Ｐゴシック</vt:lpstr>
      <vt:lpstr>맑은 고딕</vt:lpstr>
      <vt:lpstr>함초롬돋움</vt:lpstr>
      <vt:lpstr>함초롬바탕</vt:lpstr>
      <vt:lpstr>Arial</vt:lpstr>
      <vt:lpstr>Cambria Math</vt:lpstr>
      <vt:lpstr>Times</vt:lpstr>
      <vt:lpstr>Wingdings</vt:lpstr>
      <vt:lpstr>Edge</vt:lpstr>
      <vt:lpstr>Ch.7  Ensemble Learning and Random Forest</vt:lpstr>
      <vt:lpstr>앙상블 방법(Ensemble method)</vt:lpstr>
      <vt:lpstr>7.1 투표 기반 분류기</vt:lpstr>
      <vt:lpstr>7.1 투표 기반 분류기</vt:lpstr>
      <vt:lpstr>7.1 투표 기반 분류기</vt:lpstr>
      <vt:lpstr>7.1 투표 기반 분류기</vt:lpstr>
      <vt:lpstr>7.1 투표 기반 분류기</vt:lpstr>
      <vt:lpstr>7.2 배깅과 페이스팅</vt:lpstr>
      <vt:lpstr>7.2.1 사이킷런의 배깅과 페이스팅</vt:lpstr>
      <vt:lpstr>7.2.1 사이킷런의 배깅과 페이스팅</vt:lpstr>
      <vt:lpstr>7.2.2 oob 평가 (out-of-bag)</vt:lpstr>
      <vt:lpstr>7.2.2 oob 평가 (out-of-bag)</vt:lpstr>
      <vt:lpstr>7.3 랜덤 패치와 랜덤 서브스페이스</vt:lpstr>
      <vt:lpstr>7.4 랜덤 포레스트</vt:lpstr>
      <vt:lpstr>7.4.1 엑스트라 트리</vt:lpstr>
      <vt:lpstr>7.4.2 특성 중요도</vt:lpstr>
      <vt:lpstr>7.4.2 특성 중요도</vt:lpstr>
      <vt:lpstr>7.5 부스팅</vt:lpstr>
      <vt:lpstr>7.5.1 아다부스트</vt:lpstr>
      <vt:lpstr>7.5.1 아다부스트</vt:lpstr>
      <vt:lpstr>7.5.1 아다부스트</vt:lpstr>
      <vt:lpstr>7.5.1 아다부스트</vt:lpstr>
      <vt:lpstr>7.5.2 그래디언트 부스팅</vt:lpstr>
      <vt:lpstr>7.5.2 그래디언트 부스팅</vt:lpstr>
      <vt:lpstr>7.6 스태킹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CHOI</cp:lastModifiedBy>
  <cp:revision>1114</cp:revision>
  <cp:lastPrinted>2017-11-16T09:16:57Z</cp:lastPrinted>
  <dcterms:created xsi:type="dcterms:W3CDTF">2007-04-05T20:26:21Z</dcterms:created>
  <dcterms:modified xsi:type="dcterms:W3CDTF">2019-01-22T09:17:57Z</dcterms:modified>
  <cp:category/>
  <cp:contentStatus/>
</cp:coreProperties>
</file>