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33"/>
  </p:notesMasterIdLst>
  <p:handoutMasterIdLst>
    <p:handoutMasterId r:id="rId34"/>
  </p:handoutMasterIdLst>
  <p:sldIdLst>
    <p:sldId id="257" r:id="rId2"/>
    <p:sldId id="283" r:id="rId3"/>
    <p:sldId id="316" r:id="rId4"/>
    <p:sldId id="259" r:id="rId5"/>
    <p:sldId id="317" r:id="rId6"/>
    <p:sldId id="319" r:id="rId7"/>
    <p:sldId id="290" r:id="rId8"/>
    <p:sldId id="291" r:id="rId9"/>
    <p:sldId id="292" r:id="rId10"/>
    <p:sldId id="315" r:id="rId11"/>
    <p:sldId id="297" r:id="rId12"/>
    <p:sldId id="293" r:id="rId13"/>
    <p:sldId id="294" r:id="rId14"/>
    <p:sldId id="296" r:id="rId15"/>
    <p:sldId id="295" r:id="rId16"/>
    <p:sldId id="298" r:id="rId17"/>
    <p:sldId id="299" r:id="rId18"/>
    <p:sldId id="300" r:id="rId19"/>
    <p:sldId id="318" r:id="rId20"/>
    <p:sldId id="302" r:id="rId21"/>
    <p:sldId id="304" r:id="rId22"/>
    <p:sldId id="306" r:id="rId23"/>
    <p:sldId id="307" r:id="rId24"/>
    <p:sldId id="308" r:id="rId25"/>
    <p:sldId id="309" r:id="rId26"/>
    <p:sldId id="310" r:id="rId27"/>
    <p:sldId id="280" r:id="rId28"/>
    <p:sldId id="311" r:id="rId29"/>
    <p:sldId id="314" r:id="rId30"/>
    <p:sldId id="312" r:id="rId31"/>
    <p:sldId id="313" r:id="rId32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283"/>
            <p14:sldId id="316"/>
            <p14:sldId id="259"/>
            <p14:sldId id="317"/>
            <p14:sldId id="319"/>
            <p14:sldId id="290"/>
            <p14:sldId id="291"/>
            <p14:sldId id="292"/>
            <p14:sldId id="315"/>
            <p14:sldId id="297"/>
            <p14:sldId id="293"/>
            <p14:sldId id="294"/>
            <p14:sldId id="296"/>
            <p14:sldId id="295"/>
            <p14:sldId id="298"/>
            <p14:sldId id="299"/>
            <p14:sldId id="300"/>
            <p14:sldId id="318"/>
            <p14:sldId id="302"/>
            <p14:sldId id="304"/>
            <p14:sldId id="306"/>
            <p14:sldId id="307"/>
            <p14:sldId id="308"/>
            <p14:sldId id="309"/>
            <p14:sldId id="310"/>
            <p14:sldId id="280"/>
            <p14:sldId id="311"/>
            <p14:sldId id="314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5E5FF"/>
    <a:srgbClr val="094A9A"/>
    <a:srgbClr val="FFB3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80981" autoAdjust="0"/>
  </p:normalViewPr>
  <p:slideViewPr>
    <p:cSldViewPr>
      <p:cViewPr varScale="1">
        <p:scale>
          <a:sx n="60" d="100"/>
          <a:sy n="60" d="100"/>
        </p:scale>
        <p:origin x="667" y="4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1992" y="138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5415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Nested</a:t>
            </a:r>
            <a:r>
              <a:rPr lang="ko-KR" altLang="en-US" baseline="0" dirty="0"/>
              <a:t> </a:t>
            </a:r>
            <a:r>
              <a:rPr lang="en-US" altLang="ko-KR" baseline="0" dirty="0"/>
              <a:t>:</a:t>
            </a:r>
            <a:r>
              <a:rPr lang="ko-KR" altLang="en-US" baseline="0" dirty="0"/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개의 독립변수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인자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있을 때 하나의 인자의 수준은 독립적으로 정해지는 것이 아니라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다른 인자의 수준이 정해진 다음에 그것에 의해서 정해지는 것을 의미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6602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383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829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570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7025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1693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727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9336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931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412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6922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422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1168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99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447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9035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618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0679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8106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870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2563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573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20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4016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066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42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380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6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6CB27BD-340E-4490-9ABA-1FF50875F977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/27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46FECCA-A953-4D4A-839F-2C873A2CC6B5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/27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979712" y="2244316"/>
            <a:ext cx="5436604" cy="1196752"/>
          </a:xfrm>
        </p:spPr>
        <p:txBody>
          <a:bodyPr/>
          <a:lstStyle/>
          <a:p>
            <a:pPr eaLnBrk="1" hangingPunct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마이닝 개념과 기법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클러스터 분석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개념과 방법론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92180" y="5661248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2019/07/11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6156684" cy="547142"/>
          </a:xfrm>
        </p:spPr>
        <p:txBody>
          <a:bodyPr/>
          <a:lstStyle/>
          <a:p>
            <a:r>
              <a:rPr lang="en-US" altLang="ko-KR" dirty="0"/>
              <a:t>10.1.2 Requirements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Cluster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3133328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유사성 측정법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(Similarity measure)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1.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거리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밀도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인접성에 따른 연결성으로 유사성 결정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2.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오브젝트 사이의 절대적인 거리 차이에 의존하지 않는 방법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클러스터링 공간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(Clustering space)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고차원 데이터인 경우에는 전체 차원 공간을 바탕으로 계산한 클러스터는                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노이즈 값이나 속성으로 좋지 않는 결과가 나올 수 있다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특성을 선택하여       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낮은 차원의 공간에서 클러스터를 찾는 것이 더 좋은 결과를 가져온다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0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6696744" cy="547142"/>
          </a:xfrm>
        </p:spPr>
        <p:txBody>
          <a:bodyPr/>
          <a:lstStyle/>
          <a:p>
            <a:r>
              <a:rPr lang="en-US" altLang="ko-KR" dirty="0"/>
              <a:t>10.1.3 Overview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Basic Clustering Methods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365576"/>
          </a:xfrm>
        </p:spPr>
        <p:txBody>
          <a:bodyPr/>
          <a:lstStyle/>
          <a:p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분할 클러스터링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(Partitioning methods)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계층적 클러스터링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(Hierarchical methods)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2F2384C-F787-4DBD-9387-5DF6D167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614" y="2096852"/>
            <a:ext cx="5945472" cy="38406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4245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6696744" cy="547142"/>
          </a:xfrm>
        </p:spPr>
        <p:txBody>
          <a:bodyPr/>
          <a:lstStyle/>
          <a:p>
            <a:r>
              <a:rPr lang="en-US" altLang="ko-KR" dirty="0"/>
              <a:t>10.1.3 Overview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Basic Clustering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xmlns="" id="{140D709D-D236-4C3C-9148-2275103D3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365576"/>
              </a:xfrm>
            </p:spPr>
            <p:txBody>
              <a:bodyPr/>
              <a:lstStyle/>
              <a:p>
                <a:r>
                  <a:rPr lang="ko-KR" altLang="en-US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분할 클러스터링</a:t>
                </a:r>
                <a:r>
                  <a:rPr lang="en-US" altLang="ko-KR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(Partitioning methods)</a:t>
                </a:r>
              </a:p>
              <a:p>
                <a:pPr marL="0" indent="0">
                  <a:buNone/>
                </a:pPr>
                <a:r>
                  <a:rPr lang="en-US" altLang="ko-KR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n</a:t>
                </a:r>
                <a:r>
                  <a:rPr lang="ko-KR" altLang="en-US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가지 데이터 오브젝트 세트를 </a:t>
                </a:r>
                <a:r>
                  <a:rPr lang="en-US" altLang="ko-KR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k(k</a:t>
                </a:r>
                <a14:m>
                  <m:oMath xmlns:m="http://schemas.openxmlformats.org/officeDocument/2006/math">
                    <m:r>
                      <a:rPr lang="en-US" altLang="ko-K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≤</m:t>
                    </m:r>
                  </m:oMath>
                </a14:m>
                <a:r>
                  <a:rPr lang="en-US" altLang="ko-KR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n)</a:t>
                </a:r>
                <a:r>
                  <a:rPr lang="ko-KR" altLang="en-US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파티션 부분집합</a:t>
                </a:r>
                <a:r>
                  <a:rPr lang="en-US" altLang="ko-KR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클러스터</a:t>
                </a:r>
                <a:r>
                  <a:rPr lang="en-US" altLang="ko-KR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 분할</a:t>
                </a:r>
                <a:endParaRPr lang="en-US" altLang="ko-KR" sz="15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5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배타적 클러스터 분할 방식</a:t>
                </a:r>
                <a:r>
                  <a:rPr lang="ko-KR" altLang="en-US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사용</a:t>
                </a:r>
                <a:endParaRPr lang="en-US" altLang="ko-KR" sz="15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대부분의 분할 방법론은 </a:t>
                </a:r>
                <a:r>
                  <a:rPr lang="ko-KR" altLang="en-US" sz="15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거리</a:t>
                </a:r>
                <a:r>
                  <a:rPr lang="ko-KR" altLang="en-US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중심으로 계산</a:t>
                </a:r>
                <a:endParaRPr lang="en-US" altLang="ko-KR" sz="15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더 나은 분할을 만들어 내기 위해 </a:t>
                </a:r>
                <a:r>
                  <a:rPr lang="ko-KR" altLang="en-US" sz="15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반복적인 재배치 기법</a:t>
                </a:r>
                <a:r>
                  <a:rPr lang="ko-KR" altLang="en-US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사용</a:t>
                </a:r>
                <a:endParaRPr lang="en-US" altLang="ko-KR" sz="15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5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휴리스틱</a:t>
                </a:r>
                <a:r>
                  <a:rPr lang="en-US" altLang="ko-KR" sz="15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(heuristic) </a:t>
                </a:r>
                <a:r>
                  <a:rPr lang="ko-KR" altLang="en-US" sz="15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기법</a:t>
                </a:r>
                <a:r>
                  <a:rPr lang="ko-KR" altLang="en-US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사용</a:t>
                </a:r>
                <a:endParaRPr lang="en-US" altLang="ko-KR" sz="15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140D709D-D236-4C3C-9148-2275103D3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36557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79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6696744" cy="547142"/>
          </a:xfrm>
        </p:spPr>
        <p:txBody>
          <a:bodyPr/>
          <a:lstStyle/>
          <a:p>
            <a:r>
              <a:rPr lang="en-US" altLang="ko-KR" dirty="0"/>
              <a:t>10.1.3 Overview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Basic Clustering Methods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365576"/>
          </a:xfrm>
        </p:spPr>
        <p:txBody>
          <a:bodyPr/>
          <a:lstStyle/>
          <a:p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계층적 클러스터링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(Hierarchical methods)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주어진 데이터 오브젝트를 구조적으로 분해해서 클러스터를 나누는 방식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단점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단계의 계산이 끝나지 않으면 계산이 마무리 되지 않는다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      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클러스터링 도중에 잘못된 결정을 내렸을 경우 정정할 수 없다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장점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이러한 경직성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첫번째 단점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덕분에 가능한 조합 경우의 수를 고려할 필요가 </a:t>
            </a:r>
            <a:r>
              <a:rPr lang="en-US" altLang="ko-KR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       </a:t>
            </a:r>
            <a:r>
              <a:rPr lang="ko-KR" altLang="en-US" sz="150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없어 계산횟수를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줄여준다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거리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밀도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연속성 기반으로 나눌 수 있음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조적식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(agglomerative)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분할식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(divisive)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구분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66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6696744" cy="547142"/>
          </a:xfrm>
        </p:spPr>
        <p:txBody>
          <a:bodyPr/>
          <a:lstStyle/>
          <a:p>
            <a:r>
              <a:rPr lang="en-US" altLang="ko-KR" dirty="0"/>
              <a:t>10.1.3 Overview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Basic Clustering Methods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365576"/>
          </a:xfrm>
        </p:spPr>
        <p:txBody>
          <a:bodyPr/>
          <a:lstStyle/>
          <a:p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계층적 클러스터링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(Hierarchical methods)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46D67C7-4D99-4938-9435-649895F74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16" y="1988840"/>
            <a:ext cx="5211105" cy="41882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489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6696744" cy="547142"/>
          </a:xfrm>
        </p:spPr>
        <p:txBody>
          <a:bodyPr/>
          <a:lstStyle/>
          <a:p>
            <a:r>
              <a:rPr lang="en-US" altLang="ko-KR" dirty="0"/>
              <a:t>10.1.3 Overview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Basic Clustering Methods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365576"/>
          </a:xfrm>
        </p:spPr>
        <p:txBody>
          <a:bodyPr/>
          <a:lstStyle/>
          <a:p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조적식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방법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(The agglomerative approach)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상향식 기법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(the bottom-up approach)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1.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오브젝트를 별개의 그룹으로 구성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2.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 그룹이 단 하나의 그룹을 구성할 때까지 차츰 인접한 오브젝트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혹은 그룹을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하나로 합침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분할식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방법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(The divisive approach)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하향식 기법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(the top-down approach)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1.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오브젝트를 하나의 클러스터로 구성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2.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오브젝트가 하나씩 하나의 클러스터가 될 때까지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하나의 클러스터를 작은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조각으로 쪼갬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77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6696744" cy="547142"/>
          </a:xfrm>
        </p:spPr>
        <p:txBody>
          <a:bodyPr/>
          <a:lstStyle/>
          <a:p>
            <a:r>
              <a:rPr lang="en-US" altLang="ko-KR" dirty="0"/>
              <a:t>10.2 Partitioning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xmlns="" id="{140D709D-D236-4C3C-9148-2275103D3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365576"/>
              </a:xfrm>
            </p:spPr>
            <p:txBody>
              <a:bodyPr/>
              <a:lstStyle/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분할 클러스터링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오브젝트로 구성된 입력 데이터세트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대해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k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클러스터를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  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구성한다면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분할 알고리즘은 오브젝트를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k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파티션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(k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≤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나눈다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이때 하나의 파티션이 하나의 클러스터에 해당한다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클러스터는 목적 함수 최적화를 통해 형성한다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종류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K-means, K-medoids</a:t>
                </a:r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140D709D-D236-4C3C-9148-2275103D3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36557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7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7056784" cy="547142"/>
          </a:xfrm>
        </p:spPr>
        <p:txBody>
          <a:bodyPr/>
          <a:lstStyle/>
          <a:p>
            <a:r>
              <a:rPr lang="en-US" altLang="ko-KR" dirty="0"/>
              <a:t>10.2.1  k-Means: A Centroid-Based Technique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xmlns="" id="{ADBA218E-F525-4A19-869C-CF3E75072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655" y="1556792"/>
            <a:ext cx="5529649" cy="43204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99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7056784" cy="547142"/>
          </a:xfrm>
        </p:spPr>
        <p:txBody>
          <a:bodyPr/>
          <a:lstStyle/>
          <a:p>
            <a:r>
              <a:rPr lang="en-US" altLang="ko-KR" dirty="0"/>
              <a:t>10.2.1  k-Means: A Centroid-Based Technique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36557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k-means. k-means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분할 알고리즘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클러스터를 구성하는 오브젝트의 평균 값으로 클러스터의 중심을 나타낸다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(k: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클러스터의 개수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데이터세트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오브젝트를 포함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k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클러스터 집합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(1)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임의로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오브젝트를 선택해서 초기 클러스터의 중심으로 삼는다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(2)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오브젝트를 각 클러스터의 중심과 비교해서 가장 유사한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가까운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	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클러스터로 다시 배정한다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(3)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 중심을 다시 계산한다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                                                                  	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클러스터에 포함된 모든 오브젝트의 평균 값을 계산한다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(4)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 배정에 변화가 없을 때까지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(2)~(3)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반복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05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7056784" cy="547142"/>
          </a:xfrm>
        </p:spPr>
        <p:txBody>
          <a:bodyPr/>
          <a:lstStyle/>
          <a:p>
            <a:r>
              <a:rPr lang="en-US" altLang="ko-KR" dirty="0"/>
              <a:t>10.2.1  k-Means: A Centroid-Based Technique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36557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9F10A11-C10E-4B77-91E9-CABB2A99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8" y="2096851"/>
            <a:ext cx="5112568" cy="40032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238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312368" cy="547142"/>
          </a:xfrm>
        </p:spPr>
        <p:txBody>
          <a:bodyPr/>
          <a:lstStyle/>
          <a:p>
            <a:r>
              <a:rPr lang="en-US" altLang="ko-KR" dirty="0"/>
              <a:t>10.1 Cluster Analysis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41889297-3257-489F-8EB0-CBC5D7296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1081100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Cluster analysis(Clustering) 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오브젝트 집합을 부분집합으로 분할하는 것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Clustering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 데이터 안에서 기존에는 알 수 없었던 그룹을 발견 하려 할 때 유용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096BEFB-2BC2-42B6-AFEF-92B92613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2936268"/>
            <a:ext cx="2952328" cy="2785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E552202-5114-4C1A-87C0-5FFEE2A67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12" y="2937878"/>
            <a:ext cx="2880320" cy="27824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28D3E0-C008-465E-8165-5A50880118F8}"/>
              </a:ext>
            </a:extLst>
          </p:cNvPr>
          <p:cNvSpPr txBox="1"/>
          <p:nvPr/>
        </p:nvSpPr>
        <p:spPr>
          <a:xfrm>
            <a:off x="1628673" y="5841268"/>
            <a:ext cx="1566174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클러스터링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5E8571E-AC72-4FD0-83C4-1A5B8D0F8297}"/>
              </a:ext>
            </a:extLst>
          </p:cNvPr>
          <p:cNvSpPr txBox="1"/>
          <p:nvPr/>
        </p:nvSpPr>
        <p:spPr>
          <a:xfrm>
            <a:off x="5337085" y="5841268"/>
            <a:ext cx="1566174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클러스터링 후</a:t>
            </a:r>
          </a:p>
        </p:txBody>
      </p:sp>
    </p:spTree>
    <p:extLst>
      <p:ext uri="{BB962C8B-B14F-4D97-AF65-F5344CB8AC3E}">
        <p14:creationId xmlns:p14="http://schemas.microsoft.com/office/powerpoint/2010/main" val="70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8445760" cy="547142"/>
          </a:xfrm>
        </p:spPr>
        <p:txBody>
          <a:bodyPr/>
          <a:lstStyle/>
          <a:p>
            <a:r>
              <a:rPr lang="en-US" altLang="ko-KR" sz="2200" dirty="0"/>
              <a:t>10.2.2 k-Medoids: A Representative Object-Based Technique</a:t>
            </a:r>
            <a:endParaRPr lang="ko-KR" altLang="en-US" sz="22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36557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K-means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평균 값을 구하는 연산을 수행하므로 잡음이나 이상치에 민감하다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이러한 단점을 해결하기 위해 나온 알고리즘이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k-medoids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K-medoids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알고리즘은 대표 값으로 오브젝트의 중심을 구하는 것이 아니라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오브젝트 중에서 클러스터를 대표할 수 있는 가장 가까운 대표 값을 뽑는다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대표로 뽑히지 않은 나머지 오브젝트는 가장 가까운 대표 오브젝트를 따라 해당 클러스터에 배정한다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K-medoids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4584DFC-D9CF-424E-8CAC-0021599E2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4797152"/>
            <a:ext cx="2181225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580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8445760" cy="547142"/>
          </a:xfrm>
        </p:spPr>
        <p:txBody>
          <a:bodyPr/>
          <a:lstStyle/>
          <a:p>
            <a:r>
              <a:rPr lang="en-US" altLang="ko-KR" sz="2200" dirty="0"/>
              <a:t>10.2.2 k-Medoids: A Representative Object-Based Technique</a:t>
            </a:r>
            <a:endParaRPr lang="ko-KR" altLang="en-US" sz="22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36557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k-medoids PAM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중앙자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혹은 중앙 오브젝트를 바탕으로 클러스터를 분할한다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(k: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클러스터의 개수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D: 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오브젝트를 포함하고 있는 데이터세트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k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클러스터 세트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(1) D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안에서 임의의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오브젝트를 선택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 대표 오브젝트로 삼는다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(2)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대표가 아닌 나머지 오브젝트를 가장 가까운 대표의 클러스터로 배정한다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	(3)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임의로 대표가 아닌 오브젝트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선택한다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(4)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대표 오브젝트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교체했을 때 전체 비용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계산한다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(5) if S &lt; 0,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교체해서 새로운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 오브젝트 세트를 구성한다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(5)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 배정에 변화가 없을 때까지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(2)~(5)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반복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56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4032448" cy="547142"/>
          </a:xfrm>
        </p:spPr>
        <p:txBody>
          <a:bodyPr/>
          <a:lstStyle/>
          <a:p>
            <a:r>
              <a:rPr lang="en-US" altLang="ko-KR" dirty="0"/>
              <a:t>10.3 Hierarchical Methods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계층적 클러스터링은 데이터 오브젝트를 구조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형태의 클러스터로 나눈다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형태의 클러스터는 정리와 시각화에 편리하다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조적식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(agglomerative),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분할식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(divisive)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클러스터링 품질을 높이는 방법은 다른 클러스터링 기법과 조합해서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    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다중 단계 클러스터링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다중 단계 클러스터링의 종류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BIRCH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Chameleon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111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8343900" cy="547142"/>
          </a:xfrm>
        </p:spPr>
        <p:txBody>
          <a:bodyPr/>
          <a:lstStyle/>
          <a:p>
            <a:r>
              <a:rPr lang="en-US" altLang="ko-KR" sz="2200" dirty="0"/>
              <a:t>10.3.1 Agglomerative versus Divisive Hierarchical Clustering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조적식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구조 클러스터링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(Agglomerative)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알고리즘은 상향식이다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분할식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구조 클러스터링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(Divisive)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알고리즘은 하향식이다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44BA46C-C823-4274-AB77-28B043A3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24" y="2948924"/>
            <a:ext cx="4800964" cy="24482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1596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8343900" cy="547142"/>
          </a:xfrm>
        </p:spPr>
        <p:txBody>
          <a:bodyPr/>
          <a:lstStyle/>
          <a:p>
            <a:r>
              <a:rPr lang="en-US" altLang="ko-KR" sz="2200" dirty="0"/>
              <a:t>10.3.2 Distance Measures in Algorithmic Methods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 널리 쓰이는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클러스터 간 거리 측정법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33A16D7-1389-4707-99A9-1B734EB54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132856"/>
            <a:ext cx="4644516" cy="2265618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A4F49ED0-63FD-4E92-850E-F439B8372439}"/>
                  </a:ext>
                </a:extLst>
              </p:cNvPr>
              <p:cNvSpPr txBox="1"/>
              <p:nvPr/>
            </p:nvSpPr>
            <p:spPr>
              <a:xfrm>
                <a:off x="533400" y="4606476"/>
                <a:ext cx="3924436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ko-KR" altLang="en-US" sz="1400" i="1" kern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400" b="0" i="1" kern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b="0" i="1" kern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kern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b="0" i="1" kern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ko-KR" altLang="en-US" sz="1400" kern="0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14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14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두 오브젝트 </a:t>
                </a:r>
                <a:r>
                  <a:rPr lang="en-US" altLang="ko-KR" sz="14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</a:t>
                </a:r>
                <a:r>
                  <a:rPr lang="ko-KR" altLang="en-US" sz="14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와 </a:t>
                </a:r>
                <a:r>
                  <a:rPr lang="en-US" altLang="ko-KR" sz="14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p’ </a:t>
                </a:r>
                <a:r>
                  <a:rPr lang="ko-KR" altLang="en-US" sz="14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사이의 거리</a:t>
                </a:r>
                <a:endParaRPr lang="en-US" altLang="ko-KR" sz="14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14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클러스터의 평균값</a:t>
                </a:r>
                <a:endParaRPr lang="en-US" altLang="ko-KR" sz="14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en-US" altLang="ko-KR" sz="1400" kern="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</a:t>
                </a:r>
                <a:r>
                  <a:rPr lang="ko-KR" altLang="en-US" sz="14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번째 클러스터</a:t>
                </a:r>
                <a:endParaRPr lang="en-US" altLang="ko-KR" sz="14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kern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클러스터에 포함된 오브젝트의 개수</a:t>
                </a:r>
                <a:endParaRPr lang="en-US" altLang="ko-KR" sz="14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F49ED0-63FD-4E92-850E-F439B8372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06476"/>
                <a:ext cx="3924436" cy="954107"/>
              </a:xfrm>
              <a:prstGeom prst="rect">
                <a:avLst/>
              </a:prstGeom>
              <a:blipFill>
                <a:blip r:embed="rId4"/>
                <a:stretch>
                  <a:fillRect l="-467" t="-1282" b="-5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368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8343900" cy="547142"/>
          </a:xfrm>
        </p:spPr>
        <p:txBody>
          <a:bodyPr/>
          <a:lstStyle/>
          <a:p>
            <a:r>
              <a:rPr lang="en-US" altLang="ko-KR" sz="2200" dirty="0"/>
              <a:t>10.3.2 Distance Measures in Algorithmic Methods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최소 거리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클러스터 간 거리 측정법으로 사용하는 알고리즘은                        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최인접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이웃 클러스터링 알고리즘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(Nearest-neighbor clustering algorithm)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알고리즘에서 가장 가까운 클러스터간 거리가 설정했던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Threshold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값보다 클 때 클러스터링을 종료하면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단연결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알고리즘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(single-linkage)’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C706C37-C7FB-42FE-8610-4D8E3E470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16" y="3420320"/>
            <a:ext cx="4338427" cy="26492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33244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8343900" cy="547142"/>
          </a:xfrm>
        </p:spPr>
        <p:txBody>
          <a:bodyPr/>
          <a:lstStyle/>
          <a:p>
            <a:r>
              <a:rPr lang="en-US" altLang="ko-KR" sz="2200" dirty="0"/>
              <a:t>10.3.2 Distance Measures in Algorithmic Methods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거리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클러스터 간 거리 측정법으로 사용하는 알고리즘은          가장 먼 이웃 클러스터링 알고리즘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(Farthest-neighbor clustering algorithm)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알고리즘에서 인접 클러스터 간의 최대 거리가 지정한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Threshold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값보다 클 때 클러스터링을 종료하면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전연결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알고리즘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(complete-linkage)’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85445DD-661C-40F5-A9FE-4DBF5DF4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429000"/>
            <a:ext cx="4284476" cy="25482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071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1835696" y="692696"/>
            <a:ext cx="554461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마이닝 개념과 기법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클러스터 분석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개념과 방법론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10.3.3 BIRCH: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Clustering Feature Trees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BIRCH(Balanced Iterative Reducing and Clustering using Hierarchies)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대규모 정량 데이터의 클러스터링을 목적으로 만들어졌다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BIRCH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조적식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클러스터링 알고리즘이 해결하지 못한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규모 확장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 과정을 돌이킬 수 없는 문제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해결하였다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BIRCH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클러스터링 특성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(Clustering feature)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이란 개념을 통해 클러스터를 종합하고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CF-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(Clustering feature tree)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클러스터의 구조를 보여준다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7928E1E-69E3-4794-8356-F9C173389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4653136"/>
            <a:ext cx="1619250" cy="466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C48E9B5-337E-4E7D-8CFC-3C9B70D78572}"/>
              </a:ext>
            </a:extLst>
          </p:cNvPr>
          <p:cNvSpPr txBox="1"/>
          <p:nvPr/>
        </p:nvSpPr>
        <p:spPr>
          <a:xfrm>
            <a:off x="1252208" y="5410200"/>
            <a:ext cx="6336704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클러스터링 특성</a:t>
            </a:r>
            <a:r>
              <a:rPr lang="en-US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공간상의 오브젝트 클러스터 세트 정보를 종합한 </a:t>
            </a:r>
            <a:r>
              <a:rPr lang="en-US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3D</a:t>
            </a:r>
            <a:r>
              <a:rPr lang="ko-KR" altLang="en-US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C7148B-381D-42CB-A64C-1AC11E156AC6}"/>
              </a:ext>
            </a:extLst>
          </p:cNvPr>
          <p:cNvSpPr txBox="1"/>
          <p:nvPr/>
        </p:nvSpPr>
        <p:spPr>
          <a:xfrm>
            <a:off x="1259632" y="5638984"/>
            <a:ext cx="4320480" cy="7386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n: </a:t>
            </a:r>
            <a:r>
              <a:rPr lang="ko-KR" altLang="en-US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점 개수</a:t>
            </a:r>
            <a:endParaRPr lang="en-US" altLang="ko-KR" sz="14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LS: n</a:t>
            </a:r>
            <a:r>
              <a:rPr lang="ko-KR" altLang="en-US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데이터 점에 대한 선형 합계</a:t>
            </a:r>
            <a:r>
              <a:rPr lang="en-US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(Linear Sum)</a:t>
            </a:r>
          </a:p>
          <a:p>
            <a:r>
              <a:rPr lang="en-US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SS: n</a:t>
            </a:r>
            <a:r>
              <a:rPr lang="ko-KR" altLang="en-US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데이터 점의 제곱 합계</a:t>
            </a:r>
            <a:r>
              <a:rPr lang="en-US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(Square Sum)</a:t>
            </a:r>
          </a:p>
        </p:txBody>
      </p:sp>
    </p:spTree>
    <p:extLst>
      <p:ext uri="{BB962C8B-B14F-4D97-AF65-F5344CB8AC3E}">
        <p14:creationId xmlns:p14="http://schemas.microsoft.com/office/powerpoint/2010/main" val="353233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10.3.3 BIRCH: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Clustering Feature Trees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1842356" cy="5050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CF-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 구조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CA4BDCB-6671-4172-932D-BDCEB3AA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2168860"/>
            <a:ext cx="5324475" cy="1885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C619414-8BCE-4298-B193-2A6EAB083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05" y="4567423"/>
            <a:ext cx="3448050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A49B454-9CDE-4D45-99CA-3021B3D53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259" y="5337212"/>
            <a:ext cx="3514725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xmlns="" id="{1A2DBB95-6E61-4CBA-89D4-9541723DADAF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H="1" flipV="1">
            <a:off x="900205" y="4696011"/>
            <a:ext cx="13054" cy="836464"/>
          </a:xfrm>
          <a:prstGeom prst="curvedConnector3">
            <a:avLst>
              <a:gd name="adj1" fmla="val -25985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7237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312368" cy="547142"/>
          </a:xfrm>
        </p:spPr>
        <p:txBody>
          <a:bodyPr/>
          <a:lstStyle/>
          <a:p>
            <a:r>
              <a:rPr lang="en-US" altLang="ko-KR" dirty="0"/>
              <a:t>10.1 Cluster Analysis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41889297-3257-489F-8EB0-CBC5D7296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429472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Cluster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데이터는 특성이 유사하며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서로 다른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Cluster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데이터는 상이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각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Cluster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암묵적으로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en-US" altLang="ko-KR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로써 생각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이러한 관점에서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Cluster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 분류</a:t>
            </a:r>
            <a:r>
              <a:rPr lang="en-US" altLang="ko-KR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(automatic classification)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부름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구획화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err="1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아웃라이어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탐색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이용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비지도학습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라벨 정보 없이 분류 진행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48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10.3.4 Chameleon: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Dynamic Modeling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거리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클러스터 간 거리 측정법으로 사용하는 알고리즘은          가장 먼 이웃 클러스터링 알고리즘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(Farthest-neighbor clustering algorithm)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알고리즘에서 인접 클러스터 간의 최대 거리가 지정한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Threshold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값보다 클 때 클러스터링을 종료하면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전연결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알고리즘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(complete-linkage)’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24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92888" cy="547142"/>
          </a:xfrm>
        </p:spPr>
        <p:txBody>
          <a:bodyPr/>
          <a:lstStyle/>
          <a:p>
            <a:r>
              <a:rPr lang="en-US" altLang="ko-KR" sz="2200" dirty="0"/>
              <a:t>10.3.5 Probabilistic Hierarchical Clustering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거리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클러스터 간 거리 측정법으로 사용하는 알고리즘은          가장 먼 이웃 클러스터링 알고리즘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(Farthest-neighbor clustering algorithm)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알고리즘에서 인접 클러스터 간의 최대 거리가 지정한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Threshold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값보다 클 때 클러스터링을 종료하면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전연결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알고리즘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(complete-linkage)’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78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6156684" cy="547142"/>
          </a:xfrm>
        </p:spPr>
        <p:txBody>
          <a:bodyPr/>
          <a:lstStyle/>
          <a:p>
            <a:r>
              <a:rPr lang="en-US" altLang="ko-KR" dirty="0"/>
              <a:t>10.1.2 Requirements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Cluster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처리 규모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(Scalability)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대부분의 클러스터링 알고리즘은 작은 데이터세트에선 잘 작동하지만 그 결과가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편향되기가 쉬우므로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대용량 데이터를 잘 처리해야 좋은 클러스터링 알고리즘이다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데이터 형식에 대한 수용성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(Ability to deal with different types of attributes)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정량적인 데이터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정성적인 데이터 모두에서 잘 작동 </a:t>
            </a:r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해야한다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 위상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(Discovery of clusters with arbitrary shape)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보통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기하 거리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(Euclidean)’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맨하탄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거리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(Manhattan)’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바탕으로 클러스터를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결정한다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이렇게 거리 측정법을 바탕으로 나누면 비슷한 크기와 밀도의 구형 집단을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나누기 쉽다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원이나 구형이 아닌 다른 도형으로도 클러스터를 찾아줄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알고리즘이 필요하다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0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6156684" cy="547142"/>
          </a:xfrm>
        </p:spPr>
        <p:txBody>
          <a:bodyPr/>
          <a:lstStyle/>
          <a:p>
            <a:r>
              <a:rPr lang="en-US" altLang="ko-KR" dirty="0"/>
              <a:t>10.1.2 Requirements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Cluster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47142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기하 거리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(Euclidean)’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맨하탄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거리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(Manhattan)’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8FC6AC8-2252-4287-9DB4-5D4B92F95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2276872"/>
            <a:ext cx="3694886" cy="3133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DF35E8-B728-4C3B-B3EE-51A948D17A66}"/>
              </a:ext>
            </a:extLst>
          </p:cNvPr>
          <p:cNvSpPr txBox="1"/>
          <p:nvPr/>
        </p:nvSpPr>
        <p:spPr>
          <a:xfrm>
            <a:off x="6408204" y="4763869"/>
            <a:ext cx="2160240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800" b="1" kern="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en-US" altLang="ko-KR" sz="18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8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맨하탄</a:t>
            </a:r>
            <a:r>
              <a:rPr lang="ko-KR" altLang="en-US" sz="18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거리</a:t>
            </a:r>
            <a:endParaRPr lang="en-US" altLang="ko-KR" sz="1800" b="1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800" b="1" kern="0" dirty="0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en-US" altLang="ko-KR" sz="18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8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유클리디안</a:t>
            </a:r>
            <a:r>
              <a:rPr lang="ko-KR" altLang="en-US" sz="18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거리</a:t>
            </a:r>
          </a:p>
        </p:txBody>
      </p:sp>
    </p:spTree>
    <p:extLst>
      <p:ext uri="{BB962C8B-B14F-4D97-AF65-F5344CB8AC3E}">
        <p14:creationId xmlns:p14="http://schemas.microsoft.com/office/powerpoint/2010/main" val="19175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6156684" cy="547142"/>
          </a:xfrm>
        </p:spPr>
        <p:txBody>
          <a:bodyPr/>
          <a:lstStyle/>
          <a:p>
            <a:r>
              <a:rPr lang="en-US" altLang="ko-KR" dirty="0"/>
              <a:t>10.1.2 Requirements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Cluster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 위상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(Discovery of clusters with arbitrary shape)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A3502A5-E12F-45A5-A1DF-677A99720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240868"/>
            <a:ext cx="4536504" cy="29033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754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6120680" cy="547142"/>
          </a:xfrm>
        </p:spPr>
        <p:txBody>
          <a:bodyPr/>
          <a:lstStyle/>
          <a:p>
            <a:r>
              <a:rPr lang="en-US" altLang="ko-KR" dirty="0"/>
              <a:t>10.1.2 Requirements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Cluster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99110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파라미터 결정에 필요한 대상 분야의 전문성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(Requirements for domain knowledge to determine input parameters)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클러스터링 알고리즘의 결과는 입력 파라미터에 좌우된다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오차에 대한 안정성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(Ability to deal with noisy data)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실세계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데이터세트에는 </a:t>
            </a:r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아웃라이어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(outlier),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결손 값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(Missing),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 수 없는 값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오류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등이 존재할 수밖에 없다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이러한 노이즈에 대해 안정적인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클러스터링 방법이 필요하다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축적과 순서에 대한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통용성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(Incremental clustering and insensitivity to input order)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추가를 할 때마다 다시 계산하는 클러스터링이나 입력 데이터의 순서에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 다른 결과를 클러스터링은 좋지 못한 알고리즘이다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데이터 축적에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대응할 수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있고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순서와 상관없이 결과를 보장하는 알고리즘이 필요하다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48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6314256" cy="547142"/>
          </a:xfrm>
        </p:spPr>
        <p:txBody>
          <a:bodyPr/>
          <a:lstStyle/>
          <a:p>
            <a:r>
              <a:rPr lang="en-US" altLang="ko-KR" dirty="0"/>
              <a:t>10.1.2 Requirements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Cluster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99110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고차원 데이터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(Capability of clustering high-dimensionality data)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클러스터링 알고리즘 대다수가 두 세 가지 속성 정도의 </a:t>
            </a:r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저차원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 처리에는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좋은 성능을 띄지만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고차원 공간의 데이터 오브젝트를 대상으로 클러스터를 </a:t>
            </a:r>
            <a:r>
              <a:rPr lang="en-US" altLang="ko-KR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분류하는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일은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무척 어렵다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제약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(Constraint-based clustering)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 데이터에 클러스터링을 적용하려면 다양한 제약 조건이 있다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가독성과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활용성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Interpretability and usability)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클러스터링은 </a:t>
            </a:r>
            <a:r>
              <a:rPr lang="ko-KR" altLang="en-US" sz="15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의미 해석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ko-KR" altLang="en-US" sz="15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중점을 두어야한다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68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6156684" cy="547142"/>
          </a:xfrm>
        </p:spPr>
        <p:txBody>
          <a:bodyPr/>
          <a:lstStyle/>
          <a:p>
            <a:r>
              <a:rPr lang="en-US" altLang="ko-KR" dirty="0"/>
              <a:t>10.1.2 Requirements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Cluster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2593268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분할 기준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(The partitioning criteria)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오브젝트의 위계 구조 존재 여부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 분할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(Separation of clusters)</a:t>
            </a:r>
          </a:p>
          <a:p>
            <a:pPr marL="0" indent="0"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오브젝트를 상호 배타적 클러스터로 분할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여부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클러스터간 중복 여부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2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12106</TotalTime>
  <Words>955</Words>
  <Application>Microsoft Office PowerPoint</Application>
  <PresentationFormat>화면 슬라이드 쇼(4:3)</PresentationFormat>
  <Paragraphs>190</Paragraphs>
  <Slides>31</Slides>
  <Notes>30</Notes>
  <HiddenSlides>4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ＭＳ Ｐゴシック</vt:lpstr>
      <vt:lpstr>맑은 고딕</vt:lpstr>
      <vt:lpstr>함초롬돋움</vt:lpstr>
      <vt:lpstr>함초롬바탕</vt:lpstr>
      <vt:lpstr>Arial</vt:lpstr>
      <vt:lpstr>Cambria Math</vt:lpstr>
      <vt:lpstr>Times</vt:lpstr>
      <vt:lpstr>Wingdings</vt:lpstr>
      <vt:lpstr>Edge</vt:lpstr>
      <vt:lpstr>데이터 마이닝 개념과 기법  클러스터 분석: 기본 개념과 방법론</vt:lpstr>
      <vt:lpstr>10.1 Cluster Analysis</vt:lpstr>
      <vt:lpstr>10.1 Cluster Analysis</vt:lpstr>
      <vt:lpstr>10.1.2 Requirements for Cluster Analysis</vt:lpstr>
      <vt:lpstr>10.1.2 Requirements for Cluster Analysis</vt:lpstr>
      <vt:lpstr>10.1.2 Requirements for Cluster Analysis</vt:lpstr>
      <vt:lpstr>10.1.2 Requirements for Cluster Analysis</vt:lpstr>
      <vt:lpstr>10.1.2 Requirements for Cluster Analysis</vt:lpstr>
      <vt:lpstr>10.1.2 Requirements for Cluster Analysis</vt:lpstr>
      <vt:lpstr>10.1.2 Requirements for Cluster Analysis</vt:lpstr>
      <vt:lpstr>10.1.3 Overview of Basic Clustering Methods</vt:lpstr>
      <vt:lpstr>10.1.3 Overview of Basic Clustering Methods</vt:lpstr>
      <vt:lpstr>10.1.3 Overview of Basic Clustering Methods</vt:lpstr>
      <vt:lpstr>10.1.3 Overview of Basic Clustering Methods</vt:lpstr>
      <vt:lpstr>10.1.3 Overview of Basic Clustering Methods</vt:lpstr>
      <vt:lpstr>10.2 Partitioning Methods</vt:lpstr>
      <vt:lpstr>10.2.1  k-Means: A Centroid-Based Technique</vt:lpstr>
      <vt:lpstr>10.2.1  k-Means: A Centroid-Based Technique</vt:lpstr>
      <vt:lpstr>10.2.1  k-Means: A Centroid-Based Technique</vt:lpstr>
      <vt:lpstr>10.2.2 k-Medoids: A Representative Object-Based Technique</vt:lpstr>
      <vt:lpstr>10.2.2 k-Medoids: A Representative Object-Based Technique</vt:lpstr>
      <vt:lpstr>10.3 Hierarchical Methods</vt:lpstr>
      <vt:lpstr>10.3.1 Agglomerative versus Divisive Hierarchical Clustering</vt:lpstr>
      <vt:lpstr>10.3.2 Distance Measures in Algorithmic Methods</vt:lpstr>
      <vt:lpstr>10.3.2 Distance Measures in Algorithmic Methods</vt:lpstr>
      <vt:lpstr>10.3.2 Distance Measures in Algorithmic Methods</vt:lpstr>
      <vt:lpstr>PowerPoint 프레젠테이션</vt:lpstr>
      <vt:lpstr>10.3.3 BIRCH: Multiphase Hierarchical Clustering Using Clustering Feature Trees</vt:lpstr>
      <vt:lpstr>10.3.3 BIRCH: Multiphase Hierarchical Clustering Using Clustering Feature Trees</vt:lpstr>
      <vt:lpstr>10.3.4 Chameleon: Multiphase Hierarchical Clustering Using Dynamic Modeling</vt:lpstr>
      <vt:lpstr>10.3.5 Probabilistic Hierarchical Clustering</vt:lpstr>
    </vt:vector>
  </TitlesOfParts>
  <Manager/>
  <Company>LANL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정성진</cp:lastModifiedBy>
  <cp:revision>1163</cp:revision>
  <cp:lastPrinted>2017-11-16T09:16:57Z</cp:lastPrinted>
  <dcterms:created xsi:type="dcterms:W3CDTF">2007-04-05T20:26:21Z</dcterms:created>
  <dcterms:modified xsi:type="dcterms:W3CDTF">2019-07-11T03:58:29Z</dcterms:modified>
  <cp:category/>
  <cp:contentStatus/>
</cp:coreProperties>
</file>