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3" r:id="rId3"/>
    <p:sldId id="297" r:id="rId4"/>
    <p:sldId id="296" r:id="rId5"/>
    <p:sldId id="306" r:id="rId6"/>
    <p:sldId id="311" r:id="rId7"/>
    <p:sldId id="315" r:id="rId8"/>
    <p:sldId id="314" r:id="rId9"/>
    <p:sldId id="317" r:id="rId10"/>
    <p:sldId id="312" r:id="rId11"/>
    <p:sldId id="318" r:id="rId12"/>
    <p:sldId id="313" r:id="rId13"/>
    <p:sldId id="316" r:id="rId14"/>
    <p:sldId id="319" r:id="rId15"/>
    <p:sldId id="320" r:id="rId16"/>
    <p:sldId id="321" r:id="rId17"/>
    <p:sldId id="322" r:id="rId18"/>
    <p:sldId id="323" r:id="rId19"/>
    <p:sldId id="324" r:id="rId20"/>
    <p:sldId id="328" r:id="rId21"/>
    <p:sldId id="325" r:id="rId22"/>
    <p:sldId id="326" r:id="rId23"/>
    <p:sldId id="327" r:id="rId24"/>
    <p:sldId id="329" r:id="rId25"/>
    <p:sldId id="280" r:id="rId26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283"/>
            <p14:sldId id="297"/>
            <p14:sldId id="296"/>
            <p14:sldId id="306"/>
            <p14:sldId id="311"/>
            <p14:sldId id="315"/>
            <p14:sldId id="314"/>
            <p14:sldId id="317"/>
            <p14:sldId id="312"/>
            <p14:sldId id="318"/>
            <p14:sldId id="313"/>
            <p14:sldId id="316"/>
            <p14:sldId id="319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E5E5FF"/>
    <a:srgbClr val="094A9A"/>
    <a:srgbClr val="FFB3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0981" autoAdjust="0"/>
  </p:normalViewPr>
  <p:slideViewPr>
    <p:cSldViewPr>
      <p:cViewPr varScale="1">
        <p:scale>
          <a:sx n="60" d="100"/>
          <a:sy n="60" d="100"/>
        </p:scale>
        <p:origin x="667" y="4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1992" y="138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8707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7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732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6396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34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1853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8993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9379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664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530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412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382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555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8117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0677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209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Nested</a:t>
            </a:r>
            <a:r>
              <a:rPr lang="ko-KR" altLang="en-US" baseline="0" dirty="0"/>
              <a:t> </a:t>
            </a:r>
            <a:r>
              <a:rPr lang="en-US" altLang="ko-KR" baseline="0" dirty="0"/>
              <a:t>:</a:t>
            </a:r>
            <a:r>
              <a:rPr lang="ko-KR" altLang="en-US" baseline="0" dirty="0"/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개의 독립변수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인자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가 있을 때 하나의 인자의 수준은 독립적으로 정해지는 것이 아니라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Arial"/>
                <a:ea typeface="ＭＳ Ｐゴシック"/>
                <a:cs typeface="ＭＳ Ｐゴシック"/>
              </a:rPr>
              <a:t>다른 인자의 수준이 정해진 다음에 그것에 의해서 정해지는 것을 의미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660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57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16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067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1933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810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111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6CB27BD-340E-4490-9ABA-1FF50875F977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/25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/25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4316"/>
            <a:ext cx="5436604" cy="1196752"/>
          </a:xfrm>
        </p:spPr>
        <p:txBody>
          <a:bodyPr/>
          <a:lstStyle/>
          <a:p>
            <a:pPr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마이닝 개념과 기법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클러스터 분석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개념과 방법론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92180" y="5661248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2019/07/11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10.3.4 Chameleon: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Dynamic Modeling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카멜레온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(Chameleon)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동적 모델링을 통해 두 클러스터 사이의 유사성을 측정하는 구조적 클러스터링 알고리즘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유사성 측정 방법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 내부의 오브젝트가 얼마나 잘 연결되었는지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클러스터들이 서로 얼마나 가까이 있는지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두개의 클러스터의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상호연결성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높고 서로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가까이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있으면 하나의 클러스터로 결합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2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10.3.4 Chameleon: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Dynamic Modeling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k-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인접 이웃 그래프 기법으로 그래프 구조를 구성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그래프 분할 알고리즘을 통해 연결 단절을 최소화하는 작은 서브 집합으로 분할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반복적으로 하위 집합을 결합하여 잘 맞는 클러스터 탐색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D9B5A68-32C5-472B-92BD-FF9C28F53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10" y="3897052"/>
            <a:ext cx="4932548" cy="27432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6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92888" cy="547142"/>
          </a:xfrm>
        </p:spPr>
        <p:txBody>
          <a:bodyPr/>
          <a:lstStyle/>
          <a:p>
            <a:r>
              <a:rPr lang="en-US" altLang="ko-KR" sz="2200" dirty="0"/>
              <a:t>10.3.5 Probabilistic Hierarchical Clustering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알고리즘식 구조 클러스터링 단점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좋은 거리 측정 기준 모호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결손이 된 데이터 오브젝트의 속성 값 영향이 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휴리스틱 방법이므로 클러스터링 구조 최적화 목적에 부합하지 않음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이런 단점을 해소하고 클러스터 사이의 거리 측정에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 모델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사용한 방법이     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 err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확률식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 클러스터링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7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92888" cy="547142"/>
          </a:xfrm>
        </p:spPr>
        <p:txBody>
          <a:bodyPr/>
          <a:lstStyle/>
          <a:p>
            <a:r>
              <a:rPr lang="en-US" altLang="ko-KR" sz="2200" dirty="0"/>
              <a:t>10.3.5 Probabilistic Hierarchical Clustering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2C36781-6425-4193-AD54-57E9A035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688" y="2471293"/>
            <a:ext cx="2664296" cy="9890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4" name="내용 개체 틀 7">
            <a:extLst>
              <a:ext uri="{FF2B5EF4-FFF2-40B4-BE49-F238E27FC236}">
                <a16:creationId xmlns:a16="http://schemas.microsoft.com/office/drawing/2014/main" xmlns="" id="{6B81A928-B03C-4916-9899-0F3612F93E84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1085258" cy="4673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/>
              <a:buChar char="n"/>
              <a:defRPr sz="2800" b="1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defRPr>
            </a:lvl1pPr>
            <a:lvl2pPr marL="669925" indent="-3254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2pPr>
            <a:lvl3pPr marL="1022350" indent="-3508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3pPr>
            <a:lvl4pPr marL="1339850" indent="-31591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4pPr>
            <a:lvl5pPr marL="1681163" indent="-33972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9pPr>
          </a:lstStyle>
          <a:p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E23EB715-6587-4E2D-A26D-37C107B33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471293"/>
            <a:ext cx="4155512" cy="29389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BE7BC6A-396B-4E92-937F-E91416DD6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688" y="4617133"/>
            <a:ext cx="2743200" cy="7930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82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92888" cy="547142"/>
          </a:xfrm>
        </p:spPr>
        <p:txBody>
          <a:bodyPr/>
          <a:lstStyle/>
          <a:p>
            <a:r>
              <a:rPr lang="en-US" altLang="ko-KR" sz="2200" dirty="0"/>
              <a:t>10.3.5 Probabilistic Hierarchical Clustering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07E8708-78C6-478E-95F9-9A38DAC9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80" y="4365104"/>
            <a:ext cx="5073008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9" name="내용 개체 틀 7">
            <a:extLst>
              <a:ext uri="{FF2B5EF4-FFF2-40B4-BE49-F238E27FC236}">
                <a16:creationId xmlns:a16="http://schemas.microsoft.com/office/drawing/2014/main" xmlns="" id="{12F4B367-A19C-46C8-833E-E50C33BF6492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1085258" cy="4673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/>
              <a:buChar char="n"/>
              <a:defRPr sz="2800" b="1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defRPr>
            </a:lvl1pPr>
            <a:lvl2pPr marL="669925" indent="-3254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2pPr>
            <a:lvl3pPr marL="1022350" indent="-3508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3pPr>
            <a:lvl4pPr marL="1339850" indent="-31591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4pPr>
            <a:lvl5pPr marL="1681163" indent="-33972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9pPr>
          </a:lstStyle>
          <a:p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68DD4CC6-8235-425A-AC8F-AD18B602E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01659"/>
            <a:ext cx="3321825" cy="1755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1881B6B0-85BB-4C90-918D-0352D51DA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965" y="2201659"/>
            <a:ext cx="3780420" cy="17557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639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92888" cy="547142"/>
          </a:xfrm>
        </p:spPr>
        <p:txBody>
          <a:bodyPr/>
          <a:lstStyle/>
          <a:p>
            <a:r>
              <a:rPr lang="en-US" altLang="ko-KR" sz="2200" dirty="0"/>
              <a:t>10.3.5 Probabilistic Hierarchical Clustering</a:t>
            </a:r>
            <a:endParaRPr lang="ko-KR" altLang="en-US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DFAF370-BF5F-46FB-987D-67647844C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600" dirty="0">
              <a:latin typeface="함초롬돋음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210C26A-7119-4808-811A-2D510568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98" y="2060848"/>
            <a:ext cx="7159903" cy="30406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360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92888" cy="547142"/>
          </a:xfrm>
        </p:spPr>
        <p:txBody>
          <a:bodyPr/>
          <a:lstStyle/>
          <a:p>
            <a:r>
              <a:rPr lang="en-US" altLang="ko-KR" sz="2200" dirty="0"/>
              <a:t>10.4 Density-Based Methods</a:t>
            </a:r>
            <a:endParaRPr lang="ko-KR" altLang="en-US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DFAF370-BF5F-46FB-987D-67647844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분할과 구조적 클러스터링 알고리즘은 구 형태의 클러스터를 찾기 위해 만들어졌다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음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돋음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돋음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밀도 기반 클러스터링을 통해 구가 아닌 형태의 클러스터를 발견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DBSCAN, OPTICS, DENCLUE</a:t>
            </a: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7734BB7-26F3-4867-BD5E-85EFB535F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132856"/>
            <a:ext cx="4248472" cy="20531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301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10.4.1 DBSCAN: Density-Based Clustering Based on Connected Regions with High Density</a:t>
            </a:r>
            <a:endParaRPr lang="ko-KR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xmlns="" id="{6DFAF370-BF5F-46FB-987D-67647844C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</p:spPr>
            <p:txBody>
              <a:bodyPr/>
              <a:lstStyle/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예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-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원의 반경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∈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, 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MinPts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3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DFAF370-BF5F-46FB-987D-67647844C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D13B98D-0A15-41D0-83F3-FBF212D24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600908"/>
            <a:ext cx="6756229" cy="29883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2974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10.4.1 DBSCAN: Density-Based Clustering Based on Connected Regions with High Density</a:t>
            </a:r>
            <a:endParaRPr lang="ko-KR" altLang="en-US" sz="2200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xmlns="" id="{59743228-A2B4-407B-B5AD-5F5F4489C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388" y="1520788"/>
            <a:ext cx="6707224" cy="4608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DDA8421F-AB45-4FCA-90E8-84D35778DFF8}"/>
              </a:ext>
            </a:extLst>
          </p:cNvPr>
          <p:cNvSpPr/>
          <p:nvPr/>
        </p:nvSpPr>
        <p:spPr>
          <a:xfrm>
            <a:off x="3419872" y="2024844"/>
            <a:ext cx="792088" cy="2160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3B487EC4-C1F4-4657-B126-43064D363AD2}"/>
              </a:ext>
            </a:extLst>
          </p:cNvPr>
          <p:cNvSpPr/>
          <p:nvPr/>
        </p:nvSpPr>
        <p:spPr>
          <a:xfrm>
            <a:off x="2339752" y="2924944"/>
            <a:ext cx="4176464" cy="25202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E735DFA7-4A6B-47FA-A8A9-BA9612D36DCB}"/>
              </a:ext>
            </a:extLst>
          </p:cNvPr>
          <p:cNvSpPr/>
          <p:nvPr/>
        </p:nvSpPr>
        <p:spPr>
          <a:xfrm>
            <a:off x="2375756" y="5481228"/>
            <a:ext cx="1692188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61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10.4.2 OPTICS: Ordering Points to Identify</a:t>
            </a:r>
            <a:br>
              <a:rPr lang="en-US" altLang="ko-KR" sz="2200" dirty="0"/>
            </a:br>
            <a:r>
              <a:rPr lang="en-US" altLang="ko-KR" sz="2200" dirty="0"/>
              <a:t>the Clustering Structure</a:t>
            </a:r>
            <a:endParaRPr lang="ko-KR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xmlns="" id="{6DFAF370-BF5F-46FB-987D-67647844C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DBSCAN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은 입력 파라미터에 따라 결과가 달라진다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 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핵심 거리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한 오브젝트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핵심거리는 최소 </a:t>
                </a:r>
                <a:r>
                  <a:rPr lang="en-US" altLang="ko-KR" sz="16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MinPts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개의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∈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’-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이웃을 만족하는            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	      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가장 작은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∈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’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값을 말한다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접근 거리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q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접근 거리는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max{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핵심거리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(q),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거리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(p, q)}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 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DFAF370-BF5F-46FB-987D-67647844C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4501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55C0D7EC-99EE-4BB9-B061-2247CFAF2F6E}"/>
              </a:ext>
            </a:extLst>
          </p:cNvPr>
          <p:cNvGrpSpPr/>
          <p:nvPr/>
        </p:nvGrpSpPr>
        <p:grpSpPr>
          <a:xfrm>
            <a:off x="1331640" y="3356992"/>
            <a:ext cx="5868652" cy="2948059"/>
            <a:chOff x="1331640" y="3356992"/>
            <a:chExt cx="5868652" cy="294805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8DDFE5D7-9542-4478-B577-91B5D5ABB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1640" y="3356992"/>
              <a:ext cx="5868652" cy="2948059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AEC8AD22-B6E1-41B5-A501-70515097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1640" y="3356992"/>
              <a:ext cx="2143125" cy="266700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1459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3312368" cy="547142"/>
          </a:xfrm>
        </p:spPr>
        <p:txBody>
          <a:bodyPr/>
          <a:lstStyle/>
          <a:p>
            <a:r>
              <a:rPr lang="en-US" altLang="ko-KR" dirty="0"/>
              <a:t>10.1 Cluster Analysis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41889297-3257-489F-8EB0-CBC5D729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108110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Cluster analysis(Clustering) 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오브젝트 집합을 부분집합으로 분할하는 것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Clustering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 데이터 안에서 기존에는 알 수 없었던 그룹을 발견 하려 할 때 유용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096BEFB-2BC2-42B6-AFEF-92B92613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2936268"/>
            <a:ext cx="2952328" cy="2785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552202-5114-4C1A-87C0-5FFEE2A67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12" y="2937878"/>
            <a:ext cx="2880320" cy="2782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28D3E0-C008-465E-8165-5A50880118F8}"/>
              </a:ext>
            </a:extLst>
          </p:cNvPr>
          <p:cNvSpPr txBox="1"/>
          <p:nvPr/>
        </p:nvSpPr>
        <p:spPr>
          <a:xfrm>
            <a:off x="1628673" y="5841268"/>
            <a:ext cx="1566174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클러스터링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5E8571E-AC72-4FD0-83C4-1A5B8D0F8297}"/>
              </a:ext>
            </a:extLst>
          </p:cNvPr>
          <p:cNvSpPr txBox="1"/>
          <p:nvPr/>
        </p:nvSpPr>
        <p:spPr>
          <a:xfrm>
            <a:off x="5337085" y="5841268"/>
            <a:ext cx="1566174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클러스터링 후</a:t>
            </a:r>
          </a:p>
        </p:txBody>
      </p:sp>
    </p:spTree>
    <p:extLst>
      <p:ext uri="{BB962C8B-B14F-4D97-AF65-F5344CB8AC3E}">
        <p14:creationId xmlns:p14="http://schemas.microsoft.com/office/powerpoint/2010/main" val="70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10.4.2 OPTICS: Ordering Points to Identify</a:t>
            </a:r>
            <a:br>
              <a:rPr lang="en-US" altLang="ko-KR" sz="2200" dirty="0"/>
            </a:br>
            <a:r>
              <a:rPr lang="en-US" altLang="ko-KR" sz="2200" dirty="0"/>
              <a:t>the Clustering Structure</a:t>
            </a:r>
            <a:endParaRPr lang="ko-KR" altLang="en-US" sz="2200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xmlns="" id="{152BFE05-F8D9-4017-8903-F1331CD15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572" y="2168338"/>
            <a:ext cx="3600400" cy="273682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E0F9388-D13C-459A-983A-528261B98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20" y="2168338"/>
            <a:ext cx="3528392" cy="273682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xmlns="" id="{6EC65857-277B-4D5C-9C20-F6C7FE084054}"/>
              </a:ext>
            </a:extLst>
          </p:cNvPr>
          <p:cNvSpPr txBox="1">
            <a:spLocks/>
          </p:cNvSpPr>
          <p:nvPr/>
        </p:nvSpPr>
        <p:spPr>
          <a:xfrm>
            <a:off x="533400" y="1447800"/>
            <a:ext cx="1158280" cy="5050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/>
              <a:buChar char="n"/>
              <a:defRPr sz="2800" b="1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defRPr>
            </a:lvl1pPr>
            <a:lvl2pPr marL="669925" indent="-3254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Times"/>
              <a:buChar char="•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2pPr>
            <a:lvl3pPr marL="1022350" indent="-35083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5000"/>
              <a:buChar char="—"/>
              <a:defRPr sz="1800">
                <a:solidFill>
                  <a:schemeClr val="tx1"/>
                </a:solidFill>
                <a:latin typeface="+mn-lt"/>
                <a:ea typeface="ＭＳ Ｐゴシック"/>
              </a:defRPr>
            </a:lvl3pPr>
            <a:lvl4pPr marL="1339850" indent="-31591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Times"/>
              <a:buChar char="•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4pPr>
            <a:lvl5pPr marL="1681163" indent="-33972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Char char="»"/>
              <a:defRPr sz="1600">
                <a:solidFill>
                  <a:schemeClr val="tx1"/>
                </a:solidFill>
                <a:latin typeface="+mn-lt"/>
                <a:ea typeface="ＭＳ Ｐゴシック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defRPr sz="1400">
                <a:solidFill>
                  <a:schemeClr val="tx1"/>
                </a:solidFill>
                <a:latin typeface="+mn-lt"/>
                <a:ea typeface="ＭＳ Ｐゴシック"/>
              </a:defRPr>
            </a:lvl9pPr>
          </a:lstStyle>
          <a:p>
            <a:r>
              <a:rPr lang="ko-KR" altLang="en-US" sz="16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16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53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10.4.3 DENCLUE: Clustering Based on Density</a:t>
            </a:r>
            <a:br>
              <a:rPr lang="en-US" altLang="ko-KR" sz="2200" dirty="0"/>
            </a:br>
            <a:r>
              <a:rPr lang="en-US" altLang="ko-KR" sz="2200" dirty="0"/>
              <a:t>Distribution Functions</a:t>
            </a:r>
            <a:endParaRPr lang="ko-KR" altLang="en-US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DFAF370-BF5F-46FB-987D-67647844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일군의 밀도 분포 함수로 클러스터를 찾아내는 클러스터링 알고리즘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이웃 반경에 약간의 차이에도 밀도가 급격하게 변함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EC6C364-0089-4B1F-81D3-ED8136A0E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8" y="3140968"/>
            <a:ext cx="2880320" cy="215397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863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10.4.3 DENCLUE: Clustering Based on Density</a:t>
            </a:r>
            <a:br>
              <a:rPr lang="en-US" altLang="ko-KR" sz="2200" dirty="0"/>
            </a:br>
            <a:r>
              <a:rPr lang="en-US" altLang="ko-KR" sz="2200" dirty="0"/>
              <a:t>Distribution Functions</a:t>
            </a:r>
            <a:endParaRPr lang="ko-KR" altLang="en-US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DFAF370-BF5F-46FB-987D-67647844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이웃 반경에 따라 급격한 변화를 극복하기 위해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커널 밀도 추정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커널 밀도 추정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파라미터 없이 밀도를 추측할 수 있는 통계 기법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커널 함수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7EBAB56-BA2C-4BC1-8DC4-93D59310E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68" y="2636912"/>
            <a:ext cx="2562225" cy="71437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A600AC7-F979-46FE-AAE4-4B35038B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68" y="3954958"/>
            <a:ext cx="2667000" cy="69532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5BD9DF5-FDE4-4B55-9525-65EA64846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684" y="3821858"/>
            <a:ext cx="2910383" cy="96152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319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10.4.3 DENCLUE: Clustering Based on Density</a:t>
            </a:r>
            <a:br>
              <a:rPr lang="en-US" altLang="ko-KR" sz="2200" dirty="0"/>
            </a:br>
            <a:r>
              <a:rPr lang="en-US" altLang="ko-KR" sz="2200" dirty="0"/>
              <a:t>Distribution Functions</a:t>
            </a:r>
            <a:endParaRPr lang="ko-KR" altLang="en-US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DFAF370-BF5F-46FB-987D-67647844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범위 값으로 조정 파라미터 역할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5A0FE41-75E6-4EBB-A41F-91F76B3A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0" y="2456892"/>
            <a:ext cx="7985299" cy="217567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8090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10.4.3 DENCLUE: Clustering Based on Density</a:t>
            </a:r>
            <a:br>
              <a:rPr lang="en-US" altLang="ko-KR" sz="2200" dirty="0"/>
            </a:br>
            <a:r>
              <a:rPr lang="en-US" altLang="ko-KR" sz="2200" dirty="0"/>
              <a:t>Distribution Functions</a:t>
            </a:r>
            <a:endParaRPr lang="ko-KR" altLang="en-US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DFAF370-BF5F-46FB-987D-67647844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01480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 point x’ is called a </a:t>
            </a:r>
            <a:r>
              <a:rPr lang="en-US" altLang="ko-KR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density attractor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if it is a local maximum of the estimated density function. 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69857AD-E976-4FE3-8D4D-3BE983D6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08" y="2406645"/>
            <a:ext cx="6334062" cy="28621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791AB73C-5D8D-4131-8D94-A8230FFC0980}"/>
              </a:ext>
            </a:extLst>
          </p:cNvPr>
          <p:cNvSpPr/>
          <p:nvPr/>
        </p:nvSpPr>
        <p:spPr>
          <a:xfrm>
            <a:off x="6071420" y="2352194"/>
            <a:ext cx="1185490" cy="328340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853424EA-715E-4E24-9986-0A4659983C1A}"/>
              </a:ext>
            </a:extLst>
          </p:cNvPr>
          <p:cNvGrpSpPr/>
          <p:nvPr/>
        </p:nvGrpSpPr>
        <p:grpSpPr>
          <a:xfrm>
            <a:off x="1007604" y="2964353"/>
            <a:ext cx="7043352" cy="2703122"/>
            <a:chOff x="1043608" y="2984595"/>
            <a:chExt cx="6509192" cy="23345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F25BE31F-BB91-4962-A3FF-8422D6D2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608" y="2984595"/>
              <a:ext cx="6509192" cy="2334554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08E1786E-7947-4FDF-A99B-D3D0DBC3289F}"/>
                </a:ext>
              </a:extLst>
            </p:cNvPr>
            <p:cNvSpPr/>
            <p:nvPr/>
          </p:nvSpPr>
          <p:spPr>
            <a:xfrm>
              <a:off x="2807804" y="3140968"/>
              <a:ext cx="72008" cy="7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D935E9A-531C-451B-ADB4-5CD14638CC34}"/>
                </a:ext>
              </a:extLst>
            </p:cNvPr>
            <p:cNvSpPr/>
            <p:nvPr/>
          </p:nvSpPr>
          <p:spPr>
            <a:xfrm>
              <a:off x="3851920" y="3698540"/>
              <a:ext cx="72008" cy="7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32524034-914D-4939-9623-E04DED52C427}"/>
                </a:ext>
              </a:extLst>
            </p:cNvPr>
            <p:cNvSpPr/>
            <p:nvPr/>
          </p:nvSpPr>
          <p:spPr>
            <a:xfrm>
              <a:off x="5400092" y="3393000"/>
              <a:ext cx="72008" cy="7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50000"/>
                </a:spcAft>
                <a:buClr>
                  <a:srgbClr val="004080"/>
                </a:buClr>
                <a:buSzPct val="65000"/>
                <a:buFont typeface="Wingdings"/>
                <a:buChar char="§"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7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1835696" y="692696"/>
            <a:ext cx="554461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마이닝 개념과 기법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클러스터 분석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개념과 방법론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696744" cy="547142"/>
          </a:xfrm>
        </p:spPr>
        <p:txBody>
          <a:bodyPr/>
          <a:lstStyle/>
          <a:p>
            <a:r>
              <a:rPr lang="en-US" altLang="ko-KR" dirty="0"/>
              <a:t>10.1.3 Overview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Basic Clustering Methods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365576"/>
          </a:xfrm>
        </p:spPr>
        <p:txBody>
          <a:bodyPr/>
          <a:lstStyle/>
          <a:p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 클러스터링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(Partitioning methods) 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계층적 클러스터링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(Hierarchical methods)</a:t>
            </a:r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2F2384C-F787-4DBD-9387-5DF6D167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614" y="2096852"/>
            <a:ext cx="5945472" cy="38406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24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728700"/>
            <a:ext cx="6696744" cy="547142"/>
          </a:xfrm>
        </p:spPr>
        <p:txBody>
          <a:bodyPr/>
          <a:lstStyle/>
          <a:p>
            <a:r>
              <a:rPr lang="en-US" altLang="ko-KR" dirty="0"/>
              <a:t>10.1.3 Overview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Basic Clustering Methods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140D709D-D236-4C3C-9148-2275103D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365576"/>
          </a:xfrm>
        </p:spPr>
        <p:txBody>
          <a:bodyPr/>
          <a:lstStyle/>
          <a:p>
            <a:r>
              <a:rPr lang="ko-KR" altLang="en-US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계층적 클러스터링</a:t>
            </a:r>
            <a:r>
              <a:rPr lang="en-US" altLang="ko-KR" sz="1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(Hierarchical methods)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46D67C7-4D99-4938-9435-649895F7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6" y="1988840"/>
            <a:ext cx="5211105" cy="41882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48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4032448" cy="547142"/>
          </a:xfrm>
        </p:spPr>
        <p:txBody>
          <a:bodyPr/>
          <a:lstStyle/>
          <a:p>
            <a:r>
              <a:rPr lang="en-US" altLang="ko-KR" dirty="0"/>
              <a:t>10.3 Hierarchical Methods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계층적 클러스터링은 데이터 오브젝트를 구조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형태의 클러스터로 나눈다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형태의 클러스터는 정리와 시각화에 편리하다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조적식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(agglomerative),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(divisive)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품질을 높이는 방법은 다른 클러스터링 기법과 조합해서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 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다중 단계 클러스터링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다중 단계 클러스터링의 종류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BIRCH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Chameleon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1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10.3.3 BIRCH: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Clustering Feature Trees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BIRCH(Balanced Iterative Reducing and Clustering using Hierarchies)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             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대규모 정량 데이터의 클러스터링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목적으로 만들어짐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규모 확장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 과정을 돌이킬 수 없는 문제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해결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특성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(Clustering feature)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이란 개념을 통해 클러스터를 종합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CF-</a:t>
            </a:r>
            <a:r>
              <a:rPr lang="ko-KR" altLang="en-US" sz="16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(Clustering feature tree)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클러스터의 구조를 보여줌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928E1E-69E3-4794-8356-F9C173389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686" y="4113076"/>
            <a:ext cx="1619250" cy="466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C48E9B5-337E-4E7D-8CFC-3C9B70D78572}"/>
              </a:ext>
            </a:extLst>
          </p:cNvPr>
          <p:cNvSpPr txBox="1"/>
          <p:nvPr/>
        </p:nvSpPr>
        <p:spPr>
          <a:xfrm>
            <a:off x="1403648" y="4876485"/>
            <a:ext cx="6336704" cy="7386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특성</a:t>
            </a:r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공간상의 오브젝트 클러스터 세트 정보를 종합한 </a:t>
            </a:r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3D</a:t>
            </a:r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</a:t>
            </a:r>
            <a:endParaRPr lang="en-US" altLang="ko-KR" sz="14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N: </a:t>
            </a:r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개수</a:t>
            </a:r>
            <a:endParaRPr lang="en-US" altLang="ko-KR" sz="14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4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5AB7348-E498-41A6-9348-9A412DCB4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222" y="4113076"/>
            <a:ext cx="1924050" cy="571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23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10.3.3 BIRCH: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Clustering Feature Trees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357464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CB6B37B-72BB-4F93-8E02-39EBFA7F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29748"/>
            <a:ext cx="6523584" cy="39474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928E1E-69E3-4794-8356-F9C173389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18" y="2096852"/>
            <a:ext cx="1619250" cy="466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80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10.3.3 BIRCH: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Clustering Feature Trees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1842356" cy="5050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CF-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트리 구조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CA4BDCB-6671-4172-932D-BDCEB3AA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6" y="2168860"/>
            <a:ext cx="5324475" cy="1885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C619414-8BCE-4298-B193-2A6EAB083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05" y="4567423"/>
            <a:ext cx="3448050" cy="257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A49B454-9CDE-4D45-99CA-3021B3D53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259" y="5337212"/>
            <a:ext cx="351472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xmlns="" id="{1A2DBB95-6E61-4CBA-89D4-9541723DADAF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H="1" flipV="1">
            <a:off x="900205" y="4696011"/>
            <a:ext cx="13054" cy="836464"/>
          </a:xfrm>
          <a:prstGeom prst="curvedConnector3">
            <a:avLst>
              <a:gd name="adj1" fmla="val -259853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723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584684"/>
            <a:ext cx="7992888" cy="691158"/>
          </a:xfrm>
        </p:spPr>
        <p:txBody>
          <a:bodyPr/>
          <a:lstStyle/>
          <a:p>
            <a:r>
              <a:rPr lang="en-US" altLang="ko-KR" sz="2200" dirty="0"/>
              <a:t>10.3.3 BIRCH: Multiphase Hierarchical Clustering</a:t>
            </a:r>
            <a:br>
              <a:rPr lang="en-US" altLang="ko-KR" sz="2200" dirty="0"/>
            </a:br>
            <a:r>
              <a:rPr lang="en-US" altLang="ko-KR" sz="2200" dirty="0"/>
              <a:t>Using Clustering Feature Trees</a:t>
            </a:r>
            <a:endParaRPr lang="ko-KR" altLang="en-US" sz="2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7566992" cy="3961420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읽어서 초기 메모리에서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CF tree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작은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CF tree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만들어 바람직한 길이로 압축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글로벌 클러스터링 진행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4.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클러스터링 정제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9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14284</TotalTime>
  <Words>539</Words>
  <Application>Microsoft Office PowerPoint</Application>
  <PresentationFormat>화면 슬라이드 쇼(4:3)</PresentationFormat>
  <Paragraphs>120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ＭＳ Ｐゴシック</vt:lpstr>
      <vt:lpstr>맑은 고딕</vt:lpstr>
      <vt:lpstr>함초롬돋움</vt:lpstr>
      <vt:lpstr>함초롬돋음</vt:lpstr>
      <vt:lpstr>함초롬바탕</vt:lpstr>
      <vt:lpstr>Arial</vt:lpstr>
      <vt:lpstr>Cambria Math</vt:lpstr>
      <vt:lpstr>Times</vt:lpstr>
      <vt:lpstr>Wingdings</vt:lpstr>
      <vt:lpstr>Edge</vt:lpstr>
      <vt:lpstr>데이터 마이닝 개념과 기법  클러스터 분석: 기본 개념과 방법론</vt:lpstr>
      <vt:lpstr>10.1 Cluster Analysis</vt:lpstr>
      <vt:lpstr>10.1.3 Overview of Basic Clustering Methods</vt:lpstr>
      <vt:lpstr>10.1.3 Overview of Basic Clustering Methods</vt:lpstr>
      <vt:lpstr>10.3 Hierarchical Methods</vt:lpstr>
      <vt:lpstr>10.3.3 BIRCH: Multiphase Hierarchical Clustering Using Clustering Feature Trees</vt:lpstr>
      <vt:lpstr>10.3.3 BIRCH: Multiphase Hierarchical Clustering Using Clustering Feature Trees</vt:lpstr>
      <vt:lpstr>10.3.3 BIRCH: Multiphase Hierarchical Clustering Using Clustering Feature Trees</vt:lpstr>
      <vt:lpstr>10.3.3 BIRCH: Multiphase Hierarchical Clustering Using Clustering Feature Trees</vt:lpstr>
      <vt:lpstr>10.3.4 Chameleon: Multiphase Hierarchical Clustering Using Dynamic Modeling</vt:lpstr>
      <vt:lpstr>10.3.4 Chameleon: Multiphase Hierarchical Clustering Using Dynamic Modeling</vt:lpstr>
      <vt:lpstr>10.3.5 Probabilistic Hierarchical Clustering</vt:lpstr>
      <vt:lpstr>10.3.5 Probabilistic Hierarchical Clustering</vt:lpstr>
      <vt:lpstr>10.3.5 Probabilistic Hierarchical Clustering</vt:lpstr>
      <vt:lpstr>10.3.5 Probabilistic Hierarchical Clustering</vt:lpstr>
      <vt:lpstr>10.4 Density-Based Methods</vt:lpstr>
      <vt:lpstr>10.4.1 DBSCAN: Density-Based Clustering Based on Connected Regions with High Density</vt:lpstr>
      <vt:lpstr>10.4.1 DBSCAN: Density-Based Clustering Based on Connected Regions with High Density</vt:lpstr>
      <vt:lpstr>10.4.2 OPTICS: Ordering Points to Identify the Clustering Structure</vt:lpstr>
      <vt:lpstr>10.4.2 OPTICS: Ordering Points to Identify the Clustering Structure</vt:lpstr>
      <vt:lpstr>10.4.3 DENCLUE: Clustering Based on Density Distribution Functions</vt:lpstr>
      <vt:lpstr>10.4.3 DENCLUE: Clustering Based on Density Distribution Functions</vt:lpstr>
      <vt:lpstr>10.4.3 DENCLUE: Clustering Based on Density Distribution Functions</vt:lpstr>
      <vt:lpstr>10.4.3 DENCLUE: Clustering Based on Density Distribution Functions</vt:lpstr>
      <vt:lpstr>PowerPoint 프레젠테이션</vt:lpstr>
    </vt:vector>
  </TitlesOfParts>
  <Manager/>
  <Company>LANL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정성진</cp:lastModifiedBy>
  <cp:revision>1221</cp:revision>
  <cp:lastPrinted>2017-11-16T09:16:57Z</cp:lastPrinted>
  <dcterms:created xsi:type="dcterms:W3CDTF">2007-04-05T20:26:21Z</dcterms:created>
  <dcterms:modified xsi:type="dcterms:W3CDTF">2019-07-18T04:44:59Z</dcterms:modified>
  <cp:category/>
  <cp:contentStatus/>
</cp:coreProperties>
</file>