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32"/>
  </p:notesMasterIdLst>
  <p:handoutMasterIdLst>
    <p:handoutMasterId r:id="rId33"/>
  </p:handoutMasterIdLst>
  <p:sldIdLst>
    <p:sldId id="257" r:id="rId2"/>
    <p:sldId id="306" r:id="rId3"/>
    <p:sldId id="311" r:id="rId4"/>
    <p:sldId id="331" r:id="rId5"/>
    <p:sldId id="314" r:id="rId6"/>
    <p:sldId id="317" r:id="rId7"/>
    <p:sldId id="315" r:id="rId8"/>
    <p:sldId id="330" r:id="rId9"/>
    <p:sldId id="312" r:id="rId10"/>
    <p:sldId id="318" r:id="rId11"/>
    <p:sldId id="336" r:id="rId12"/>
    <p:sldId id="313" r:id="rId13"/>
    <p:sldId id="316" r:id="rId14"/>
    <p:sldId id="319" r:id="rId15"/>
    <p:sldId id="320" r:id="rId16"/>
    <p:sldId id="321" r:id="rId17"/>
    <p:sldId id="332" r:id="rId18"/>
    <p:sldId id="322" r:id="rId19"/>
    <p:sldId id="323" r:id="rId20"/>
    <p:sldId id="333" r:id="rId21"/>
    <p:sldId id="334" r:id="rId22"/>
    <p:sldId id="324" r:id="rId23"/>
    <p:sldId id="335" r:id="rId24"/>
    <p:sldId id="328" r:id="rId25"/>
    <p:sldId id="325" r:id="rId26"/>
    <p:sldId id="326" r:id="rId27"/>
    <p:sldId id="327" r:id="rId28"/>
    <p:sldId id="329" r:id="rId29"/>
    <p:sldId id="337" r:id="rId30"/>
    <p:sldId id="280" r:id="rId31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06"/>
            <p14:sldId id="311"/>
            <p14:sldId id="331"/>
            <p14:sldId id="314"/>
            <p14:sldId id="317"/>
            <p14:sldId id="315"/>
            <p14:sldId id="330"/>
            <p14:sldId id="312"/>
            <p14:sldId id="318"/>
            <p14:sldId id="336"/>
            <p14:sldId id="313"/>
            <p14:sldId id="316"/>
            <p14:sldId id="319"/>
            <p14:sldId id="320"/>
            <p14:sldId id="321"/>
            <p14:sldId id="332"/>
            <p14:sldId id="322"/>
            <p14:sldId id="323"/>
            <p14:sldId id="333"/>
            <p14:sldId id="334"/>
            <p14:sldId id="324"/>
            <p14:sldId id="335"/>
            <p14:sldId id="328"/>
            <p14:sldId id="325"/>
            <p14:sldId id="326"/>
            <p14:sldId id="327"/>
            <p14:sldId id="329"/>
            <p14:sldId id="33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0981" autoAdjust="0"/>
  </p:normalViewPr>
  <p:slideViewPr>
    <p:cSldViewPr>
      <p:cViewPr varScale="1">
        <p:scale>
          <a:sx n="90" d="100"/>
          <a:sy n="90" d="100"/>
        </p:scale>
        <p:origin x="1032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38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7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567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73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6396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34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853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993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23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9379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66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168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2396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606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530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3628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382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555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8117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677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098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49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067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61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810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110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193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744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70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6CB27BD-340E-4490-9ABA-1FF50875F977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/30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/30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마이닝 개념과 기법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 분석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개념과 방법론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92180" y="5661248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2019/07/31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10.3.4 Chameleon: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Dynamic Modeling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k-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인접 이웃 그래프 기법으로 그래프 구조를 구성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그래프 분할 알고리즘을 통해 연결 단절을 최소화하는 작은 서브 집합으로 분할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반복적으로 하위 집합을 결합하여 잘 맞는 클러스터 탐색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D9B5A68-32C5-472B-92BD-FF9C28F53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3789040"/>
            <a:ext cx="4932548" cy="27432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6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10.3.4 Chameleon: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Dynamic Modeling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반복적으로 하위 집합을 결합하여 잘 맞는 클러스터 탐색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상호연결성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상대값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(RI) 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인접성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상대값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(RC)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00DE272-46CF-4C3F-89B1-1D974ADA6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92896"/>
            <a:ext cx="2667000" cy="76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5F4684-86F7-496E-8E50-F83F4FD4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788" y="4005064"/>
            <a:ext cx="3528392" cy="900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14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92888" cy="547142"/>
          </a:xfrm>
        </p:spPr>
        <p:txBody>
          <a:bodyPr/>
          <a:lstStyle/>
          <a:p>
            <a:r>
              <a:rPr lang="en-US" altLang="ko-KR" sz="2200" dirty="0"/>
              <a:t>10.3.5 Probabilistic Hierarchical Clustering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알고리즘식 구조 클러스터링 단점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좋은 거리 측정 기준 모호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결손이 된 데이터 오브젝트의 속성 값 영향이 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휴리스틱 방법이므로 클러스터링 구조 최적화 목적에 부합하지 않음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이런 단점을 해소하고 클러스터 사이의 거리 측정에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 모델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사용한 방법이     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확률식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 클러스터링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7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92888" cy="547142"/>
          </a:xfrm>
        </p:spPr>
        <p:txBody>
          <a:bodyPr/>
          <a:lstStyle/>
          <a:p>
            <a:r>
              <a:rPr lang="en-US" altLang="ko-KR" sz="2200" dirty="0"/>
              <a:t>10.3.5 Probabilistic Hierarchical Clustering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2C36781-6425-4193-AD54-57E9A035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688" y="2471293"/>
            <a:ext cx="2664296" cy="9890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내용 개체 틀 7">
            <a:extLst>
              <a:ext uri="{FF2B5EF4-FFF2-40B4-BE49-F238E27FC236}">
                <a16:creationId xmlns:a16="http://schemas.microsoft.com/office/drawing/2014/main" xmlns="" id="{6B81A928-B03C-4916-9899-0F3612F93E84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1085258" cy="4673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/>
              <a:buChar char="n"/>
              <a:defRPr sz="2800" b="1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defRPr>
            </a:lvl1pPr>
            <a:lvl2pPr marL="669925" indent="-3254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2pPr>
            <a:lvl3pPr marL="1022350" indent="-3508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3pPr>
            <a:lvl4pPr marL="1339850" indent="-31591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4pPr>
            <a:lvl5pPr marL="1681163" indent="-33972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9pPr>
          </a:lstStyle>
          <a:p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E23EB715-6587-4E2D-A26D-37C107B33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471293"/>
            <a:ext cx="4155512" cy="2938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BE7BC6A-396B-4E92-937F-E91416DD6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688" y="4617133"/>
            <a:ext cx="2743200" cy="7930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82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92888" cy="547142"/>
          </a:xfrm>
        </p:spPr>
        <p:txBody>
          <a:bodyPr/>
          <a:lstStyle/>
          <a:p>
            <a:r>
              <a:rPr lang="en-US" altLang="ko-KR" sz="2200" dirty="0"/>
              <a:t>10.3.5 Probabilistic Hierarchical Clustering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7E8708-78C6-478E-95F9-9A38DAC9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80" y="4365104"/>
            <a:ext cx="5073008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9" name="내용 개체 틀 7">
            <a:extLst>
              <a:ext uri="{FF2B5EF4-FFF2-40B4-BE49-F238E27FC236}">
                <a16:creationId xmlns:a16="http://schemas.microsoft.com/office/drawing/2014/main" xmlns="" id="{12F4B367-A19C-46C8-833E-E50C33BF6492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1085258" cy="4673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/>
              <a:buChar char="n"/>
              <a:defRPr sz="2800" b="1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defRPr>
            </a:lvl1pPr>
            <a:lvl2pPr marL="669925" indent="-3254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2pPr>
            <a:lvl3pPr marL="1022350" indent="-3508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3pPr>
            <a:lvl4pPr marL="1339850" indent="-31591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4pPr>
            <a:lvl5pPr marL="1681163" indent="-33972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9pPr>
          </a:lstStyle>
          <a:p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68DD4CC6-8235-425A-AC8F-AD18B602E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01659"/>
            <a:ext cx="3321825" cy="1755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881B6B0-85BB-4C90-918D-0352D51DA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965" y="2201659"/>
            <a:ext cx="3780420" cy="17557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63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92888" cy="547142"/>
          </a:xfrm>
        </p:spPr>
        <p:txBody>
          <a:bodyPr/>
          <a:lstStyle/>
          <a:p>
            <a:r>
              <a:rPr lang="en-US" altLang="ko-KR" sz="2200" dirty="0"/>
              <a:t>10.3.5 Probabilistic Hierarchical Clustering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600" dirty="0">
              <a:latin typeface="함초롬돋음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210C26A-7119-4808-811A-2D510568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433350" cy="31323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36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92888" cy="547142"/>
          </a:xfrm>
        </p:spPr>
        <p:txBody>
          <a:bodyPr/>
          <a:lstStyle/>
          <a:p>
            <a:r>
              <a:rPr lang="en-US" altLang="ko-KR" sz="2200" dirty="0"/>
              <a:t>10.4 Density-Based Methods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분할과 구조적 클러스터링 알고리즘은 구 형태의 클러스터를 찾기 위해 만들어졌다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음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돋음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돋음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밀도 기반 클러스터링을 통해 구가 아닌 형태의 클러스터를 발견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DBSCAN, OPTICS, DENCLUE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7734BB7-26F3-4867-BD5E-85EFB535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132856"/>
            <a:ext cx="4248472" cy="20531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3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10.4.1 DBSCAN: Density-Based Clustering Based on Connected Regions with High Density</a:t>
            </a:r>
            <a:endParaRPr lang="ko-KR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6DFAF370-BF5F-46FB-987D-67647844C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오브젝트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밀도는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o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인접한 오브젝트 개수로 규정 가능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원의 반경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𝝐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반경 내의 최소 오브젝트 개수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MinPts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𝝐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이웃 공간 안에 최소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MinPts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 이상의 오브젝트가 존재하는 오브젝트를   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‘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핵심 오브젝트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’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정의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DFAF370-BF5F-46FB-987D-67647844C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6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10.4.1 DBSCAN: Density-Based Clustering Based on Connected Regions with High Density</a:t>
            </a:r>
            <a:endParaRPr lang="ko-KR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6DFAF370-BF5F-46FB-987D-67647844C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원의 반경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∈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,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MinPts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3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DFAF370-BF5F-46FB-987D-67647844C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D13B98D-0A15-41D0-83F3-FBF212D2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82" y="2672916"/>
            <a:ext cx="7081831" cy="31323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97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10.4.1 DBSCAN: Density-Based Clustering Based on Connected Regions with High Density</a:t>
            </a:r>
            <a:endParaRPr lang="ko-KR" altLang="en-US" sz="2200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xmlns="" id="{59743228-A2B4-407B-B5AD-5F5F4489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388" y="1520788"/>
            <a:ext cx="6707224" cy="4608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DDA8421F-AB45-4FCA-90E8-84D35778DFF8}"/>
              </a:ext>
            </a:extLst>
          </p:cNvPr>
          <p:cNvSpPr/>
          <p:nvPr/>
        </p:nvSpPr>
        <p:spPr>
          <a:xfrm>
            <a:off x="3419872" y="2024844"/>
            <a:ext cx="792088" cy="2160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B487EC4-C1F4-4657-B126-43064D363AD2}"/>
              </a:ext>
            </a:extLst>
          </p:cNvPr>
          <p:cNvSpPr/>
          <p:nvPr/>
        </p:nvSpPr>
        <p:spPr>
          <a:xfrm>
            <a:off x="2339752" y="2924944"/>
            <a:ext cx="4176464" cy="2520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735DFA7-4A6B-47FA-A8A9-BA9612D36DCB}"/>
              </a:ext>
            </a:extLst>
          </p:cNvPr>
          <p:cNvSpPr/>
          <p:nvPr/>
        </p:nvSpPr>
        <p:spPr>
          <a:xfrm>
            <a:off x="2375756" y="5481228"/>
            <a:ext cx="1692188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6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4032448" cy="547142"/>
          </a:xfrm>
        </p:spPr>
        <p:txBody>
          <a:bodyPr/>
          <a:lstStyle/>
          <a:p>
            <a:r>
              <a:rPr lang="en-US" altLang="ko-KR" dirty="0"/>
              <a:t>10.3 Hierarchical Methods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계층적 클러스터링은 데이터 오브젝트를 구조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형태의 클러스터로 나눈다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형태의 클러스터는 정리와 시각화에 편리하다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조적식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(agglomerative),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(divisive)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품질을 높이는 방법은 다른 클러스터링 기법과 조합해서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 단계 클러스터링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 단계 클러스터링의 종류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BIRCH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Chameleon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1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10.4.1 DBSCAN: Density-Based Clustering Based on Connected Regions with High Density</a:t>
            </a:r>
            <a:endParaRPr lang="ko-KR" altLang="en-US" sz="2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CBC6DFD-E48B-40D6-9D92-4DC5338782AE}"/>
              </a:ext>
            </a:extLst>
          </p:cNvPr>
          <p:cNvSpPr/>
          <p:nvPr/>
        </p:nvSpPr>
        <p:spPr>
          <a:xfrm>
            <a:off x="791580" y="2291894"/>
            <a:ext cx="6804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ulimChe" panose="020B0609000101010101" pitchFamily="49" charset="-127"/>
                <a:ea typeface="GulimChe" panose="020B0609000101010101" pitchFamily="49" charset="-127"/>
                <a:hlinkClick r:id="rId3"/>
              </a:rPr>
              <a:t>https://www.naftaliharris.com/blog/visualizing-dbscan-clustering/</a:t>
            </a:r>
            <a:endParaRPr lang="ko-KR" altLang="en-US" sz="16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94DE1CB3-560E-48DC-A20D-CF09BFC1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48" y="1556792"/>
            <a:ext cx="6336704" cy="504056"/>
          </a:xfrm>
        </p:spPr>
        <p:txBody>
          <a:bodyPr/>
          <a:lstStyle/>
          <a:p>
            <a:r>
              <a:rPr lang="en-US" altLang="ko-KR" sz="1600" dirty="0">
                <a:latin typeface="함초롬돋음"/>
              </a:rPr>
              <a:t>DBSCAN</a:t>
            </a:r>
            <a:r>
              <a:rPr lang="ko-KR" altLang="en-US" sz="1600" dirty="0">
                <a:latin typeface="함초롬돋음"/>
              </a:rPr>
              <a:t>이 동작하는 과정을 </a:t>
            </a:r>
            <a:r>
              <a:rPr lang="ko-KR" altLang="en-US" sz="1600" dirty="0" err="1">
                <a:latin typeface="함초롬돋음"/>
              </a:rPr>
              <a:t>애니매이션으로</a:t>
            </a:r>
            <a:r>
              <a:rPr lang="ko-KR" altLang="en-US" sz="1600" dirty="0">
                <a:latin typeface="함초롬돋음"/>
              </a:rPr>
              <a:t> 볼 수 있는 사이트 </a:t>
            </a:r>
            <a:r>
              <a:rPr lang="en-US" altLang="ko-KR" sz="1600" dirty="0">
                <a:latin typeface="함초롬돋음"/>
              </a:rPr>
              <a:t> </a:t>
            </a:r>
            <a:endParaRPr lang="ko-KR" altLang="en-US" sz="1600" dirty="0">
              <a:latin typeface="함초롬돋음"/>
            </a:endParaRPr>
          </a:p>
        </p:txBody>
      </p:sp>
    </p:spTree>
    <p:extLst>
      <p:ext uri="{BB962C8B-B14F-4D97-AF65-F5344CB8AC3E}">
        <p14:creationId xmlns:p14="http://schemas.microsoft.com/office/powerpoint/2010/main" val="18269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10.4.1 DBSCAN: Density-Based Clustering Based on Connected Regions with High Density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예시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369BEDE-97E7-4A00-A707-3F7BC9FB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952836"/>
            <a:ext cx="3277507" cy="936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31C1896-6125-44EF-A19D-AE357BEBD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" y="3103366"/>
            <a:ext cx="3277507" cy="20941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16E5475-DD4F-4804-800E-406D72E45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626" y="1952836"/>
            <a:ext cx="3188742" cy="936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3444084-CCB6-4B41-AB08-B0E3C0CC5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625" y="3060899"/>
            <a:ext cx="3188743" cy="21366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FF733F18-D572-4CE5-8237-6ACC0C85A536}"/>
              </a:ext>
            </a:extLst>
          </p:cNvPr>
          <p:cNvSpPr/>
          <p:nvPr/>
        </p:nvSpPr>
        <p:spPr>
          <a:xfrm>
            <a:off x="1583668" y="2312876"/>
            <a:ext cx="1476164" cy="186484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FEF66692-3779-498A-A77B-6C8D2B406689}"/>
              </a:ext>
            </a:extLst>
          </p:cNvPr>
          <p:cNvSpPr/>
          <p:nvPr/>
        </p:nvSpPr>
        <p:spPr>
          <a:xfrm>
            <a:off x="5688124" y="2309148"/>
            <a:ext cx="1476164" cy="186484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xmlns="" id="{88523ED3-429C-47A8-A929-38880496F377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5400000" flipH="1" flipV="1">
            <a:off x="4372114" y="258784"/>
            <a:ext cx="3728" cy="4104456"/>
          </a:xfrm>
          <a:prstGeom prst="curvedConnector3">
            <a:avLst>
              <a:gd name="adj1" fmla="val 224203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E50E31F-EEA1-4946-9ACF-F59EE29097F3}"/>
              </a:ext>
            </a:extLst>
          </p:cNvPr>
          <p:cNvSpPr/>
          <p:nvPr/>
        </p:nvSpPr>
        <p:spPr>
          <a:xfrm>
            <a:off x="7205874" y="2311012"/>
            <a:ext cx="612068" cy="1827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1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10.4.2 OPTICS: Ordering Points to Identify</a:t>
            </a:r>
            <a:br>
              <a:rPr lang="en-US" altLang="ko-KR" sz="2200" dirty="0"/>
            </a:br>
            <a:r>
              <a:rPr lang="en-US" altLang="ko-KR" sz="2200" dirty="0"/>
              <a:t>the Clustering Structure</a:t>
            </a:r>
            <a:endParaRPr lang="ko-KR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6DFAF370-BF5F-46FB-987D-67647844C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DBSCAN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 입력 파라미터에 따라 결과가 달라진다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핵심 거리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한 오브젝트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핵심거리는 최소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MinPts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∈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’-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이웃을 만족하는            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      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가장 작은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∈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’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값을 말한다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접근 거리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q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접근 거리는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max{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핵심거리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(q),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거리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(p, q)}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DFAF370-BF5F-46FB-987D-67647844C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55C0D7EC-99EE-4BB9-B061-2247CFAF2F6E}"/>
              </a:ext>
            </a:extLst>
          </p:cNvPr>
          <p:cNvGrpSpPr/>
          <p:nvPr/>
        </p:nvGrpSpPr>
        <p:grpSpPr>
          <a:xfrm>
            <a:off x="1331640" y="3356992"/>
            <a:ext cx="5868652" cy="2948059"/>
            <a:chOff x="1331640" y="3356992"/>
            <a:chExt cx="5868652" cy="294805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8DDFE5D7-9542-4478-B577-91B5D5ABB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1640" y="3356992"/>
              <a:ext cx="5868652" cy="2948059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AEC8AD22-B6E1-41B5-A501-70515097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1640" y="3356992"/>
              <a:ext cx="2143125" cy="26670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145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10.4.2 OPTICS: Ordering Points to Identify</a:t>
            </a:r>
            <a:br>
              <a:rPr lang="en-US" altLang="ko-KR" sz="2200" dirty="0"/>
            </a:br>
            <a:r>
              <a:rPr lang="en-US" altLang="ko-KR" sz="2200" dirty="0"/>
              <a:t>the Clustering Structure</a:t>
            </a:r>
            <a:endParaRPr lang="ko-KR" altLang="en-US" sz="2200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xmlns="" id="{6EC65857-277B-4D5C-9C20-F6C7FE084054}"/>
              </a:ext>
            </a:extLst>
          </p:cNvPr>
          <p:cNvSpPr txBox="1">
            <a:spLocks/>
          </p:cNvSpPr>
          <p:nvPr/>
        </p:nvSpPr>
        <p:spPr>
          <a:xfrm>
            <a:off x="533400" y="1447800"/>
            <a:ext cx="1158280" cy="5050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/>
              <a:buChar char="n"/>
              <a:defRPr sz="2800" b="1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defRPr>
            </a:lvl1pPr>
            <a:lvl2pPr marL="669925" indent="-3254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2pPr>
            <a:lvl3pPr marL="1022350" indent="-3508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3pPr>
            <a:lvl4pPr marL="1339850" indent="-31591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4pPr>
            <a:lvl5pPr marL="1681163" indent="-33972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9pPr>
          </a:lstStyle>
          <a:p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2C92908-CFB3-41E4-B6E1-B3B2B00B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1952836"/>
            <a:ext cx="6300700" cy="4274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58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10.4.2 OPTICS: Ordering Points to Identify</a:t>
            </a:r>
            <a:br>
              <a:rPr lang="en-US" altLang="ko-KR" sz="2200" dirty="0"/>
            </a:br>
            <a:r>
              <a:rPr lang="en-US" altLang="ko-KR" sz="2200" dirty="0"/>
              <a:t>the Clustering Structure</a:t>
            </a:r>
            <a:endParaRPr lang="ko-KR" altLang="en-US" sz="2200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xmlns="" id="{152BFE05-F8D9-4017-8903-F1331CD15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572" y="2168338"/>
            <a:ext cx="3600400" cy="273682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E0F9388-D13C-459A-983A-528261B98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20" y="2168338"/>
            <a:ext cx="3528392" cy="273682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xmlns="" id="{6EC65857-277B-4D5C-9C20-F6C7FE084054}"/>
              </a:ext>
            </a:extLst>
          </p:cNvPr>
          <p:cNvSpPr txBox="1">
            <a:spLocks/>
          </p:cNvSpPr>
          <p:nvPr/>
        </p:nvSpPr>
        <p:spPr>
          <a:xfrm>
            <a:off x="533400" y="1447800"/>
            <a:ext cx="1158280" cy="5050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/>
              <a:buChar char="n"/>
              <a:defRPr sz="2800" b="1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defRPr>
            </a:lvl1pPr>
            <a:lvl2pPr marL="669925" indent="-3254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2pPr>
            <a:lvl3pPr marL="1022350" indent="-3508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3pPr>
            <a:lvl4pPr marL="1339850" indent="-31591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4pPr>
            <a:lvl5pPr marL="1681163" indent="-33972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9pPr>
          </a:lstStyle>
          <a:p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10.4.3 DENCLUE: Clustering Based on Density</a:t>
            </a:r>
            <a:br>
              <a:rPr lang="en-US" altLang="ko-KR" sz="2200" dirty="0"/>
            </a:br>
            <a:r>
              <a:rPr lang="en-US" altLang="ko-KR" sz="2200" dirty="0"/>
              <a:t>Distribution Functions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일군의 밀도 분포 함수로 클러스터를 찾아내는 클러스터링 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이웃 반경에 약간의 차이에도 밀도가 급격하게 변함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EC6C364-0089-4B1F-81D3-ED8136A0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3140968"/>
            <a:ext cx="2880320" cy="215397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86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10.4.3 DENCLUE: Clustering Based on Density</a:t>
            </a:r>
            <a:br>
              <a:rPr lang="en-US" altLang="ko-KR" sz="2200" dirty="0"/>
            </a:br>
            <a:r>
              <a:rPr lang="en-US" altLang="ko-KR" sz="2200" dirty="0"/>
              <a:t>Distribution Functions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이웃 반경에 따라 급격한 변화를 극복하기 위해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커널 밀도 추정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커널 밀도 추정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 없이 밀도를 추측할 수 있는 통계 기법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커널 함수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7EBAB56-BA2C-4BC1-8DC4-93D59310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8" y="2636912"/>
            <a:ext cx="2562225" cy="71437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A600AC7-F979-46FE-AAE4-4B35038B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68" y="3954958"/>
            <a:ext cx="2667000" cy="69532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BD9DF5-FDE4-4B55-9525-65EA64846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684" y="3821858"/>
            <a:ext cx="2910383" cy="96152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31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10.4.3 DENCLUE: Clustering Based on Density</a:t>
            </a:r>
            <a:br>
              <a:rPr lang="en-US" altLang="ko-KR" sz="2200" dirty="0"/>
            </a:br>
            <a:r>
              <a:rPr lang="en-US" altLang="ko-KR" sz="2200" dirty="0"/>
              <a:t>Distribution Functions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범위 값으로 조정 파라미터 역할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5A0FE41-75E6-4EBB-A41F-91F76B3A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0" y="2456892"/>
            <a:ext cx="7985299" cy="217567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80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10.4.3 DENCLUE: Clustering Based on Density</a:t>
            </a:r>
            <a:br>
              <a:rPr lang="en-US" altLang="ko-KR" sz="2200" dirty="0"/>
            </a:br>
            <a:r>
              <a:rPr lang="en-US" altLang="ko-KR" sz="2200" dirty="0"/>
              <a:t>Distribution Functions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point x’ is called a </a:t>
            </a:r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density attractor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if it is a local maximum of the estimated density function. 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69857AD-E976-4FE3-8D4D-3BE983D6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08" y="2406645"/>
            <a:ext cx="6334062" cy="28621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791AB73C-5D8D-4131-8D94-A8230FFC0980}"/>
              </a:ext>
            </a:extLst>
          </p:cNvPr>
          <p:cNvSpPr/>
          <p:nvPr/>
        </p:nvSpPr>
        <p:spPr>
          <a:xfrm>
            <a:off x="6071420" y="2352194"/>
            <a:ext cx="1185490" cy="328340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853424EA-715E-4E24-9986-0A4659983C1A}"/>
              </a:ext>
            </a:extLst>
          </p:cNvPr>
          <p:cNvGrpSpPr/>
          <p:nvPr/>
        </p:nvGrpSpPr>
        <p:grpSpPr>
          <a:xfrm>
            <a:off x="1007604" y="2964353"/>
            <a:ext cx="7043352" cy="2703122"/>
            <a:chOff x="1043608" y="2984595"/>
            <a:chExt cx="6509192" cy="23345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F25BE31F-BB91-4962-A3FF-8422D6D2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608" y="2984595"/>
              <a:ext cx="6509192" cy="2334554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08E1786E-7947-4FDF-A99B-D3D0DBC3289F}"/>
                </a:ext>
              </a:extLst>
            </p:cNvPr>
            <p:cNvSpPr/>
            <p:nvPr/>
          </p:nvSpPr>
          <p:spPr>
            <a:xfrm>
              <a:off x="2807804" y="3140968"/>
              <a:ext cx="72008" cy="7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D935E9A-531C-451B-ADB4-5CD14638CC34}"/>
                </a:ext>
              </a:extLst>
            </p:cNvPr>
            <p:cNvSpPr/>
            <p:nvPr/>
          </p:nvSpPr>
          <p:spPr>
            <a:xfrm>
              <a:off x="3851920" y="3698540"/>
              <a:ext cx="72008" cy="7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32524034-914D-4939-9623-E04DED52C427}"/>
                </a:ext>
              </a:extLst>
            </p:cNvPr>
            <p:cNvSpPr/>
            <p:nvPr/>
          </p:nvSpPr>
          <p:spPr>
            <a:xfrm>
              <a:off x="5400092" y="3393000"/>
              <a:ext cx="72008" cy="7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10.4.3 DENCLUE: Clustering Based on Density</a:t>
            </a:r>
            <a:br>
              <a:rPr lang="en-US" altLang="ko-KR" sz="2200" dirty="0"/>
            </a:br>
            <a:r>
              <a:rPr lang="en-US" altLang="ko-KR" sz="2200" dirty="0"/>
              <a:t>Distribution Functions</a:t>
            </a:r>
            <a:endParaRPr lang="ko-KR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6DFAF370-BF5F-46FB-987D-67647844C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알고리즘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1.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임의의 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선택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2.                      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만족할 때 까지 지속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(K &gt; 0)</a:t>
                </a: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3. x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∗</m:t>
                        </m:r>
                      </m:sup>
                    </m:sSup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밀도 끌개의 클러스터로 배정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4.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만약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∗</m:t>
                        </m:r>
                      </m:sup>
                    </m:sSup>
                    <m:r>
                      <a:rPr lang="en-US" altLang="ko-KR" sz="160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국소 최소값이면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아웃라이더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DFAF370-BF5F-46FB-987D-67647844C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745A140-2969-4AE4-84B8-BE4406E1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68" y="2598612"/>
            <a:ext cx="2238375" cy="1085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D38C358-2BBE-4C27-A2DB-8AF75514F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422" y="2941304"/>
            <a:ext cx="3524250" cy="771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200A007-C287-42F5-8359-E6033632E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933056"/>
            <a:ext cx="12192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BIRCH(Balanced Iterative Reducing and Clustering using Hierarchies)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            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대규모 정량 데이터의 클러스터링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목적으로 만들어짐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규모 확장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과정을 돌이킬 수 없는 문제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해결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특성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(Clustering feature)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이란 개념을 통해 클러스터를 종합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CF-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(Clustering feature tree)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클러스터의 구조를 보여줌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928E1E-69E3-4794-8356-F9C17338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686" y="4113076"/>
            <a:ext cx="1619250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48E9B5-337E-4E7D-8CFC-3C9B70D78572}"/>
              </a:ext>
            </a:extLst>
          </p:cNvPr>
          <p:cNvSpPr txBox="1"/>
          <p:nvPr/>
        </p:nvSpPr>
        <p:spPr>
          <a:xfrm>
            <a:off x="1403648" y="4876485"/>
            <a:ext cx="6336704" cy="7386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특성</a:t>
            </a:r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공간상의 오브젝트 클러스터 세트 정보를 종합한 </a:t>
            </a:r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3D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</a:t>
            </a:r>
            <a:endParaRPr lang="en-US" altLang="ko-KR" sz="14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N: 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개수</a:t>
            </a:r>
            <a:endParaRPr lang="en-US" altLang="ko-KR" sz="14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4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5AB7348-E498-41A6-9348-9A412DCB4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222" y="4113076"/>
            <a:ext cx="1924050" cy="571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23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835696" y="692696"/>
            <a:ext cx="554461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마이닝 개념과 기법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 분석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개념과 방법론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xmlns="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357464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클러스터링 특성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중앙자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반경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(R),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직경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(D)</a:t>
                </a: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3574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0DC2114-C34C-4A09-A6E7-C8D0E2C86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521321"/>
            <a:ext cx="4176464" cy="34559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05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1842356" cy="5050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CF-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 구조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CA4BDCB-6671-4172-932D-BDCEB3AA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2168860"/>
            <a:ext cx="5324475" cy="1885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C619414-8BCE-4298-B193-2A6EAB08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05" y="4567423"/>
            <a:ext cx="3448050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A49B454-9CDE-4D45-99CA-3021B3D53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259" y="5337212"/>
            <a:ext cx="351472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xmlns="" id="{1A2DBB95-6E61-4CBA-89D4-9541723DADAF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H="1" flipV="1">
            <a:off x="900205" y="4696011"/>
            <a:ext cx="13054" cy="836464"/>
          </a:xfrm>
          <a:prstGeom prst="curvedConnector3">
            <a:avLst>
              <a:gd name="adj1" fmla="val -25985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8856C1-E602-4A87-B55D-3E17AEDDD696}"/>
              </a:ext>
            </a:extLst>
          </p:cNvPr>
          <p:cNvSpPr txBox="1"/>
          <p:nvPr/>
        </p:nvSpPr>
        <p:spPr>
          <a:xfrm>
            <a:off x="4795747" y="4567423"/>
            <a:ext cx="257923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kern="0" dirty="0">
                <a:latin typeface="함초롬돋음"/>
              </a:rPr>
              <a:t>CF-tree</a:t>
            </a:r>
            <a:r>
              <a:rPr lang="ko-KR" altLang="en-US" sz="1200" kern="0" dirty="0">
                <a:latin typeface="함초롬돋음"/>
              </a:rPr>
              <a:t>에 적용하는 파라미터</a:t>
            </a:r>
            <a:endParaRPr lang="en-US" altLang="ko-KR" sz="1200" kern="0" dirty="0">
              <a:latin typeface="함초롬돋음"/>
            </a:endParaRPr>
          </a:p>
          <a:p>
            <a:r>
              <a:rPr lang="en-US" altLang="ko-KR" sz="1200" kern="0" dirty="0">
                <a:latin typeface="함초롬돋음"/>
              </a:rPr>
              <a:t>- </a:t>
            </a:r>
            <a:r>
              <a:rPr lang="ko-KR" altLang="en-US" sz="1200" b="1" kern="0" dirty="0">
                <a:latin typeface="함초롬돋음"/>
              </a:rPr>
              <a:t>분기 기준</a:t>
            </a:r>
            <a:r>
              <a:rPr lang="en-US" altLang="ko-KR" sz="1200" kern="0" dirty="0">
                <a:latin typeface="함초롬돋음"/>
              </a:rPr>
              <a:t>(Branching Factor) </a:t>
            </a:r>
            <a:r>
              <a:rPr lang="en-US" altLang="ko-KR" sz="1200" b="1" kern="0" dirty="0">
                <a:solidFill>
                  <a:srgbClr val="FF0000"/>
                </a:solidFill>
                <a:latin typeface="함초롬돋음"/>
              </a:rPr>
              <a:t>B</a:t>
            </a:r>
          </a:p>
          <a:p>
            <a:r>
              <a:rPr lang="en-US" altLang="ko-KR" sz="1200" kern="0" dirty="0">
                <a:latin typeface="함초롬돋음"/>
              </a:rPr>
              <a:t>- </a:t>
            </a:r>
            <a:r>
              <a:rPr lang="ko-KR" altLang="en-US" sz="1200" b="1" kern="0" dirty="0">
                <a:latin typeface="함초롬돋음"/>
              </a:rPr>
              <a:t>역치</a:t>
            </a:r>
            <a:r>
              <a:rPr lang="en-US" altLang="ko-KR" sz="1200" kern="0" dirty="0">
                <a:latin typeface="함초롬돋음"/>
              </a:rPr>
              <a:t>(Threshold) </a:t>
            </a:r>
            <a:r>
              <a:rPr lang="en-US" altLang="ko-KR" sz="1200" b="1" kern="0" dirty="0">
                <a:solidFill>
                  <a:srgbClr val="FF0000"/>
                </a:solidFill>
                <a:latin typeface="함초롬돋음"/>
              </a:rPr>
              <a:t>T</a:t>
            </a:r>
            <a:endParaRPr lang="ko-KR" altLang="en-US" sz="1200" b="1" kern="0" dirty="0">
              <a:solidFill>
                <a:srgbClr val="FF0000"/>
              </a:solidFill>
              <a:latin typeface="함초롬돋음"/>
            </a:endParaRPr>
          </a:p>
        </p:txBody>
      </p:sp>
    </p:spTree>
    <p:extLst>
      <p:ext uri="{BB962C8B-B14F-4D97-AF65-F5344CB8AC3E}">
        <p14:creationId xmlns:p14="http://schemas.microsoft.com/office/powerpoint/2010/main" val="29723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7566992" cy="396142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읽어서 초기 메모리에서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CF tree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작은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CF tree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만들어 바람직한 길이로 압축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 클러스터링 진행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4.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정제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F66BF45-55E1-4148-AC72-B85C037B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1888780"/>
            <a:ext cx="4209244" cy="40986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220E688-6CF2-458B-BA3D-20BC6466F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08" y="3529379"/>
            <a:ext cx="3708412" cy="24580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80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7566992" cy="396142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1543470-249A-4CA0-85BA-951422DC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56" y="1520788"/>
            <a:ext cx="5204656" cy="4854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68611BD-DFCE-4945-88ED-EF22BDA40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140" y="2240868"/>
            <a:ext cx="327139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10.3.4 Chameleon: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Dynamic Modeling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카멜레온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(Chameleon)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동적 모델링을 통해 두 클러스터 사이의 유사성을 측정하는 구조적 클러스터링 알고리즘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유사성 측정 방법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 내부의 오브젝트가 얼마나 잘 연결되었는지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클러스터들이 서로 얼마나 가까이 있는지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두개의 클러스터의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상호연결성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높고 서로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가까이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있으면 하나의 클러스터로 결합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2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16466</TotalTime>
  <Words>647</Words>
  <Application>Microsoft Office PowerPoint</Application>
  <PresentationFormat>화면 슬라이드 쇼(4:3)</PresentationFormat>
  <Paragraphs>149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ＭＳ Ｐゴシック</vt:lpstr>
      <vt:lpstr>GulimChe</vt:lpstr>
      <vt:lpstr>맑은 고딕</vt:lpstr>
      <vt:lpstr>함초롬돋움</vt:lpstr>
      <vt:lpstr>함초롬돋음</vt:lpstr>
      <vt:lpstr>함초롬바탕</vt:lpstr>
      <vt:lpstr>Arial</vt:lpstr>
      <vt:lpstr>Cambria Math</vt:lpstr>
      <vt:lpstr>Times</vt:lpstr>
      <vt:lpstr>Wingdings</vt:lpstr>
      <vt:lpstr>Edge</vt:lpstr>
      <vt:lpstr>데이터 마이닝 개념과 기법  클러스터 분석: 기본 개념과 방법론</vt:lpstr>
      <vt:lpstr>10.3 Hierarchical Methods</vt:lpstr>
      <vt:lpstr>10.3.3 BIRCH: Multiphase Hierarchical Clustering Using Clustering Feature Trees</vt:lpstr>
      <vt:lpstr>10.3.3 BIRCH: Multiphase Hierarchical Clustering Using Clustering Feature Trees</vt:lpstr>
      <vt:lpstr>10.3.3 BIRCH: Multiphase Hierarchical Clustering Using Clustering Feature Trees</vt:lpstr>
      <vt:lpstr>10.3.3 BIRCH: Multiphase Hierarchical Clustering Using Clustering Feature Trees</vt:lpstr>
      <vt:lpstr>10.3.3 BIRCH: Multiphase Hierarchical Clustering Using Clustering Feature Trees</vt:lpstr>
      <vt:lpstr>10.3.3 BIRCH: Multiphase Hierarchical Clustering Using Clustering Feature Trees</vt:lpstr>
      <vt:lpstr>10.3.4 Chameleon: Multiphase Hierarchical Clustering Using Dynamic Modeling</vt:lpstr>
      <vt:lpstr>10.3.4 Chameleon: Multiphase Hierarchical Clustering Using Dynamic Modeling</vt:lpstr>
      <vt:lpstr>10.3.4 Chameleon: Multiphase Hierarchical Clustering Using Dynamic Modeling</vt:lpstr>
      <vt:lpstr>10.3.5 Probabilistic Hierarchical Clustering</vt:lpstr>
      <vt:lpstr>10.3.5 Probabilistic Hierarchical Clustering</vt:lpstr>
      <vt:lpstr>10.3.5 Probabilistic Hierarchical Clustering</vt:lpstr>
      <vt:lpstr>10.3.5 Probabilistic Hierarchical Clustering</vt:lpstr>
      <vt:lpstr>10.4 Density-Based Methods</vt:lpstr>
      <vt:lpstr>10.4.1 DBSCAN: Density-Based Clustering Based on Connected Regions with High Density</vt:lpstr>
      <vt:lpstr>10.4.1 DBSCAN: Density-Based Clustering Based on Connected Regions with High Density</vt:lpstr>
      <vt:lpstr>10.4.1 DBSCAN: Density-Based Clustering Based on Connected Regions with High Density</vt:lpstr>
      <vt:lpstr>10.4.1 DBSCAN: Density-Based Clustering Based on Connected Regions with High Density</vt:lpstr>
      <vt:lpstr>10.4.1 DBSCAN: Density-Based Clustering Based on Connected Regions with High Density</vt:lpstr>
      <vt:lpstr>10.4.2 OPTICS: Ordering Points to Identify the Clustering Structure</vt:lpstr>
      <vt:lpstr>10.4.2 OPTICS: Ordering Points to Identify the Clustering Structure</vt:lpstr>
      <vt:lpstr>10.4.2 OPTICS: Ordering Points to Identify the Clustering Structure</vt:lpstr>
      <vt:lpstr>10.4.3 DENCLUE: Clustering Based on Density Distribution Functions</vt:lpstr>
      <vt:lpstr>10.4.3 DENCLUE: Clustering Based on Density Distribution Functions</vt:lpstr>
      <vt:lpstr>10.4.3 DENCLUE: Clustering Based on Density Distribution Functions</vt:lpstr>
      <vt:lpstr>10.4.3 DENCLUE: Clustering Based on Density Distribution Functions</vt:lpstr>
      <vt:lpstr>10.4.3 DENCLUE: Clustering Based on Density Distribution Functions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정성진</cp:lastModifiedBy>
  <cp:revision>1238</cp:revision>
  <cp:lastPrinted>2017-11-16T09:16:57Z</cp:lastPrinted>
  <dcterms:created xsi:type="dcterms:W3CDTF">2007-04-05T20:26:21Z</dcterms:created>
  <dcterms:modified xsi:type="dcterms:W3CDTF">2019-08-01T06:18:35Z</dcterms:modified>
  <cp:category/>
  <cp:contentStatus/>
</cp:coreProperties>
</file>