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6" r:id="rId1"/>
  </p:sldMasterIdLst>
  <p:notesMasterIdLst>
    <p:notesMasterId r:id="rId20"/>
  </p:notesMasterIdLst>
  <p:handoutMasterIdLst>
    <p:handoutMasterId r:id="rId21"/>
  </p:handoutMasterIdLst>
  <p:sldIdLst>
    <p:sldId id="257" r:id="rId2"/>
    <p:sldId id="306" r:id="rId3"/>
    <p:sldId id="338" r:id="rId4"/>
    <p:sldId id="339" r:id="rId5"/>
    <p:sldId id="340" r:id="rId6"/>
    <p:sldId id="341" r:id="rId7"/>
    <p:sldId id="342" r:id="rId8"/>
    <p:sldId id="343" r:id="rId9"/>
    <p:sldId id="349" r:id="rId10"/>
    <p:sldId id="347" r:id="rId11"/>
    <p:sldId id="346" r:id="rId12"/>
    <p:sldId id="348" r:id="rId13"/>
    <p:sldId id="344" r:id="rId14"/>
    <p:sldId id="350" r:id="rId15"/>
    <p:sldId id="351" r:id="rId16"/>
    <p:sldId id="352" r:id="rId17"/>
    <p:sldId id="353" r:id="rId18"/>
    <p:sldId id="280" r:id="rId19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사용구역" id="{6BFA9132-4654-4ADF-B635-6196A50C8627}">
          <p14:sldIdLst>
            <p14:sldId id="257"/>
            <p14:sldId id="306"/>
            <p14:sldId id="338"/>
            <p14:sldId id="339"/>
            <p14:sldId id="340"/>
            <p14:sldId id="341"/>
            <p14:sldId id="342"/>
            <p14:sldId id="343"/>
            <p14:sldId id="349"/>
            <p14:sldId id="347"/>
            <p14:sldId id="346"/>
            <p14:sldId id="348"/>
            <p14:sldId id="344"/>
            <p14:sldId id="350"/>
            <p14:sldId id="351"/>
            <p14:sldId id="352"/>
            <p14:sldId id="353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junhyeok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D7E3"/>
    <a:srgbClr val="737373"/>
    <a:srgbClr val="3D36B9"/>
    <a:srgbClr val="0066FF"/>
    <a:srgbClr val="BFBFBF"/>
    <a:srgbClr val="E5E5FF"/>
    <a:srgbClr val="094A9A"/>
    <a:srgbClr val="FFB3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80981" autoAdjust="0"/>
  </p:normalViewPr>
  <p:slideViewPr>
    <p:cSldViewPr>
      <p:cViewPr varScale="1">
        <p:scale>
          <a:sx n="125" d="100"/>
          <a:sy n="125" d="100"/>
        </p:scale>
        <p:origin x="1253" y="72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2534" y="91"/>
      </p:cViewPr>
      <p:guideLst>
        <p:guide orient="horz" pos="2208"/>
        <p:guide pos="292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woojin" userId="999650608_tp_dropbox" providerId="OAuth2" clId="{266649EB-DAA9-A444-B8A1-FCD20B618DD8}"/>
    <pc:docChg chg="modSld">
      <pc:chgData name="choi woojin" userId="999650608_tp_dropbox" providerId="OAuth2" clId="{266649EB-DAA9-A444-B8A1-FCD20B618DD8}" dt="2018-07-09T10:42:50.221" v="0" actId="1076"/>
      <pc:docMkLst>
        <pc:docMk/>
      </pc:docMkLst>
      <pc:sldChg chg="modSp">
        <pc:chgData name="choi woojin" userId="999650608_tp_dropbox" providerId="OAuth2" clId="{266649EB-DAA9-A444-B8A1-FCD20B618DD8}" dt="2018-07-09T10:42:50.221" v="0" actId="1076"/>
        <pc:sldMkLst>
          <pc:docMk/>
          <pc:sldMk cId="0" sldId="257"/>
        </pc:sldMkLst>
        <pc:spChg chg="mod">
          <ac:chgData name="choi woojin" userId="999650608_tp_dropbox" providerId="OAuth2" clId="{266649EB-DAA9-A444-B8A1-FCD20B618DD8}" dt="2018-07-09T10:42:50.221" v="0" actId="1076"/>
          <ac:spMkLst>
            <pc:docMk/>
            <pc:sldMk cId="0" sldId="257"/>
            <ac:spMk id="614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24D88-E20C-4CBF-9A04-7AD2E77F4B53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AB35-0DAA-48C3-ACFC-B10DED69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4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254487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2886075" y="517525"/>
            <a:ext cx="3524250" cy="26431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1212574" y="3332813"/>
            <a:ext cx="6871252" cy="316042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4487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Times"/>
              </a:defRPr>
            </a:lvl1pPr>
          </a:lstStyle>
          <a:p>
            <a:pPr lvl="0"/>
            <a:fld id="{12B0CF90-0E48-469A-BE1D-D3B3FC73F610}" type="slidenum">
              <a:rPr lang="en-US" altLang="ko-KR"/>
              <a:pPr lvl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954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3202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3903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7149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7087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9311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8113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4371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5093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7471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1168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7713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1677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9593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1274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7165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1249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816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>
          <a:xfrm>
            <a:off x="1066800" y="2743200"/>
            <a:ext cx="8077200" cy="185737"/>
          </a:xfrm>
          <a:prstGeom prst="rect">
            <a:avLst/>
          </a:prstGeom>
          <a:solidFill>
            <a:srgbClr val="FEAE14"/>
          </a:solidFill>
          <a:ln>
            <a:noFill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accent4">
                <a:lumMod val="75000"/>
                <a:lumOff val="25000"/>
              </a:schemeClr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524000"/>
            <a:ext cx="7010400" cy="1143000"/>
          </a:xfrm>
        </p:spPr>
        <p:txBody>
          <a:bodyPr/>
          <a:lstStyle>
            <a:lvl1pPr algn="ctr">
              <a:defRPr sz="3200">
                <a:solidFill>
                  <a:srgbClr val="094A9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41374" y="3354324"/>
            <a:ext cx="6400800" cy="1752600"/>
          </a:xfrm>
        </p:spPr>
        <p:txBody>
          <a:bodyPr/>
          <a:lstStyle>
            <a:lvl1pPr marL="0" indent="0" algn="ctr">
              <a:buFont typeface="Wingdings"/>
              <a:buNone/>
              <a:defRPr sz="24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95507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 </a:t>
            </a:r>
            <a:fld id="{4713A2B4-5D5F-4A66-A3C5-46C1F1C5813C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CB27BD-340E-4490-9ABA-1FF50875F977}"/>
              </a:ext>
            </a:extLst>
          </p:cNvPr>
          <p:cNvSpPr txBox="1"/>
          <p:nvPr userDrawn="1"/>
        </p:nvSpPr>
        <p:spPr>
          <a:xfrm>
            <a:off x="8135888" y="6101395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fld id="{5A43F9EB-3BAD-48B8-86FE-69B3436C1EC1}" type="slidenum">
              <a:rPr lang="en-US" altLang="ko-KR" sz="1800" b="1" kern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‹#›</a:t>
            </a:fld>
            <a:r>
              <a:rPr lang="en-US" altLang="ko-KR" sz="18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/18</a:t>
            </a:r>
            <a:endParaRPr lang="ko-KR" altLang="en-US" sz="18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23B1D935-1DB5-49E0-82B7-1CDE451DBEEA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E9A1A874-96FC-4760-90C1-AC4816D2003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 </a:t>
            </a:r>
            <a:fld id="{978D8FE9-C6B4-485D-8C4A-C84573A85BD8}" type="slidenum">
              <a:rPr lang="en-US" altLang="ko-KR"/>
              <a:pPr lvl="0"/>
              <a:t>‹#›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BBCB2FB3-9838-496A-9129-246092C165F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F71D2D9-4E56-4D13-8B0E-A7D7993C39BC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FDAD328F-3937-4435-84EC-1AC1038A1240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40843FF-408D-4112-86A2-960C448E8C17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8201AD68-D791-4C0C-B21C-FBCF807EA54D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04362DC1-1139-4DE0-9F58-6B0AF944EB24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AD82B8D2-4F77-423D-BE78-868929DCBC66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Ed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800" i="1"/>
            </a:lvl1pPr>
          </a:lstStyle>
          <a:p>
            <a:pPr lvl="0"/>
            <a:r>
              <a:rPr lang="en-US" altLang="ko-KR" dirty="0"/>
              <a:t>Slide </a:t>
            </a:r>
            <a:fld id="{EB8FF482-F141-4B55-A7B9-590435D102B9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C5311-46F2-467B-B04E-237CB5F99840}"/>
              </a:ext>
            </a:extLst>
          </p:cNvPr>
          <p:cNvSpPr txBox="1"/>
          <p:nvPr userDrawn="1"/>
        </p:nvSpPr>
        <p:spPr>
          <a:xfrm>
            <a:off x="8135888" y="6101395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fld id="{5A43F9EB-3BAD-48B8-86FE-69B3436C1EC1}" type="slidenum">
              <a:rPr lang="en-US" altLang="ko-KR" sz="1800" b="1" kern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‹#›</a:t>
            </a:fld>
            <a:r>
              <a:rPr lang="en-US" altLang="ko-KR" sz="18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/18</a:t>
            </a:r>
            <a:endParaRPr lang="ko-KR" altLang="en-US" sz="18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/>
        <a:buChar char="n"/>
        <a:defRPr sz="3200" b="1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/>
        <a:buChar char="•"/>
        <a:defRPr sz="1600">
          <a:solidFill>
            <a:schemeClr val="tx1"/>
          </a:solidFill>
          <a:latin typeface="+mn-lt"/>
          <a:ea typeface="ＭＳ Ｐゴシック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/>
        <a:buChar char="•"/>
        <a:defRPr sz="1400">
          <a:solidFill>
            <a:schemeClr val="tx1"/>
          </a:solidFill>
          <a:latin typeface="+mn-lt"/>
          <a:ea typeface="ＭＳ Ｐゴシック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979712" y="2244316"/>
            <a:ext cx="5436604" cy="1196752"/>
          </a:xfrm>
        </p:spPr>
        <p:txBody>
          <a:bodyPr/>
          <a:lstStyle/>
          <a:p>
            <a:pPr eaLnBrk="1" hangingPunct="1"/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패턴인식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10.4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계층 군집화</a:t>
            </a:r>
            <a:endParaRPr lang="ko-KR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92180" y="5661248"/>
            <a:ext cx="2016224" cy="83671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ko-KR" altLang="en-US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최우진 </a:t>
            </a:r>
            <a:endParaRPr lang="en-US" altLang="ko-KR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  <a:p>
            <a:pPr>
              <a:lnSpc>
                <a:spcPct val="95000"/>
              </a:lnSpc>
            </a:pPr>
            <a:r>
              <a:rPr lang="en-US" altLang="ko-KR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2019/08/08</a:t>
            </a:r>
            <a:endParaRPr lang="ko-KR" altLang="en-US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10.4 </a:t>
            </a:r>
            <a:r>
              <a:rPr lang="ko-KR" altLang="en-US" dirty="0"/>
              <a:t>응집 계층 알고리즘 </a:t>
            </a:r>
            <a:r>
              <a:rPr lang="en-US" altLang="ko-KR" dirty="0"/>
              <a:t>(</a:t>
            </a:r>
            <a:r>
              <a:rPr lang="ko-KR" altLang="en-US" dirty="0"/>
              <a:t>완전 연결 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코드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734FAE-66BB-464B-8B8E-48D2FC384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447800"/>
            <a:ext cx="4176464" cy="4939324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B57B1E4-9E11-4478-9865-789DC7612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795" y="1574294"/>
            <a:ext cx="3628597" cy="1439566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596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10.4 </a:t>
            </a:r>
            <a:r>
              <a:rPr lang="ko-KR" altLang="en-US" dirty="0"/>
              <a:t>응집 계층 알고리즘 </a:t>
            </a:r>
            <a:r>
              <a:rPr lang="en-US" altLang="ko-KR" dirty="0"/>
              <a:t>(</a:t>
            </a:r>
            <a:r>
              <a:rPr lang="ko-KR" altLang="en-US" dirty="0"/>
              <a:t>완전 연결 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7A1549-9F21-4D52-AD3C-657FA90DD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12" y="2016063"/>
            <a:ext cx="6742304" cy="3394137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F3DEA9F-B8F3-41DC-98EC-554253113BBC}"/>
              </a:ext>
            </a:extLst>
          </p:cNvPr>
          <p:cNvSpPr/>
          <p:nvPr/>
        </p:nvSpPr>
        <p:spPr>
          <a:xfrm>
            <a:off x="3748686" y="3308226"/>
            <a:ext cx="1404156" cy="21602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2005B55-05D8-4E3D-B5A4-CD1526641BE2}"/>
              </a:ext>
            </a:extLst>
          </p:cNvPr>
          <p:cNvSpPr/>
          <p:nvPr/>
        </p:nvSpPr>
        <p:spPr>
          <a:xfrm>
            <a:off x="5292080" y="4185084"/>
            <a:ext cx="1404156" cy="21602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7A21FAA-672F-4975-B4C7-3376144BD125}"/>
              </a:ext>
            </a:extLst>
          </p:cNvPr>
          <p:cNvSpPr/>
          <p:nvPr/>
        </p:nvSpPr>
        <p:spPr>
          <a:xfrm>
            <a:off x="2051720" y="5049180"/>
            <a:ext cx="1404156" cy="21602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7209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10.4 </a:t>
            </a:r>
            <a:r>
              <a:rPr lang="ko-KR" altLang="en-US" dirty="0"/>
              <a:t>응집 계층 알고리즘 </a:t>
            </a:r>
            <a:r>
              <a:rPr lang="en-US" altLang="ko-KR" dirty="0"/>
              <a:t>(</a:t>
            </a:r>
            <a:r>
              <a:rPr lang="ko-KR" altLang="en-US" dirty="0"/>
              <a:t>완전 연결 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28DF24-C244-408A-9D83-0F0C5E67A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059702"/>
            <a:ext cx="5987194" cy="3350498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305A4CA-7822-47B4-95D2-AF3333763E14}"/>
              </a:ext>
            </a:extLst>
          </p:cNvPr>
          <p:cNvSpPr/>
          <p:nvPr/>
        </p:nvSpPr>
        <p:spPr>
          <a:xfrm>
            <a:off x="2195736" y="2564904"/>
            <a:ext cx="1404156" cy="21602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83C8128-0CDC-416B-A126-211FE9FA5C32}"/>
              </a:ext>
            </a:extLst>
          </p:cNvPr>
          <p:cNvSpPr/>
          <p:nvPr/>
        </p:nvSpPr>
        <p:spPr>
          <a:xfrm>
            <a:off x="5112060" y="3416238"/>
            <a:ext cx="2052228" cy="21602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B891011-3193-47F1-B069-E07F96618236}"/>
              </a:ext>
            </a:extLst>
          </p:cNvPr>
          <p:cNvSpPr/>
          <p:nvPr/>
        </p:nvSpPr>
        <p:spPr>
          <a:xfrm>
            <a:off x="2195736" y="4257092"/>
            <a:ext cx="2736304" cy="21602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4DBEABD-ABFE-420B-8E6F-A9532CFBBDAA}"/>
              </a:ext>
            </a:extLst>
          </p:cNvPr>
          <p:cNvSpPr/>
          <p:nvPr/>
        </p:nvSpPr>
        <p:spPr>
          <a:xfrm>
            <a:off x="2213648" y="5069190"/>
            <a:ext cx="4590600" cy="21602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921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10.4.1 </a:t>
            </a:r>
            <a:r>
              <a:rPr lang="ko-KR" altLang="en-US" dirty="0"/>
              <a:t>응집 계층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응집 계층 알고리즘 종류</a:t>
                </a:r>
                <a:endPara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- </a:t>
                </a:r>
                <a:r>
                  <a:rPr lang="ko-KR" altLang="en-US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단일 연결</a:t>
                </a:r>
                <a:r>
                  <a:rPr lang="en-US" altLang="ko-KR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(single linkage) </a:t>
                </a:r>
                <a:r>
                  <a:rPr lang="ko-KR" altLang="en-US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알고리즘</a:t>
                </a:r>
                <a:r>
                  <a:rPr lang="en-US" altLang="ko-KR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𝑫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사용 </a:t>
                </a:r>
                <a:r>
                  <a:rPr lang="en-US" altLang="ko-KR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ko-KR" altLang="en-US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예제 </a:t>
                </a:r>
                <a:r>
                  <a:rPr lang="en-US" altLang="ko-KR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10.3)</a:t>
                </a:r>
              </a:p>
              <a:p>
                <a:pPr marL="0" indent="0">
                  <a:buNone/>
                </a:pPr>
                <a:r>
                  <a:rPr lang="en-US" altLang="ko-KR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- </a:t>
                </a:r>
                <a:r>
                  <a:rPr lang="ko-KR" altLang="en-US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완전 연결</a:t>
                </a:r>
                <a:r>
                  <a:rPr lang="en-US" altLang="ko-KR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(complete linkage)</a:t>
                </a:r>
                <a:r>
                  <a:rPr lang="ko-KR" altLang="en-US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알고리즘</a:t>
                </a:r>
                <a:r>
                  <a:rPr lang="en-US" altLang="ko-KR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𝑫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사용</a:t>
                </a:r>
                <a:endPara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- </a:t>
                </a:r>
                <a:r>
                  <a:rPr lang="ko-KR" altLang="en-US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평균 연결</a:t>
                </a:r>
                <a:r>
                  <a:rPr lang="en-US" altLang="ko-KR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(average linkage) </a:t>
                </a:r>
                <a:r>
                  <a:rPr lang="ko-KR" altLang="en-US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알고리즘</a:t>
                </a:r>
                <a:r>
                  <a:rPr lang="en-US" altLang="ko-KR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𝑫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𝒂𝒗𝒆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사용 </a:t>
                </a:r>
                <a:r>
                  <a:rPr lang="en-US" altLang="ko-KR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ko-KR" altLang="en-US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예제 </a:t>
                </a:r>
                <a:r>
                  <a:rPr lang="en-US" altLang="ko-KR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10.4)</a:t>
                </a:r>
              </a:p>
              <a:p>
                <a:r>
                  <a:rPr lang="ko-KR" altLang="en-US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세 알고리즘의 동작 특성</a:t>
                </a:r>
                <a:endPara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- </a:t>
                </a:r>
                <a:r>
                  <a:rPr lang="ko-KR" altLang="en-US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단일 연결은 긴 군집을 선호</a:t>
                </a:r>
                <a:r>
                  <a:rPr lang="en-US" altLang="ko-KR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완전 연결은 둥근 군집을 선호</a:t>
                </a:r>
                <a:r>
                  <a:rPr lang="en-US" altLang="ko-KR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(</a:t>
                </a:r>
                <a:r>
                  <a:rPr lang="ko-KR" altLang="en-US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평균 연결은 중간</a:t>
                </a:r>
                <a:r>
                  <a:rPr lang="en-US" altLang="ko-KR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</a:p>
              <a:p>
                <a:pPr marL="0" indent="0">
                  <a:buNone/>
                </a:pPr>
                <a:endPara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E853AAB5-18E8-42F5-AC99-026C2488C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684" y="4077072"/>
            <a:ext cx="3132348" cy="2203533"/>
          </a:xfrm>
          <a:prstGeom prst="rect">
            <a:avLst/>
          </a:prstGeom>
          <a:ln>
            <a:solidFill>
              <a:schemeClr val="accent3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529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10.4.1 </a:t>
            </a:r>
            <a:r>
              <a:rPr lang="ko-KR" altLang="en-US" dirty="0"/>
              <a:t>응집 계층 알고리즘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세가지 측면에서의 부연 설명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1.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적절한 군집의 개수를 알아내는 방법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    -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군집화 알고리즘이 가지고 있는 문제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    -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지정 또는 자동 결정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2. outlier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또는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noise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대한 민감성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    -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평균 연결은 그나마 단일 연결과 완전 연결에 비해 덜 민감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</a:p>
          <a:p>
            <a:pPr marL="0" indent="0">
              <a:buNone/>
            </a:pP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A5D271-D1EC-4112-BD3E-4F720CD8D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92" y="4114056"/>
            <a:ext cx="4283513" cy="1296144"/>
          </a:xfrm>
          <a:prstGeom prst="rect">
            <a:avLst/>
          </a:prstGeom>
          <a:ln>
            <a:solidFill>
              <a:schemeClr val="accent3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64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10.4.1 </a:t>
            </a:r>
            <a:r>
              <a:rPr lang="ko-KR" altLang="en-US" dirty="0"/>
              <a:t>응집 계층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세가지 측면에서의 부연 설명</a:t>
                </a:r>
                <a:endPara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3. </a:t>
                </a:r>
                <a:r>
                  <a:rPr lang="ko-KR" altLang="en-US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시간 복잡도</a:t>
                </a:r>
                <a:endPara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</a:t>
                </a:r>
              </a:p>
              <a:p>
                <a:pPr marL="0" indent="0">
                  <a:buNone/>
                </a:pPr>
                <a:endPara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     - t</a:t>
                </a:r>
                <a:r>
                  <a:rPr lang="ko-KR" altLang="en-US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번째 루프에서 군집 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𝑪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𝒕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−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은 </a:t>
                </a:r>
                <a:r>
                  <a:rPr lang="en-US" altLang="ko-KR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N-t+1</a:t>
                </a:r>
                <a:r>
                  <a:rPr lang="ko-KR" altLang="en-US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개의 군집</a:t>
                </a:r>
                <a:r>
                  <a:rPr lang="en-US" altLang="ko-KR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ko-KR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     - </a:t>
                </a:r>
                <a:r>
                  <a:rPr lang="ko-KR" altLang="en-US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따라서 모든 군집 쌍에 대한 거리를 계산</a:t>
                </a:r>
                <a:r>
                  <a:rPr lang="en-US" altLang="ko-KR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             )</a:t>
                </a:r>
              </a:p>
              <a:p>
                <a:pPr marL="0" indent="0">
                  <a:buNone/>
                </a:pPr>
                <a:endPara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72663972-ED19-4293-BA16-6CEE9E173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684" y="2276872"/>
            <a:ext cx="3409950" cy="8001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7EAFDA-0E48-44F7-B7FD-AC4819C78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526" y="3623866"/>
            <a:ext cx="6286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55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10.4.2 </a:t>
            </a:r>
            <a:r>
              <a:rPr lang="ko-KR" altLang="en-US" dirty="0"/>
              <a:t>분열 계층 알고리즘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top-down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방식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큰 군집을 쪼개어 가며 진행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응집 계층 알고리즘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bottom-up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방식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B9C1D8-7DF9-43FA-84E5-238D4A772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312876"/>
            <a:ext cx="5400600" cy="3531468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50497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10.4.2 </a:t>
            </a:r>
            <a:r>
              <a:rPr lang="ko-KR" altLang="en-US" dirty="0"/>
              <a:t>분열 계층 알고리즘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특징</a:t>
                </a:r>
                <a:endPara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- (</a:t>
                </a:r>
                <a:r>
                  <a:rPr lang="ko-KR" altLang="en-US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라인 </a:t>
                </a:r>
                <a:r>
                  <a:rPr lang="en-US" altLang="ko-KR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4):</a:t>
                </a:r>
                <a:r>
                  <a:rPr lang="ko-KR" altLang="en-US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지수적 시간 복잡도</a:t>
                </a:r>
                <a:endPara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- </a:t>
                </a:r>
                <a:r>
                  <a:rPr lang="ko-KR" altLang="en-US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군집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𝒄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</a:t>
                </a:r>
                <a:r>
                  <a:rPr lang="en-US" altLang="ko-KR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n </a:t>
                </a:r>
                <a:r>
                  <a:rPr lang="ko-KR" altLang="en-US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개의 샘플을 가지면</a:t>
                </a:r>
                <a:r>
                  <a:rPr lang="en-US" altLang="ko-KR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이진 분할의 수</a:t>
                </a:r>
                <a:r>
                  <a:rPr lang="en-US" altLang="ko-KR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</a:t>
                </a:r>
                <a:r>
                  <a:rPr lang="ko-KR" altLang="en-US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𝒏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−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𝟏</m:t>
                        </m:r>
                      </m:sup>
                    </m:sSup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−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𝟏</m:t>
                    </m:r>
                  </m:oMath>
                </a14:m>
                <a:r>
                  <a:rPr lang="en-US" altLang="ko-KR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ko-KR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- </a:t>
                </a:r>
                <a:r>
                  <a:rPr lang="ko-KR" altLang="en-US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성능적으로 응집 방식이랑 차이가 없어서 잘 사용하지 않음</a:t>
                </a:r>
                <a:endPara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046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63888" y="3140968"/>
            <a:ext cx="2022376" cy="72106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solidFill>
                  <a:srgbClr val="0070C0"/>
                </a:solidFill>
              </a:rPr>
              <a:t>감사합니다</a:t>
            </a:r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>
          <a:xfrm>
            <a:off x="1835696" y="692696"/>
            <a:ext cx="5544616" cy="1260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9pPr>
          </a:lstStyle>
          <a:p>
            <a:pPr algn="ctr" eaLnBrk="1" hangingPunct="1"/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패턴인식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10.4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계층 군집화</a:t>
            </a:r>
            <a:endParaRPr lang="ko-KR" altLang="ko-KR" sz="25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52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4032448" cy="547142"/>
          </a:xfrm>
        </p:spPr>
        <p:txBody>
          <a:bodyPr/>
          <a:lstStyle/>
          <a:p>
            <a:r>
              <a:rPr lang="en-US" altLang="ko-KR" dirty="0"/>
              <a:t>10.4 </a:t>
            </a:r>
            <a:r>
              <a:rPr lang="ko-KR" altLang="en-US" dirty="0"/>
              <a:t>계층 군집화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군집 해                                 의 모든 군집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𝑪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𝟐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다른 군집 해                             에 속한 군집의 부분 집합일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𝑪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𝑪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 포함된다고 말한다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 (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단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n &gt; k)</a:t>
                </a: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예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                                           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는                                             에 포함된다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계층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군집화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(hierarchical clustering)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알고리즘의 종류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-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응집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(agglomerative)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방식 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   :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작은 군집 들에서 출발하여 이들을 모아 나가는 방식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-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분열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(divisive)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방식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   :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큰 군집에서 출발하여 이들을 나누어 나가는 방식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5F2D95BC-6821-4307-9846-D2CEEECA1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684" y="1556792"/>
            <a:ext cx="1871047" cy="3240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A52BFAF-8C79-4244-8B58-3C422A05D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212" y="1573099"/>
            <a:ext cx="1657350" cy="295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F11984-A0B4-4DF7-97F6-29B19FB3B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636" y="2420888"/>
            <a:ext cx="2609850" cy="29527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AE980FE5-CF9B-4781-BA7C-649B497ECBE4}"/>
              </a:ext>
            </a:extLst>
          </p:cNvPr>
          <p:cNvGrpSpPr/>
          <p:nvPr/>
        </p:nvGrpSpPr>
        <p:grpSpPr>
          <a:xfrm>
            <a:off x="4247964" y="2410309"/>
            <a:ext cx="2524125" cy="333375"/>
            <a:chOff x="4852206" y="2869889"/>
            <a:chExt cx="2524125" cy="3333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EC71A82-1514-49FE-A3AE-719C7DFB6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52206" y="2869889"/>
              <a:ext cx="1123950" cy="33337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47FFC35-5B91-468C-BC4C-563F678C8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76156" y="2888940"/>
              <a:ext cx="1400175" cy="295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911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4032448" cy="547142"/>
          </a:xfrm>
        </p:spPr>
        <p:txBody>
          <a:bodyPr/>
          <a:lstStyle/>
          <a:p>
            <a:r>
              <a:rPr lang="en-US" altLang="ko-KR" dirty="0"/>
              <a:t>10.4.1 </a:t>
            </a:r>
            <a:r>
              <a:rPr lang="ko-KR" altLang="en-US" dirty="0"/>
              <a:t>응집 계층 알고리즘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3E954F11-2925-4055-93A6-9567B86C9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9632" y="1556792"/>
            <a:ext cx="6822023" cy="43119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33BF1E6-8023-4585-973D-FF483254D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92" y="1700808"/>
            <a:ext cx="1894148" cy="14626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8217E01-8F93-4D6E-86D8-B96192031541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 flipV="1">
            <a:off x="2879812" y="2432117"/>
            <a:ext cx="2520280" cy="96784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tailEnd type="triangle"/>
          </a:ln>
          <a:effectLst/>
        </p:spPr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B5590F97-FB58-4CB9-9B17-4C5DF5ECCD43}"/>
              </a:ext>
            </a:extLst>
          </p:cNvPr>
          <p:cNvSpPr/>
          <p:nvPr/>
        </p:nvSpPr>
        <p:spPr>
          <a:xfrm>
            <a:off x="1907704" y="2384885"/>
            <a:ext cx="972108" cy="288031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06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8100900" cy="547142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10.3 </a:t>
            </a:r>
            <a:r>
              <a:rPr lang="ko-KR" altLang="en-US" dirty="0"/>
              <a:t>응집 계층 알고리즘 </a:t>
            </a:r>
            <a:r>
              <a:rPr lang="en-US" altLang="ko-KR" dirty="0"/>
              <a:t>(</a:t>
            </a:r>
            <a:r>
              <a:rPr lang="ko-KR" altLang="en-US" dirty="0"/>
              <a:t>단일 연결 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58FEBF-CF1E-487A-97F6-214B4E84C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0" y="1447800"/>
            <a:ext cx="6552728" cy="428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0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10.3 </a:t>
            </a:r>
            <a:r>
              <a:rPr lang="ko-KR" altLang="en-US" dirty="0"/>
              <a:t>응집 계층 알고리즘 </a:t>
            </a:r>
            <a:r>
              <a:rPr lang="en-US" altLang="ko-KR" dirty="0"/>
              <a:t>(</a:t>
            </a:r>
            <a:r>
              <a:rPr lang="ko-KR" altLang="en-US" dirty="0"/>
              <a:t>단일 연결 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라인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3)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을 수행하기 위해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𝑫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𝒎𝒊𝒏</m:t>
                        </m:r>
                      </m:sub>
                    </m:sSub>
                    <m:d>
                      <m:d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 </m:t>
                    </m:r>
                    <m:func>
                      <m:func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함초롬돋움" panose="020B0604000101010101" pitchFamily="50" charset="-127"/>
                              </a:rPr>
                              <m:t>∈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함초롬돋움" panose="020B0604000101010101" pitchFamily="50" charset="-127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함초롬돋움" panose="020B0604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함초롬돋움" panose="020B0604000101010101" pitchFamily="50" charset="-127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함초롬돋움" panose="020B0604000101010101" pitchFamily="50" charset="-127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함초롬돋움" panose="020B0604000101010101" pitchFamily="50" charset="-127"/>
                              </a:rPr>
                              <m:t>,   </m:t>
                            </m:r>
                            <m:sSub>
                              <m:sSubPr>
                                <m:ctrlP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함초롬돋움" panose="020B0604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함초롬돋움" panose="020B0604000101010101" pitchFamily="50" charset="-127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함초롬돋움" panose="020B0604000101010101" pitchFamily="50" charset="-127"/>
                                  </a:rPr>
                                  <m:t>𝒍</m:t>
                                </m:r>
                              </m:sub>
                            </m:sSub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함초롬돋움" panose="020B0604000101010101" pitchFamily="50" charset="-127"/>
                              </a:rPr>
                              <m:t> ∈ </m:t>
                            </m:r>
                            <m:sSub>
                              <m:sSubPr>
                                <m:ctrlP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함초롬돋움" panose="020B0604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함초롬돋움" panose="020B0604000101010101" pitchFamily="50" charset="-127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함초롬돋움" panose="020B0604000101010101" pitchFamily="50" charset="-127"/>
                                  </a:rPr>
                                  <m:t>𝒋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𝒌𝒍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을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사용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두 점 간의 거리는 </a:t>
                </a:r>
                <a:r>
                  <a:rPr lang="ko-KR" altLang="en-US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유클리디언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거리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𝒅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𝒊𝒋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𝒌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=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𝒅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  <m:t>( </m:t>
                                </m:r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  <a:ea typeface="함초롬돋움" panose="020B0604000101010101" pitchFamily="50" charset="-127"/>
                                        <a:cs typeface="함초롬돋움" panose="020B0604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  <a:ea typeface="함초롬돋움" panose="020B0604000101010101" pitchFamily="50" charset="-127"/>
                                        <a:cs typeface="함초롬돋움" panose="020B0604000101010101" pitchFamily="50" charset="-127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  <a:ea typeface="함초롬돋움" panose="020B0604000101010101" pitchFamily="50" charset="-127"/>
                                        <a:cs typeface="함초롬돋움" panose="020B0604000101010101" pitchFamily="50" charset="-127"/>
                                      </a:rPr>
                                      <m:t>𝒊𝒌</m:t>
                                    </m:r>
                                  </m:sub>
                                </m:sSub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  <a:ea typeface="함초롬돋움" panose="020B0604000101010101" pitchFamily="50" charset="-127"/>
                                        <a:cs typeface="함초롬돋움" panose="020B0604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  <a:ea typeface="함초롬돋움" panose="020B0604000101010101" pitchFamily="50" charset="-127"/>
                                        <a:cs typeface="함초롬돋움" panose="020B0604000101010101" pitchFamily="50" charset="-127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  <a:ea typeface="함초롬돋움" panose="020B0604000101010101" pitchFamily="50" charset="-127"/>
                                        <a:cs typeface="함초롬돋움" panose="020B0604000101010101" pitchFamily="50" charset="-127"/>
                                      </a:rPr>
                                      <m:t>𝒋𝒌</m:t>
                                    </m:r>
                                  </m:sub>
                                </m:sSub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  <m:t> )</m:t>
                                </m:r>
                              </m:e>
                              <m:sup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을 사용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루프를 반복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6B66D575-F4A7-42A8-8D68-AA3655D1E354}"/>
              </a:ext>
            </a:extLst>
          </p:cNvPr>
          <p:cNvGrpSpPr/>
          <p:nvPr/>
        </p:nvGrpSpPr>
        <p:grpSpPr>
          <a:xfrm>
            <a:off x="899408" y="3614335"/>
            <a:ext cx="5295900" cy="1785937"/>
            <a:chOff x="1924050" y="2981325"/>
            <a:chExt cx="5295900" cy="178593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3361D39-28EC-42B6-B36B-6E25F7735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4050" y="2981325"/>
              <a:ext cx="5295900" cy="8953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BEC2876-9C2C-4963-924A-91EF52EF31B4}"/>
                </a:ext>
              </a:extLst>
            </p:cNvPr>
            <p:cNvGrpSpPr/>
            <p:nvPr/>
          </p:nvGrpSpPr>
          <p:grpSpPr>
            <a:xfrm>
              <a:off x="1924050" y="3876675"/>
              <a:ext cx="3384377" cy="890587"/>
              <a:chOff x="2747962" y="3167062"/>
              <a:chExt cx="3384377" cy="890587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DBCACB4-1420-4CC3-B35D-142FE09AD5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7963" y="3167062"/>
                <a:ext cx="3384376" cy="52387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8F76DBB9-85C2-460C-BECA-75CAAE168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47962" y="3695699"/>
                <a:ext cx="2486025" cy="36195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</p:grp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7B0C855-AA2F-4F7B-B4D0-B1CFFFA406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0170" y="3366411"/>
            <a:ext cx="2412268" cy="2286547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1709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10.3 </a:t>
            </a:r>
            <a:r>
              <a:rPr lang="ko-KR" altLang="en-US" dirty="0"/>
              <a:t>응집 계층 알고리즘 </a:t>
            </a:r>
            <a:r>
              <a:rPr lang="en-US" altLang="ko-KR" dirty="0"/>
              <a:t>(</a:t>
            </a:r>
            <a:r>
              <a:rPr lang="ko-KR" altLang="en-US" dirty="0"/>
              <a:t>단일 연결 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코드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0F0B8C9-E500-45B9-B6E6-0E220969A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447800"/>
            <a:ext cx="4680520" cy="491501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EA35382-9699-444B-957E-F37445440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772816"/>
            <a:ext cx="4762500" cy="73342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6016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10.3 </a:t>
            </a:r>
            <a:r>
              <a:rPr lang="ko-KR" altLang="en-US" dirty="0"/>
              <a:t>응집 계층 알고리즘 </a:t>
            </a:r>
            <a:r>
              <a:rPr lang="en-US" altLang="ko-KR" dirty="0"/>
              <a:t>(</a:t>
            </a:r>
            <a:r>
              <a:rPr lang="ko-KR" altLang="en-US" dirty="0"/>
              <a:t>단일 연결 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930882-233F-4AFA-9D5D-0C012F0D0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060848"/>
            <a:ext cx="6743700" cy="328612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F718042-05CA-4C91-A1AE-FD18BFD1F83C}"/>
              </a:ext>
            </a:extLst>
          </p:cNvPr>
          <p:cNvSpPr/>
          <p:nvPr/>
        </p:nvSpPr>
        <p:spPr>
          <a:xfrm>
            <a:off x="3635896" y="3308226"/>
            <a:ext cx="1476164" cy="21602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B65024B-FDE7-479E-A3CB-1D2D3BB17AEE}"/>
              </a:ext>
            </a:extLst>
          </p:cNvPr>
          <p:cNvSpPr/>
          <p:nvPr/>
        </p:nvSpPr>
        <p:spPr>
          <a:xfrm>
            <a:off x="5220072" y="4149080"/>
            <a:ext cx="1404156" cy="21602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992EF08-7E6E-4052-998B-A9E1CD588C3D}"/>
              </a:ext>
            </a:extLst>
          </p:cNvPr>
          <p:cNvSpPr/>
          <p:nvPr/>
        </p:nvSpPr>
        <p:spPr>
          <a:xfrm>
            <a:off x="2015716" y="5013176"/>
            <a:ext cx="1404156" cy="21602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625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10.3 </a:t>
            </a:r>
            <a:r>
              <a:rPr lang="ko-KR" altLang="en-US" dirty="0"/>
              <a:t>응집 계층 알고리즘 </a:t>
            </a:r>
            <a:r>
              <a:rPr lang="en-US" altLang="ko-KR" dirty="0"/>
              <a:t>(</a:t>
            </a:r>
            <a:r>
              <a:rPr lang="ko-KR" altLang="en-US" dirty="0"/>
              <a:t>단일 연결 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D5BA79-4C3C-4DDF-8209-B847700F8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628" y="2096852"/>
            <a:ext cx="6200775" cy="341947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0B6B884-4E9E-4185-BB27-8C4C226C3656}"/>
              </a:ext>
            </a:extLst>
          </p:cNvPr>
          <p:cNvSpPr/>
          <p:nvPr/>
        </p:nvSpPr>
        <p:spPr>
          <a:xfrm>
            <a:off x="2087724" y="2600908"/>
            <a:ext cx="1404156" cy="21602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4865B4D-3DB3-475A-9231-83EAB5CFB15A}"/>
              </a:ext>
            </a:extLst>
          </p:cNvPr>
          <p:cNvSpPr/>
          <p:nvPr/>
        </p:nvSpPr>
        <p:spPr>
          <a:xfrm>
            <a:off x="2159732" y="3465984"/>
            <a:ext cx="2808312" cy="21602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4F489D6-6E14-4593-93F2-200176029AB5}"/>
              </a:ext>
            </a:extLst>
          </p:cNvPr>
          <p:cNvSpPr/>
          <p:nvPr/>
        </p:nvSpPr>
        <p:spPr>
          <a:xfrm>
            <a:off x="5076056" y="4329100"/>
            <a:ext cx="2052228" cy="21602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2DDD4AA-B904-430A-B478-33F275A7680F}"/>
              </a:ext>
            </a:extLst>
          </p:cNvPr>
          <p:cNvSpPr/>
          <p:nvPr/>
        </p:nvSpPr>
        <p:spPr>
          <a:xfrm>
            <a:off x="2089652" y="5194176"/>
            <a:ext cx="4894616" cy="21602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77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10.4 </a:t>
            </a:r>
            <a:r>
              <a:rPr lang="ko-KR" altLang="en-US" dirty="0"/>
              <a:t>응집 계층 알고리즘 </a:t>
            </a:r>
            <a:r>
              <a:rPr lang="en-US" altLang="ko-KR" dirty="0"/>
              <a:t>(</a:t>
            </a:r>
            <a:r>
              <a:rPr lang="ko-KR" altLang="en-US" dirty="0"/>
              <a:t>완전 연결 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라인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3)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을 수행하기 위해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𝑫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𝒎𝒂𝒙</m:t>
                        </m:r>
                      </m:sub>
                    </m:sSub>
                    <m:d>
                      <m:d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 </m:t>
                    </m:r>
                    <m:func>
                      <m:func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m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𝑎𝑥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함초롬돋움" panose="020B0604000101010101" pitchFamily="50" charset="-127"/>
                              </a:rPr>
                              <m:t>∈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함초롬돋움" panose="020B0604000101010101" pitchFamily="50" charset="-127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함초롬돋움" panose="020B0604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함초롬돋움" panose="020B0604000101010101" pitchFamily="50" charset="-127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함초롬돋움" panose="020B0604000101010101" pitchFamily="50" charset="-127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함초롬돋움" panose="020B0604000101010101" pitchFamily="50" charset="-127"/>
                              </a:rPr>
                              <m:t>,   </m:t>
                            </m:r>
                            <m:sSub>
                              <m:sSubPr>
                                <m:ctrlP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함초롬돋움" panose="020B0604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함초롬돋움" panose="020B0604000101010101" pitchFamily="50" charset="-127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함초롬돋움" panose="020B0604000101010101" pitchFamily="50" charset="-127"/>
                                  </a:rPr>
                                  <m:t>𝒍</m:t>
                                </m:r>
                              </m:sub>
                            </m:sSub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함초롬돋움" panose="020B0604000101010101" pitchFamily="50" charset="-127"/>
                              </a:rPr>
                              <m:t> ∈ </m:t>
                            </m:r>
                            <m:sSub>
                              <m:sSubPr>
                                <m:ctrlP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함초롬돋움" panose="020B0604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함초롬돋움" panose="020B0604000101010101" pitchFamily="50" charset="-127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함초롬돋움" panose="020B0604000101010101" pitchFamily="50" charset="-127"/>
                                  </a:rPr>
                                  <m:t>𝒋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𝒌𝒍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을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사용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두 점 간의 거리는 </a:t>
                </a:r>
                <a:r>
                  <a:rPr lang="ko-KR" altLang="en-US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유클리디언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거리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𝒅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𝒊𝒋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𝒌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=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𝒅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  <m:t>( </m:t>
                                </m:r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  <a:ea typeface="함초롬돋움" panose="020B0604000101010101" pitchFamily="50" charset="-127"/>
                                        <a:cs typeface="함초롬돋움" panose="020B0604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  <a:ea typeface="함초롬돋움" panose="020B0604000101010101" pitchFamily="50" charset="-127"/>
                                        <a:cs typeface="함초롬돋움" panose="020B0604000101010101" pitchFamily="50" charset="-127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  <a:ea typeface="함초롬돋움" panose="020B0604000101010101" pitchFamily="50" charset="-127"/>
                                        <a:cs typeface="함초롬돋움" panose="020B0604000101010101" pitchFamily="50" charset="-127"/>
                                      </a:rPr>
                                      <m:t>𝒊𝒌</m:t>
                                    </m:r>
                                  </m:sub>
                                </m:sSub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  <a:ea typeface="함초롬돋움" panose="020B0604000101010101" pitchFamily="50" charset="-127"/>
                                        <a:cs typeface="함초롬돋움" panose="020B0604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  <a:ea typeface="함초롬돋움" panose="020B0604000101010101" pitchFamily="50" charset="-127"/>
                                        <a:cs typeface="함초롬돋움" panose="020B0604000101010101" pitchFamily="50" charset="-127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  <a:ea typeface="함초롬돋움" panose="020B0604000101010101" pitchFamily="50" charset="-127"/>
                                        <a:cs typeface="함초롬돋움" panose="020B0604000101010101" pitchFamily="50" charset="-127"/>
                                      </a:rPr>
                                      <m:t>𝒋𝒌</m:t>
                                    </m:r>
                                  </m:sub>
                                </m:sSub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  <m:t> )</m:t>
                                </m:r>
                              </m:e>
                              <m:sup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을 사용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루프를 반복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AA42E2F-4798-4B07-B4B5-D20CD83B0F02}"/>
              </a:ext>
            </a:extLst>
          </p:cNvPr>
          <p:cNvSpPr/>
          <p:nvPr/>
        </p:nvSpPr>
        <p:spPr>
          <a:xfrm>
            <a:off x="3203848" y="1556792"/>
            <a:ext cx="3060340" cy="396044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8910A57-34B4-4B23-8391-08FE96EB7725}"/>
              </a:ext>
            </a:extLst>
          </p:cNvPr>
          <p:cNvGrpSpPr/>
          <p:nvPr/>
        </p:nvGrpSpPr>
        <p:grpSpPr>
          <a:xfrm>
            <a:off x="1079612" y="3501008"/>
            <a:ext cx="4752528" cy="1639089"/>
            <a:chOff x="1079612" y="3501008"/>
            <a:chExt cx="4752528" cy="163908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B31E77E-080B-4D35-8F6C-C812EC4DE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5616" y="3501008"/>
              <a:ext cx="4716524" cy="84707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659245E-D7FE-4F61-A21F-1599A5090478}"/>
                    </a:ext>
                  </a:extLst>
                </p:cNvPr>
                <p:cNvSpPr txBox="1"/>
                <p:nvPr/>
              </p:nvSpPr>
              <p:spPr>
                <a:xfrm>
                  <a:off x="1079612" y="4348085"/>
                  <a:ext cx="3960440" cy="7920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kern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b="0" i="1" kern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sz="1400" b="0" i="1" kern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1400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400" b="0" i="1" kern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400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400" b="0" i="1" kern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400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sz="1400" b="0" i="1" kern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altLang="ko-KR" sz="1400" b="0" kern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kern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b="0" i="1" kern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sz="1400" b="0" i="1" kern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1400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400" b="0" i="1" kern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400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400" b="0" i="1" kern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kern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altLang="ko-KR" sz="1400" b="0" kern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kern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b="0" i="1" kern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ko-KR" sz="1400" b="0" i="1" kern="0" smtClean="0">
                            <a:latin typeface="Cambria Math" panose="02040503050406030204" pitchFamily="18" charset="0"/>
                          </a:rPr>
                          <m:t>={</m:t>
                        </m:r>
                        <m:sSub>
                          <m:sSubPr>
                            <m:ctrlPr>
                              <a:rPr lang="en-US" altLang="ko-KR" sz="14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400" b="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1" kern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1400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400" b="0" i="1" kern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400" b="0" i="1" kern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sz="1400" b="0" i="1" kern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ko-KR" sz="1400" b="0" i="1" kern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ko-KR" sz="1400" b="0" i="1" kern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altLang="ko-KR" sz="1400" b="0" i="1" kern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400" b="0" i="1" kern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400" b="0" i="1" kern="0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ko-KR" altLang="en-US" sz="1400" kern="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659245E-D7FE-4F61-A21F-1599A50904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12" y="4348085"/>
                  <a:ext cx="3960440" cy="792012"/>
                </a:xfrm>
                <a:prstGeom prst="rect">
                  <a:avLst/>
                </a:prstGeom>
                <a:blipFill>
                  <a:blip r:embed="rId5"/>
                  <a:stretch>
                    <a:fillRect b="-384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5681275C-19F2-466E-B66F-E6CA03E4AE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1976" y="3212977"/>
            <a:ext cx="2170326" cy="2496716"/>
          </a:xfrm>
          <a:prstGeom prst="rect">
            <a:avLst/>
          </a:prstGeom>
          <a:ln>
            <a:solidFill>
              <a:schemeClr val="accent3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3843840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  <a:txDef>
      <a:spPr>
        <a:noFill/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kern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16883</TotalTime>
  <Words>279</Words>
  <Application>Microsoft Office PowerPoint</Application>
  <PresentationFormat>화면 슬라이드 쇼(4:3)</PresentationFormat>
  <Paragraphs>99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함초롬돋움</vt:lpstr>
      <vt:lpstr>Arial</vt:lpstr>
      <vt:lpstr>Cambria Math</vt:lpstr>
      <vt:lpstr>Times</vt:lpstr>
      <vt:lpstr>Wingdings</vt:lpstr>
      <vt:lpstr>Edge</vt:lpstr>
      <vt:lpstr>패턴인식  10.4 계층 군집화</vt:lpstr>
      <vt:lpstr>10.4 계층 군집화</vt:lpstr>
      <vt:lpstr>10.4.1 응집 계층 알고리즘</vt:lpstr>
      <vt:lpstr>예제 10.3 응집 계층 알고리즘 (단일 연결 알고리즘)</vt:lpstr>
      <vt:lpstr>예제 10.3 응집 계층 알고리즘 (단일 연결 알고리즘)</vt:lpstr>
      <vt:lpstr>예제 10.3 응집 계층 알고리즘 (단일 연결 알고리즘)</vt:lpstr>
      <vt:lpstr>예제 10.3 응집 계층 알고리즘 (단일 연결 알고리즘)</vt:lpstr>
      <vt:lpstr>예제 10.3 응집 계층 알고리즘 (단일 연결 알고리즘)</vt:lpstr>
      <vt:lpstr>예제 10.4 응집 계층 알고리즘 (완전 연결 알고리즘)</vt:lpstr>
      <vt:lpstr>예제 10.4 응집 계층 알고리즘 (완전 연결 알고리즘)</vt:lpstr>
      <vt:lpstr>예제 10.4 응집 계층 알고리즘 (완전 연결 알고리즘)</vt:lpstr>
      <vt:lpstr>예제 10.4 응집 계층 알고리즘 (완전 연결 알고리즘)</vt:lpstr>
      <vt:lpstr>10.4.1 응집 계층 알고리즘</vt:lpstr>
      <vt:lpstr>10.4.1 응집 계층 알고리즘</vt:lpstr>
      <vt:lpstr>10.4.1 응집 계층 알고리즘</vt:lpstr>
      <vt:lpstr>10.4.2 분열 계층 알고리즘</vt:lpstr>
      <vt:lpstr>10.4.2 분열 계층 알고리즘</vt:lpstr>
      <vt:lpstr>PowerPoint 프레젠테이션</vt:lpstr>
    </vt:vector>
  </TitlesOfParts>
  <Manager/>
  <Company>LANL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subject/>
  <dc:creator>LC-LM</dc:creator>
  <cp:keywords/>
  <dc:description/>
  <cp:lastModifiedBy>최 우진</cp:lastModifiedBy>
  <cp:revision>1264</cp:revision>
  <cp:lastPrinted>2017-11-16T09:16:57Z</cp:lastPrinted>
  <dcterms:created xsi:type="dcterms:W3CDTF">2007-04-05T20:26:21Z</dcterms:created>
  <dcterms:modified xsi:type="dcterms:W3CDTF">2019-08-07T02:54:36Z</dcterms:modified>
  <cp:category/>
  <cp:contentStatus/>
</cp:coreProperties>
</file>