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36"/>
  </p:notesMasterIdLst>
  <p:handoutMasterIdLst>
    <p:handoutMasterId r:id="rId37"/>
  </p:handoutMasterIdLst>
  <p:sldIdLst>
    <p:sldId id="257" r:id="rId2"/>
    <p:sldId id="348" r:id="rId3"/>
    <p:sldId id="347" r:id="rId4"/>
    <p:sldId id="357" r:id="rId5"/>
    <p:sldId id="349" r:id="rId6"/>
    <p:sldId id="358" r:id="rId7"/>
    <p:sldId id="350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51" r:id="rId24"/>
    <p:sldId id="374" r:id="rId25"/>
    <p:sldId id="375" r:id="rId26"/>
    <p:sldId id="352" r:id="rId27"/>
    <p:sldId id="353" r:id="rId28"/>
    <p:sldId id="376" r:id="rId29"/>
    <p:sldId id="354" r:id="rId30"/>
    <p:sldId id="378" r:id="rId31"/>
    <p:sldId id="355" r:id="rId32"/>
    <p:sldId id="379" r:id="rId33"/>
    <p:sldId id="356" r:id="rId34"/>
    <p:sldId id="280" r:id="rId3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8"/>
            <p14:sldId id="347"/>
            <p14:sldId id="357"/>
            <p14:sldId id="349"/>
            <p14:sldId id="358"/>
            <p14:sldId id="350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51"/>
            <p14:sldId id="374"/>
            <p14:sldId id="375"/>
            <p14:sldId id="352"/>
            <p14:sldId id="353"/>
            <p14:sldId id="376"/>
            <p14:sldId id="354"/>
            <p14:sldId id="378"/>
            <p14:sldId id="355"/>
            <p14:sldId id="379"/>
            <p14:sldId id="35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60" d="100"/>
          <a:sy n="60" d="100"/>
        </p:scale>
        <p:origin x="667" y="4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07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38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79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07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248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911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25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276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54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27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494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91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94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430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0861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9427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904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296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209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015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27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310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819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487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53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84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64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9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25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20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28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/34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p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robot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koreanparalleld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us.nlpl.eu/" TargetMode="External"/><Relationship Id="rId5" Type="http://schemas.openxmlformats.org/officeDocument/2006/relationships/hyperlink" Target="http://koreajoongangdaily.joins.com/news/list/List.aspx?gCat=060201" TargetMode="External"/><Relationship Id="rId4" Type="http://schemas.openxmlformats.org/officeDocument/2006/relationships/hyperlink" Target="http://www.donga.com/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딥러닝 캠프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2020/01/09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4.3.3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 표현식을 사용한 정제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얻은 코퍼스의 노이즈를 제거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dirty="0">
                <a:hlinkClick r:id="rId3"/>
              </a:rPr>
              <a:t>https://regexper.com/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[2345cde]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(2|3|4|5|c|d|e)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FA5D1B-BB8D-47C5-92D2-58EF3840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56" y="2960948"/>
            <a:ext cx="1385503" cy="3324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‘-’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연속된 숫자 또는 알파벳 등을 표현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[2-5c-e]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8001C4-3DF8-492D-99BF-0C7E624F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816932"/>
            <a:ext cx="2871235" cy="1908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2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[^]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Not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‘^’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써서 표현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[^2-5c-e]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B0D5ED-4EDE-4833-AFBA-F0FD05C0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52936"/>
            <a:ext cx="28670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47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괄호를 이용해 그룹 생성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(x)(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yz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14A17FF-E40D-4A8B-BE6F-A64B74D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852936"/>
            <a:ext cx="370522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‘|’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해당하는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의미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(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x|y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AD0B91-8F97-4ADA-A8A3-67C5FB57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2744924"/>
            <a:ext cx="326707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4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?, *, +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‘?’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앞의 수식하는 부분이 나타나지 않거나 한 번만 나타날 때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x?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‘+’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앞의 수식하는 부분이 한 번 이상 나타날 때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x+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‘*’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앞의 수식하는 부분이 나타나지 않거나 여러 번 나타날 때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x*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BAC01E-162C-48AB-8679-B94D3593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2459577"/>
            <a:ext cx="1436179" cy="986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7D06DC-C6F7-43C9-B6E3-46D94C1F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3861048"/>
            <a:ext cx="1436179" cy="1007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0CE803-1B38-49CB-AF33-3D0BDC2DA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804" y="5326000"/>
            <a:ext cx="1436179" cy="106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1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{n}, {n,}, {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n,m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정확하게 반복 횟수의 범위를 알 경우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n = 9, m = 14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06C0792-B393-4E34-9049-C2E6EDCAF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8985"/>
              </p:ext>
            </p:extLst>
          </p:nvPr>
        </p:nvGraphicFramePr>
        <p:xfrm>
          <a:off x="1657350" y="3080414"/>
          <a:ext cx="6299025" cy="2400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675">
                  <a:extLst>
                    <a:ext uri="{9D8B030D-6E8A-4147-A177-3AD203B41FA5}">
                      <a16:colId xmlns:a16="http://schemas.microsoft.com/office/drawing/2014/main" xmlns="" val="2704308677"/>
                    </a:ext>
                  </a:extLst>
                </a:gridCol>
                <a:gridCol w="2099675">
                  <a:extLst>
                    <a:ext uri="{9D8B030D-6E8A-4147-A177-3AD203B41FA5}">
                      <a16:colId xmlns:a16="http://schemas.microsoft.com/office/drawing/2014/main" xmlns="" val="1227179239"/>
                    </a:ext>
                  </a:extLst>
                </a:gridCol>
                <a:gridCol w="2099675">
                  <a:extLst>
                    <a:ext uri="{9D8B030D-6E8A-4147-A177-3AD203B41FA5}">
                      <a16:colId xmlns:a16="http://schemas.microsoft.com/office/drawing/2014/main" xmlns="" val="1543883101"/>
                    </a:ext>
                  </a:extLst>
                </a:gridCol>
              </a:tblGrid>
              <a:tr h="3895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x{n}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x{n,}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x{</a:t>
                      </a:r>
                      <a:r>
                        <a:rPr lang="en-US" altLang="ko-KR" sz="18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n,m</a:t>
                      </a:r>
                      <a:r>
                        <a:rPr lang="en-US" altLang="ko-KR" sz="18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}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36074"/>
                  </a:ext>
                </a:extLst>
              </a:tr>
              <a:tr h="20112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28874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4C1DB13-9106-436B-A00D-2D64E4D7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7" y="3472552"/>
            <a:ext cx="1945856" cy="195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942BC72-0891-49EA-BDFC-29089E89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232" y="3509836"/>
            <a:ext cx="1939954" cy="19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BC49F1B-E56B-44F2-A35B-030A9728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686" y="3532938"/>
            <a:ext cx="2072502" cy="1877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2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글자도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‘.’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.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^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$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’[‘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‘]’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내에 포함되지 않은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‘^’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라인의 시작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‘$’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라인의 종료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의미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^x$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F7FBA3F-F5DF-463D-A37B-B2FDDF87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624059"/>
            <a:ext cx="2448272" cy="6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3E5641-43C0-4882-B768-61C11775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857750"/>
            <a:ext cx="3952142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0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지정 문자를 사용하여 비슷한 유형의 글자들을 표현 가능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F3DBD8-D48D-4CBC-82BC-23F27915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8" y="2616969"/>
            <a:ext cx="6120680" cy="2983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9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86152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규칙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 표현식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C3FFCA-59DA-46B3-ABFA-8A3947EE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00" y="2132856"/>
            <a:ext cx="4705624" cy="2767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2B66F5-FAA9-46F4-B9B0-3AA8217E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4" y="5585545"/>
            <a:ext cx="7096337" cy="36126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DE214D7C-AD7D-4053-B1CB-9AE9321C65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15812" y="4900489"/>
            <a:ext cx="1" cy="685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3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4.1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4.2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코퍼스 수집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4.3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정제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4.4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 단위 분절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4.5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분절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4.6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병렬 코퍼스 정렬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4.7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분절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4.8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분절 복원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4.9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토치텍스트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86152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regexper.com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그림으로 표현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CCE36C-CE89-4DFD-83DB-0369C242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4" y="2599912"/>
            <a:ext cx="7750832" cy="2822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86152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파이썬에서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정규 표현식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re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하여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0E28B4-156B-408B-ADAB-DFF173E5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02247"/>
            <a:ext cx="616267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86152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치환자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알파벳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소문자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있는 숫자를 제거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FC892E-A102-4DAF-88F4-61FFDE2C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00" y="2672916"/>
            <a:ext cx="6093199" cy="1836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11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문장 단위 분절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대부분의 경우 한 라인에 한 문장만 있어야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단순히 마침표만을 기준으로 문장 단위 분절을 수행하면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U.S.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영어 약자나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소수점 등 여러 가지 문제가 발생한다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 처리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툴킷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NLTK(3.2.5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10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문장 단위 분절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라인에 여러 문장이 들어 있는 경우의 파이썬 스크립트 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B240214-7F82-4EBB-A8B3-3D9F4E5D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060848"/>
            <a:ext cx="7477125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8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문장 단위 분절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라인에 걸쳐 한 문장이 들어 있는 경우의 파이썬 스크립트 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0CC561-9860-4112-B826-CE53BBE7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916832"/>
            <a:ext cx="5976664" cy="448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1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분절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 분절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Mecab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 분절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Moses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중국어 분절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스탠포드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JIEBA</a:t>
            </a:r>
          </a:p>
        </p:txBody>
      </p:sp>
    </p:spTree>
    <p:extLst>
      <p:ext uri="{BB962C8B-B14F-4D97-AF65-F5344CB8AC3E}">
        <p14:creationId xmlns:p14="http://schemas.microsoft.com/office/powerpoint/2010/main" val="18648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병렬 코퍼스 정렬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정렬을 수행하기 위한 전체 과정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50A4F0-8512-4C28-B4A0-C1D5DD31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6" y="2096852"/>
            <a:ext cx="8157728" cy="3140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13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병렬 코퍼스 정렬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생성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페이스북의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MUSE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병렬 코퍼스가 없는 상황에서 사전을 구축하는 방법과 코드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MUSE: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비지도 학습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MUSE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통한 사전 생성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91EC46D-C1EC-4694-9EC1-08BEBC2D8117}"/>
              </a:ext>
            </a:extLst>
          </p:cNvPr>
          <p:cNvGrpSpPr/>
          <p:nvPr/>
        </p:nvGrpSpPr>
        <p:grpSpPr>
          <a:xfrm>
            <a:off x="2267744" y="3438557"/>
            <a:ext cx="3476187" cy="1847850"/>
            <a:chOff x="1871700" y="3519048"/>
            <a:chExt cx="3476187" cy="18478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3D87D51-80DB-488F-8AB5-656221E2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700" y="3519048"/>
              <a:ext cx="1857375" cy="18478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63643C9-9156-4305-B216-7DC5BBD10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637" y="3520988"/>
              <a:ext cx="161925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 err="1"/>
              <a:t>서브워드</a:t>
            </a:r>
            <a:r>
              <a:rPr lang="ko-KR" altLang="en-US" dirty="0"/>
              <a:t> 분절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BPE(byte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알고리즘을 통해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분절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단어는 의미를 가진 더 작은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서브워드들의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조합으로 이루어진다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서브워드를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활용하여 어휘 수와 희소성을 효과적으로 줄일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UNK(unknown)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토큰에 대한 효율적인 대처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C8EA0BA2-5460-4540-8A88-AF513C71E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09250"/>
              </p:ext>
            </p:extLst>
          </p:nvPr>
        </p:nvGraphicFramePr>
        <p:xfrm>
          <a:off x="752499" y="3681028"/>
          <a:ext cx="7639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xmlns="" val="197386085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xmlns="" val="213278608"/>
                    </a:ext>
                  </a:extLst>
                </a:gridCol>
                <a:gridCol w="4974705">
                  <a:extLst>
                    <a:ext uri="{9D8B030D-6E8A-4147-A177-3AD203B41FA5}">
                      <a16:colId xmlns:a16="http://schemas.microsoft.com/office/drawing/2014/main" xmlns="" val="122702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조합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27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concentrate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Con(=together) + </a:t>
                      </a:r>
                      <a:r>
                        <a:rPr lang="en-US" altLang="ko-KR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centr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(=center) + ate(=make)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85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집중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輯中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輯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모을 집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+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中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가운데 중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83247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4F3155-574A-4CF1-9B5A-D4721A503FC5}"/>
              </a:ext>
            </a:extLst>
          </p:cNvPr>
          <p:cNvSpPr txBox="1"/>
          <p:nvPr/>
        </p:nvSpPr>
        <p:spPr>
          <a:xfrm>
            <a:off x="752499" y="4811617"/>
            <a:ext cx="3276364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영어와 한국어의 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분절 사례</a:t>
            </a:r>
          </a:p>
        </p:txBody>
      </p:sp>
    </p:spTree>
    <p:extLst>
      <p:ext uri="{BB962C8B-B14F-4D97-AF65-F5344CB8AC3E}">
        <p14:creationId xmlns:p14="http://schemas.microsoft.com/office/powerpoint/2010/main" val="7981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말뭉치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라고도 불리며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여러 단어들로 이뤄진 문장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코퍼스의 종류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단일 언어 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가지 언어로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이중 언어 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언어로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언어 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개이상의 언어로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병렬 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간에 쌍으로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67978EE-ECD5-419B-BA51-D7BC0D1D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6035"/>
              </p:ext>
            </p:extLst>
          </p:nvPr>
        </p:nvGraphicFramePr>
        <p:xfrm>
          <a:off x="1583668" y="4401108"/>
          <a:ext cx="4824536" cy="8966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xmlns="" val="2389733574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1404120242"/>
                    </a:ext>
                  </a:extLst>
                </a:gridCol>
              </a:tblGrid>
              <a:tr h="284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영문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한글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376616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 love to go to school.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나는 학교에 가는 것을 좋아한다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30445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 am a doctor.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나는 의사입니다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26491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BD33C0-E4C3-40EE-AB90-C603B5E26FC8}"/>
              </a:ext>
            </a:extLst>
          </p:cNvPr>
          <p:cNvSpPr txBox="1"/>
          <p:nvPr/>
        </p:nvSpPr>
        <p:spPr>
          <a:xfrm>
            <a:off x="1583668" y="5338892"/>
            <a:ext cx="1422158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 kern="0" dirty="0"/>
              <a:t>→ 병렬 코퍼스 사례</a:t>
            </a:r>
          </a:p>
        </p:txBody>
      </p:sp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4.7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0649E3-D3E0-412E-A1DA-212C8E1E2C85}"/>
              </a:ext>
            </a:extLst>
          </p:cNvPr>
          <p:cNvSpPr txBox="1"/>
          <p:nvPr/>
        </p:nvSpPr>
        <p:spPr>
          <a:xfrm>
            <a:off x="647564" y="2380020"/>
            <a:ext cx="81729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자연어처리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인공지능의 한 줄기 입니다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투 시퀀스의 등장 이후로 </a:t>
            </a:r>
            <a:r>
              <a:rPr lang="ko-KR" altLang="en-US" sz="1400" kern="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활용한 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자연어처리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새로운 전기를 맞이하게 되었습니다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xmlns="" id="{A4F37426-A400-410B-87D5-0B400FB9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문장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분절 문장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서브워드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분절 문장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8B07EC-8154-4102-A564-273E7BCE7177}"/>
              </a:ext>
            </a:extLst>
          </p:cNvPr>
          <p:cNvSpPr txBox="1"/>
          <p:nvPr/>
        </p:nvSpPr>
        <p:spPr>
          <a:xfrm>
            <a:off x="647564" y="3436374"/>
            <a:ext cx="8172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 처리 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인공지능 의 한 줄기 입니다 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투 시퀀스 의 등장 이후 로 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 러닝 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 한 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 처리 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새로운 전기 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맞이 하 게 되 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었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습니다 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F5F93A-A784-42A8-A499-B8A58805A9A8}"/>
              </a:ext>
            </a:extLst>
          </p:cNvPr>
          <p:cNvSpPr txBox="1"/>
          <p:nvPr/>
        </p:nvSpPr>
        <p:spPr>
          <a:xfrm>
            <a:off x="650972" y="4941168"/>
            <a:ext cx="8172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 어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줄기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등장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러 </a:t>
            </a:r>
            <a:r>
              <a:rPr lang="ko-KR" altLang="en-US" sz="1400" kern="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닝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 어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전기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맞이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었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습니다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▁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8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4.8 </a:t>
            </a:r>
            <a:r>
              <a:rPr lang="ko-KR" altLang="en-US" dirty="0"/>
              <a:t>분절 복원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CE81102-C704-416F-ADD6-A077E36FA339}"/>
              </a:ext>
            </a:extLst>
          </p:cNvPr>
          <p:cNvGrpSpPr/>
          <p:nvPr/>
        </p:nvGrpSpPr>
        <p:grpSpPr>
          <a:xfrm>
            <a:off x="593558" y="1671104"/>
            <a:ext cx="7200800" cy="3515791"/>
            <a:chOff x="611560" y="1482813"/>
            <a:chExt cx="7200800" cy="35157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04983A5-9E6E-4722-A3AA-E835953BE2D0}"/>
                </a:ext>
              </a:extLst>
            </p:cNvPr>
            <p:cNvSpPr txBox="1"/>
            <p:nvPr/>
          </p:nvSpPr>
          <p:spPr>
            <a:xfrm>
              <a:off x="683568" y="1854686"/>
              <a:ext cx="71287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Natural language processing is one of biggest streams in artificial intelligence, and it becomes very popular after seq2seq's invention.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5CF4EDB-8DB9-4547-A229-BE1738E82A78}"/>
                </a:ext>
              </a:extLst>
            </p:cNvPr>
            <p:cNvSpPr txBox="1"/>
            <p:nvPr/>
          </p:nvSpPr>
          <p:spPr>
            <a:xfrm>
              <a:off x="683568" y="2945182"/>
              <a:ext cx="7128792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▁Natural ▁language ▁processing ▁is ▁one ▁of ▁biggest ▁streams ▁in ▁artificial ▁intelligence , ▁and ▁it ▁becomes ▁very ▁popular ▁after ▁seq2seq 's ▁invention 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BA7F950-C8CA-4524-A2FE-834BF5436885}"/>
                </a:ext>
              </a:extLst>
            </p:cNvPr>
            <p:cNvSpPr txBox="1"/>
            <p:nvPr/>
          </p:nvSpPr>
          <p:spPr>
            <a:xfrm>
              <a:off x="683568" y="4259940"/>
              <a:ext cx="7128792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▁▁Natural ▁▁language ▁▁processing ▁▁is ▁▁one ▁▁of ▁▁biggest ▁▁streams ▁▁in ▁▁artificial ▁▁intelligence ▁, ▁▁and ▁▁it ▁▁becomes ▁▁very ▁▁popular ▁▁after ▁▁se q 2 se q ▁'s ▁▁invention ▁.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9711EB-046F-4104-AE24-E055A870342B}"/>
                </a:ext>
              </a:extLst>
            </p:cNvPr>
            <p:cNvSpPr txBox="1"/>
            <p:nvPr/>
          </p:nvSpPr>
          <p:spPr>
            <a:xfrm>
              <a:off x="611560" y="1482813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영어 원문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BC9C75C-8446-4C8B-9AD9-5687A9A31384}"/>
                </a:ext>
              </a:extLst>
            </p:cNvPr>
            <p:cNvSpPr txBox="1"/>
            <p:nvPr/>
          </p:nvSpPr>
          <p:spPr>
            <a:xfrm>
              <a:off x="683568" y="2577502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단어 분절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E66FD1B-7B1E-4CBD-8C16-E36539B6EBAC}"/>
                </a:ext>
              </a:extLst>
            </p:cNvPr>
            <p:cNvSpPr txBox="1"/>
            <p:nvPr/>
          </p:nvSpPr>
          <p:spPr>
            <a:xfrm>
              <a:off x="683568" y="3921386"/>
              <a:ext cx="21962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kern="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서브워드</a:t>
              </a: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단위 분절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9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4.8 </a:t>
            </a:r>
            <a:r>
              <a:rPr lang="ko-KR" altLang="en-US" dirty="0"/>
              <a:t>분절 복원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CE81102-C704-416F-ADD6-A077E36FA339}"/>
              </a:ext>
            </a:extLst>
          </p:cNvPr>
          <p:cNvGrpSpPr/>
          <p:nvPr/>
        </p:nvGrpSpPr>
        <p:grpSpPr>
          <a:xfrm>
            <a:off x="593558" y="1671104"/>
            <a:ext cx="7254806" cy="3300347"/>
            <a:chOff x="611560" y="1482813"/>
            <a:chExt cx="7254806" cy="33003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04983A5-9E6E-4722-A3AA-E835953BE2D0}"/>
                </a:ext>
              </a:extLst>
            </p:cNvPr>
            <p:cNvSpPr txBox="1"/>
            <p:nvPr/>
          </p:nvSpPr>
          <p:spPr>
            <a:xfrm>
              <a:off x="683568" y="1854686"/>
              <a:ext cx="718279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▁▁Natural▁▁language▁▁processing▁▁is▁▁one▁▁of▁▁biggest▁▁streams▁▁in▁▁artificial▁▁intelligence▁,▁▁and▁▁it▁▁becomes▁▁very▁▁popular▁▁after▁▁seq2seq▁'s▁▁invention▁.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5CF4EDB-8DB9-4547-A229-BE1738E82A78}"/>
                </a:ext>
              </a:extLst>
            </p:cNvPr>
            <p:cNvSpPr txBox="1"/>
            <p:nvPr/>
          </p:nvSpPr>
          <p:spPr>
            <a:xfrm>
              <a:off x="683568" y="3080810"/>
              <a:ext cx="71287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Natural language processing is one of biggest streams in artificial intelligence▁, and it becomes very popular after seq2seq▁'s invention▁.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BA7F950-C8CA-4524-A2FE-834BF5436885}"/>
                </a:ext>
              </a:extLst>
            </p:cNvPr>
            <p:cNvSpPr txBox="1"/>
            <p:nvPr/>
          </p:nvSpPr>
          <p:spPr>
            <a:xfrm>
              <a:off x="683568" y="4259940"/>
              <a:ext cx="71287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4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Natural language processing is one of biggest streams in artificial intelligence, and it becomes very popular after seq2seq's invention.</a:t>
              </a:r>
              <a:endPara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9711EB-046F-4104-AE24-E055A870342B}"/>
                </a:ext>
              </a:extLst>
            </p:cNvPr>
            <p:cNvSpPr txBox="1"/>
            <p:nvPr/>
          </p:nvSpPr>
          <p:spPr>
            <a:xfrm>
              <a:off x="611560" y="1482813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공백 제거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BC9C75C-8446-4C8B-9AD9-5687A9A31384}"/>
                </a:ext>
              </a:extLst>
            </p:cNvPr>
            <p:cNvSpPr txBox="1"/>
            <p:nvPr/>
          </p:nvSpPr>
          <p:spPr>
            <a:xfrm>
              <a:off x="683568" y="2651094"/>
              <a:ext cx="25742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▁▁</a:t>
              </a: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을 공백으로 치환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E66FD1B-7B1E-4CBD-8C16-E36539B6EBAC}"/>
                </a:ext>
              </a:extLst>
            </p:cNvPr>
            <p:cNvSpPr txBox="1"/>
            <p:nvPr/>
          </p:nvSpPr>
          <p:spPr>
            <a:xfrm>
              <a:off x="683568" y="3852777"/>
              <a:ext cx="21962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▁</a:t>
              </a:r>
              <a:r>
                <a:rPr lang="ko-KR" altLang="en-US" sz="1600" kern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을 제거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8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4.9 </a:t>
            </a:r>
            <a:r>
              <a:rPr lang="ko-KR" altLang="en-US" dirty="0" err="1"/>
              <a:t>토치텍스트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 처리 문제 또는 텍스트에 관한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머신러닝이나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수행하는 데이터를 읽고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전처리하는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코드를 모아둔 라이브러리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가지 형태로 분류되는 학습 데이터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85C796B-1FB8-45F2-9972-AED6A7FBE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3424"/>
              </p:ext>
            </p:extLst>
          </p:nvPr>
        </p:nvGraphicFramePr>
        <p:xfrm>
          <a:off x="935596" y="2793623"/>
          <a:ext cx="7272807" cy="146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xmlns="" val="2328765245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xmlns="" val="421343266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xmlns="" val="1621977402"/>
                    </a:ext>
                  </a:extLst>
                </a:gridCol>
              </a:tblGrid>
              <a:tr h="152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Y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활용분야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8655344"/>
                  </a:ext>
                </a:extLst>
              </a:tr>
              <a:tr h="405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코퍼스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텍스트 분류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감성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8232681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코퍼스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180069"/>
                  </a:ext>
                </a:extLst>
              </a:tr>
              <a:tr h="36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코퍼스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코퍼스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기계번역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요약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질의응답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323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캠프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500">
                <a:latin typeface="맑은 고딕" panose="020B0503020000020004" pitchFamily="50" charset="-127"/>
                <a:ea typeface="맑은 고딕" panose="020B0503020000020004" pitchFamily="50" charset="-127"/>
              </a:rPr>
              <a:t>장 전처리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과정 개요도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86F7493-F103-47A6-A958-51CC3AEEA694}"/>
              </a:ext>
            </a:extLst>
          </p:cNvPr>
          <p:cNvGrpSpPr/>
          <p:nvPr/>
        </p:nvGrpSpPr>
        <p:grpSpPr>
          <a:xfrm>
            <a:off x="1071732" y="1981832"/>
            <a:ext cx="4285440" cy="3019786"/>
            <a:chOff x="1071732" y="1981832"/>
            <a:chExt cx="4285440" cy="301978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09F56109-AEFB-451B-AA1C-951E6FEF4564}"/>
                </a:ext>
              </a:extLst>
            </p:cNvPr>
            <p:cNvSpPr/>
            <p:nvPr/>
          </p:nvSpPr>
          <p:spPr>
            <a:xfrm>
              <a:off x="1071732" y="3088673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정제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0712B255-CAB1-4075-AE6B-5CC33F32B939}"/>
                </a:ext>
              </a:extLst>
            </p:cNvPr>
            <p:cNvSpPr/>
            <p:nvPr/>
          </p:nvSpPr>
          <p:spPr>
            <a:xfrm>
              <a:off x="1071732" y="1981832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코퍼스 수집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2B4B6AA8-D150-40D1-A008-8231633F137E}"/>
                </a:ext>
              </a:extLst>
            </p:cNvPr>
            <p:cNvSpPr/>
            <p:nvPr/>
          </p:nvSpPr>
          <p:spPr>
            <a:xfrm>
              <a:off x="1071732" y="4195515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문장 단위 분절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1120D0F3-2D20-4DE8-AECA-0D550A2439CD}"/>
                </a:ext>
              </a:extLst>
            </p:cNvPr>
            <p:cNvSpPr/>
            <p:nvPr/>
          </p:nvSpPr>
          <p:spPr>
            <a:xfrm>
              <a:off x="3483618" y="4195514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분절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53697289-EFBD-4F07-A325-1E7530F91633}"/>
                </a:ext>
              </a:extLst>
            </p:cNvPr>
            <p:cNvSpPr/>
            <p:nvPr/>
          </p:nvSpPr>
          <p:spPr>
            <a:xfrm>
              <a:off x="3483618" y="3088672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병렬 코퍼스 정렬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생략 가능</a:t>
              </a: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3FFC6B5A-DD33-4125-8DC4-83C6CC4E9220}"/>
                </a:ext>
              </a:extLst>
            </p:cNvPr>
            <p:cNvSpPr/>
            <p:nvPr/>
          </p:nvSpPr>
          <p:spPr>
            <a:xfrm>
              <a:off x="3483618" y="1985038"/>
              <a:ext cx="1873554" cy="80610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</a:pPr>
              <a:r>
                <a:rPr kumimoji="0" lang="ko-KR" alt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서브워드</a:t>
              </a:r>
              <a:r>
                <a: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분절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xmlns="" id="{5D778B23-E517-4FC2-A362-A11A060D42DC}"/>
                </a:ext>
              </a:extLst>
            </p:cNvPr>
            <p:cNvSpPr/>
            <p:nvPr/>
          </p:nvSpPr>
          <p:spPr>
            <a:xfrm>
              <a:off x="1943708" y="2787935"/>
              <a:ext cx="144016" cy="3007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xmlns="" id="{F94B4004-60FA-4417-BE2A-BBDAD534C848}"/>
                </a:ext>
              </a:extLst>
            </p:cNvPr>
            <p:cNvSpPr/>
            <p:nvPr/>
          </p:nvSpPr>
          <p:spPr>
            <a:xfrm>
              <a:off x="1952092" y="3892745"/>
              <a:ext cx="144016" cy="3007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xmlns="" id="{55555244-AC8A-4E44-8500-C72B9CCF1E47}"/>
                </a:ext>
              </a:extLst>
            </p:cNvPr>
            <p:cNvSpPr/>
            <p:nvPr/>
          </p:nvSpPr>
          <p:spPr>
            <a:xfrm rot="10800000">
              <a:off x="4345771" y="3891569"/>
              <a:ext cx="144016" cy="3007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xmlns="" id="{0AAE576C-E648-4B7F-8198-C1CA3F1DB15D}"/>
                </a:ext>
              </a:extLst>
            </p:cNvPr>
            <p:cNvSpPr/>
            <p:nvPr/>
          </p:nvSpPr>
          <p:spPr>
            <a:xfrm rot="10800000">
              <a:off x="4341180" y="2784728"/>
              <a:ext cx="144016" cy="30073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xmlns="" id="{D137E708-3996-4D92-887C-419C0CC2472D}"/>
                </a:ext>
              </a:extLst>
            </p:cNvPr>
            <p:cNvSpPr/>
            <p:nvPr/>
          </p:nvSpPr>
          <p:spPr>
            <a:xfrm rot="16200000">
              <a:off x="3106441" y="4311963"/>
              <a:ext cx="216024" cy="53833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5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코퍼스 수집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공개된 데이터 수집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데이터 수집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웹사이트의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허용 여부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robots.txt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확인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 ex) </a:t>
            </a:r>
            <a:r>
              <a:rPr lang="en-US" altLang="ko-KR" sz="1600" dirty="0">
                <a:hlinkClick r:id="rId3"/>
              </a:rPr>
              <a:t>https://www.ted.com/robots.txt</a:t>
            </a:r>
            <a:endParaRPr lang="en-US" altLang="ko-KR" sz="1600" dirty="0"/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사용을 위한 패키지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selenium :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phantomJS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헤드리스 브라우저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beautiful-soup : HTML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2724E6-4760-4E00-AFDB-F52935BF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96" y="2924944"/>
            <a:ext cx="244792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코퍼스 수집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4.2.1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단일 언어 코퍼스 수집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캐글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위키피디아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위키 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4.2.2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다중 언어 코퍼스 수집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 사이트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en-US" altLang="ko-KR" sz="1600" dirty="0">
                <a:solidFill>
                  <a:srgbClr val="4C6D8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https://sites.google.com/site/koreanparalleldata/</a:t>
            </a:r>
            <a:endParaRPr lang="en-US" altLang="ko-KR" sz="1600" dirty="0">
              <a:solidFill>
                <a:srgbClr val="4C6D8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en-US" altLang="ko-KR" sz="1600" dirty="0">
                <a:solidFill>
                  <a:srgbClr val="4C6D8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http://www.donga.com/en</a:t>
            </a:r>
            <a:endParaRPr lang="en-US" altLang="ko-KR" sz="1600" dirty="0">
              <a:solidFill>
                <a:srgbClr val="4C6D8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en-US" altLang="ko-KR" sz="1600" dirty="0">
                <a:solidFill>
                  <a:srgbClr val="4C6D8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http://koreajoongangdaily.joins.com/news/list/List.aspx?gCat=060201</a:t>
            </a:r>
            <a:endParaRPr lang="en-US" altLang="ko-KR" sz="1600" dirty="0">
              <a:solidFill>
                <a:srgbClr val="4C6D8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4. </a:t>
            </a:r>
            <a:r>
              <a:rPr lang="en-US" altLang="ko-KR" sz="1600" dirty="0">
                <a:solidFill>
                  <a:srgbClr val="4C6D8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http://opus.nlpl.eu/</a:t>
            </a:r>
            <a:endParaRPr lang="en-US" altLang="ko-KR" sz="1600" dirty="0">
              <a:solidFill>
                <a:srgbClr val="4C6D8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7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텍스트를 사용하기에 앞서 필수적인 과정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Ex1)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음성 인식인 경우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사람의 음성을 그대로 받아 적어야 하므로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괄호 또는 별표와 같은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기호나 특수 문자는 제외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전화번호나 이메일 주소와 같은 개인 정보는 제거하거나 암호화하여 저장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4.3.1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전각 문자 제거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전각 문자를 일반적으로 사용되는 반각 문자로 제거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반각 문자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123abc?! 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전각 문자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１２３ａｂｃ？！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전각 문자로 혼용되는 대표적인 문자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FC9A43-392A-4C8A-8105-77F460446CA1}"/>
              </a:ext>
            </a:extLst>
          </p:cNvPr>
          <p:cNvSpPr txBox="1"/>
          <p:nvPr/>
        </p:nvSpPr>
        <p:spPr>
          <a:xfrm>
            <a:off x="1583668" y="3573016"/>
            <a:ext cx="507656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！”＃＄％＆’（）＊＋，－．／０１２３４５６７８９：；＜＝＞？＠ＡＢＣＤＥＦＧＨＩＪＫＬＭＮＯＰＱＲＳＴＵＶＷＸＹＺ［＼］＾＿｀</a:t>
            </a:r>
            <a:r>
              <a:rPr lang="ko-KR" altLang="en-US" kern="0" dirty="0" err="1"/>
              <a:t>ａｂｃｄｅｆｇｈｉｊｋｌｍｎｏｐｑｒｓｔｕｖｗｘｙｚ</a:t>
            </a:r>
            <a:r>
              <a:rPr lang="ko-KR" altLang="en-US" kern="0" dirty="0"/>
              <a:t>｛｜｝～</a:t>
            </a:r>
          </a:p>
        </p:txBody>
      </p:sp>
    </p:spTree>
    <p:extLst>
      <p:ext uri="{BB962C8B-B14F-4D97-AF65-F5344CB8AC3E}">
        <p14:creationId xmlns:p14="http://schemas.microsoft.com/office/powerpoint/2010/main" val="14715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정제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4.3.2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대소문자 통일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의미를 지니는 여러 단어를 하나의 형태로 통일하여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희소성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줄이는 효과기대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4766A3-8A74-48AB-BFD5-DFAE2EB9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988840"/>
            <a:ext cx="4284475" cy="230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3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17240</TotalTime>
  <Words>877</Words>
  <Application>Microsoft Office PowerPoint</Application>
  <PresentationFormat>화면 슬라이드 쇼(4:3)</PresentationFormat>
  <Paragraphs>267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ＭＳ Ｐゴシック</vt:lpstr>
      <vt:lpstr>맑은 고딕</vt:lpstr>
      <vt:lpstr>함초롬돋움</vt:lpstr>
      <vt:lpstr>Arial</vt:lpstr>
      <vt:lpstr>Times</vt:lpstr>
      <vt:lpstr>Wingdings</vt:lpstr>
      <vt:lpstr>Edge</vt:lpstr>
      <vt:lpstr>자연어 처리 딥러닝 캠프  4장 전처리</vt:lpstr>
      <vt:lpstr>목차</vt:lpstr>
      <vt:lpstr>4.1 전처리</vt:lpstr>
      <vt:lpstr>4.1 전처리</vt:lpstr>
      <vt:lpstr>4.2 코퍼스 수집</vt:lpstr>
      <vt:lpstr>4.2 코퍼스 수집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4.3 정제</vt:lpstr>
      <vt:lpstr>4.4 문장 단위 분절</vt:lpstr>
      <vt:lpstr>4.4 문장 단위 분절</vt:lpstr>
      <vt:lpstr>4.4 문장 단위 분절</vt:lpstr>
      <vt:lpstr>4.5 분절</vt:lpstr>
      <vt:lpstr>4.6 병렬 코퍼스 정렬</vt:lpstr>
      <vt:lpstr>4.6 병렬 코퍼스 정렬</vt:lpstr>
      <vt:lpstr>4.7 서브워드 분절</vt:lpstr>
      <vt:lpstr>4.7 서브워드 분절</vt:lpstr>
      <vt:lpstr>4.8 분절 복원</vt:lpstr>
      <vt:lpstr>4.8 분절 복원</vt:lpstr>
      <vt:lpstr>4.9 토치텍스트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정성진</cp:lastModifiedBy>
  <cp:revision>1318</cp:revision>
  <cp:lastPrinted>2017-11-16T09:16:57Z</cp:lastPrinted>
  <dcterms:created xsi:type="dcterms:W3CDTF">2007-04-05T20:26:21Z</dcterms:created>
  <dcterms:modified xsi:type="dcterms:W3CDTF">2020-01-09T04:38:22Z</dcterms:modified>
  <cp:category/>
  <cp:contentStatus/>
</cp:coreProperties>
</file>