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5"/>
  </p:notesMasterIdLst>
  <p:handoutMasterIdLst>
    <p:handoutMasterId r:id="rId26"/>
  </p:handoutMasterIdLst>
  <p:sldIdLst>
    <p:sldId id="257" r:id="rId2"/>
    <p:sldId id="348" r:id="rId3"/>
    <p:sldId id="347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280" r:id="rId2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8"/>
            <p14:sldId id="347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80981" autoAdjust="0"/>
  </p:normalViewPr>
  <p:slideViewPr>
    <p:cSldViewPr>
      <p:cViewPr varScale="1">
        <p:scale>
          <a:sx n="130" d="100"/>
          <a:sy n="130" d="100"/>
        </p:scale>
        <p:origin x="672" y="1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28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09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75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903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001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31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731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25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583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49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494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030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70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655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90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94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6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73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2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19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87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/23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 딥러닝 캠프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텍스트 분류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9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언어 모델링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2020/01/30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8.2.4 add-one smoothing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𝑪𝒐𝒖𝒏𝒕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𝒉𝒂𝒑𝒑𝒚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𝒑𝒐𝒔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이었다면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𝒉𝒂𝒑𝒑𝒚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𝒑𝒐𝒔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됨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따라서 가능도를 구하는 식에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더하여 문제를 해결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완벽한 해결법은 아니지만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매우 간단하면서도 강력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551C1-1667-4BBC-B0C8-C05A374A4B07}"/>
                  </a:ext>
                </a:extLst>
              </p:cNvPr>
              <p:cNvSpPr txBox="1"/>
              <p:nvPr/>
            </p:nvSpPr>
            <p:spPr>
              <a:xfrm>
                <a:off x="1655676" y="2600908"/>
                <a:ext cx="4608512" cy="906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1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d>
                                </m:sup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𝑪𝒐𝒖𝒏𝒕</m:t>
                                  </m:r>
                                  <m:d>
                                    <m:dPr>
                                      <m:ctrlPr>
                                        <a:rPr lang="en-US" altLang="ko-KR" b="1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altLang="ko-KR" b="1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1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551C1-1667-4BBC-B0C8-C05A374A4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2600908"/>
                <a:ext cx="4608512" cy="906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7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8.2.5 </a:t>
            </a:r>
            <a:r>
              <a:rPr lang="ko-KR" altLang="en-US" dirty="0"/>
              <a:t>장점과 한계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“I am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happy to see this movie!”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문장은 기존의 문장과 정반대의 뜻을 가진다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‘not’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‘happy’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수식하므로 두 단어를 독립으로 가정하는 것은 옳지 않다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0C4E5A8-EFA9-45D0-BF44-850172E8E9C5}"/>
                  </a:ext>
                </a:extLst>
              </p:cNvPr>
              <p:cNvSpPr/>
              <p:nvPr/>
            </p:nvSpPr>
            <p:spPr>
              <a:xfrm>
                <a:off x="1547664" y="2096852"/>
                <a:ext cx="56523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𝒑𝒐𝒔</m:t>
                          </m:r>
                        </m:e>
                        <m:e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𝒂𝒎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𝒉𝒂𝒑𝒑𝒚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𝒔𝒆𝒆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𝒕𝒉𝒊𝒔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𝒎𝒐𝒗𝒊𝒆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!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𝒏𝒆𝒈</m:t>
                          </m:r>
                        </m:e>
                        <m:e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𝒂𝒎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𝒉𝒂𝒑𝒑𝒚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𝒔𝒆𝒆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𝒕𝒉𝒊𝒔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𝒎𝒐𝒗𝒊𝒆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!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0C4E5A8-EFA9-45D0-BF44-850172E8E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096852"/>
                <a:ext cx="5652317" cy="707886"/>
              </a:xfrm>
              <a:prstGeom prst="rect">
                <a:avLst/>
              </a:prstGeom>
              <a:blipFill>
                <a:blip r:embed="rId3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3FCA0C-D7D1-4972-BE5A-CB17D06486A1}"/>
                  </a:ext>
                </a:extLst>
              </p:cNvPr>
              <p:cNvSpPr txBox="1"/>
              <p:nvPr/>
            </p:nvSpPr>
            <p:spPr>
              <a:xfrm>
                <a:off x="1799692" y="3530112"/>
                <a:ext cx="464451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𝒉𝒂𝒑𝒑𝒚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𝒏𝒐𝒕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𝒉𝒂𝒑𝒑𝒚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3FCA0C-D7D1-4972-BE5A-CB17D064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3530112"/>
                <a:ext cx="4644516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4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29978FED-19CB-4E44-9966-FA40EF00E4CC}"/>
              </a:ext>
            </a:extLst>
          </p:cNvPr>
          <p:cNvSpPr txBox="1">
            <a:spLocks/>
          </p:cNvSpPr>
          <p:nvPr/>
        </p:nvSpPr>
        <p:spPr>
          <a:xfrm>
            <a:off x="533400" y="1447800"/>
            <a:ext cx="8343900" cy="4501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28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표제어 추출</a:t>
            </a: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어간 추출을 수행하여 접사 등을 제거한 후</a:t>
            </a: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텍스트를 분류해야 하는가</a:t>
            </a: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위와 같은 어간 추출 결과를 나오는 문장들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희소성 문제를 줄일 수 있다</a:t>
            </a:r>
            <a:r>
              <a:rPr lang="en-US" altLang="ko-KR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8.2.6 </a:t>
            </a:r>
            <a:r>
              <a:rPr lang="ko-KR" altLang="en-US" dirty="0"/>
              <a:t>흔한 오해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D5CFF0A-FDD2-439C-9444-7CA068ABB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462373"/>
              </p:ext>
            </p:extLst>
          </p:nvPr>
        </p:nvGraphicFramePr>
        <p:xfrm>
          <a:off x="1115616" y="1955197"/>
          <a:ext cx="2664296" cy="140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14">
                  <a:extLst>
                    <a:ext uri="{9D8B030D-6E8A-4147-A177-3AD203B41FA5}">
                      <a16:colId xmlns:a16="http://schemas.microsoft.com/office/drawing/2014/main" val="3249085254"/>
                    </a:ext>
                  </a:extLst>
                </a:gridCol>
                <a:gridCol w="1821082">
                  <a:extLst>
                    <a:ext uri="{9D8B030D-6E8A-4147-A177-3AD203B41FA5}">
                      <a16:colId xmlns:a16="http://schemas.microsoft.com/office/drawing/2014/main" val="2721673085"/>
                    </a:ext>
                  </a:extLst>
                </a:gridCol>
              </a:tblGrid>
              <a:tr h="350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75902"/>
                  </a:ext>
                </a:extLst>
              </a:tr>
              <a:tr h="350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원문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나는 학교에 가요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63158"/>
                  </a:ext>
                </a:extLst>
              </a:tr>
              <a:tr h="350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전처리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 는 학교 에 가 요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14227"/>
                  </a:ext>
                </a:extLst>
              </a:tr>
              <a:tr h="350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 학교 가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74039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A9619D56-35E3-4959-86DC-2DBC3A55C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66753"/>
              </p:ext>
            </p:extLst>
          </p:nvPr>
        </p:nvGraphicFramePr>
        <p:xfrm>
          <a:off x="1325209" y="3886825"/>
          <a:ext cx="2245110" cy="126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96">
                  <a:extLst>
                    <a:ext uri="{9D8B030D-6E8A-4147-A177-3AD203B41FA5}">
                      <a16:colId xmlns:a16="http://schemas.microsoft.com/office/drawing/2014/main" val="1581870283"/>
                    </a:ext>
                  </a:extLst>
                </a:gridCol>
                <a:gridCol w="1713014">
                  <a:extLst>
                    <a:ext uri="{9D8B030D-6E8A-4147-A177-3AD203B41FA5}">
                      <a16:colId xmlns:a16="http://schemas.microsoft.com/office/drawing/2014/main" val="4231038505"/>
                    </a:ext>
                  </a:extLst>
                </a:gridCol>
              </a:tblGrid>
              <a:tr h="280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45666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나만 학교에 가요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05853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나도 학교로 가요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74322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나는 학교를 가요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7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9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9.1.1 </a:t>
            </a:r>
            <a:r>
              <a:rPr lang="ko-KR" altLang="en-US" dirty="0"/>
              <a:t>언어 모델링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(LM):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문장의 확률을 나타내는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모델을 통해 문장 자체의 출현 확률을 예측하거나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단어들이 주어졌을 때 다음 단어를 예측할 수 있으며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결과적으로 주어진 문장이 얼마나 자연스럽고 유창한 표현인지 계산할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8FD7829-CA98-439A-A83F-DA6B786B0969}"/>
              </a:ext>
            </a:extLst>
          </p:cNvPr>
          <p:cNvGraphicFramePr>
            <a:graphicFrameLocks noGrp="1"/>
          </p:cNvGraphicFramePr>
          <p:nvPr/>
        </p:nvGraphicFramePr>
        <p:xfrm>
          <a:off x="1151356" y="3698540"/>
          <a:ext cx="3060340" cy="162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51">
                  <a:extLst>
                    <a:ext uri="{9D8B030D-6E8A-4147-A177-3AD203B41FA5}">
                      <a16:colId xmlns:a16="http://schemas.microsoft.com/office/drawing/2014/main" val="1301763002"/>
                    </a:ext>
                  </a:extLst>
                </a:gridCol>
                <a:gridCol w="2524289">
                  <a:extLst>
                    <a:ext uri="{9D8B030D-6E8A-4147-A177-3AD203B41FA5}">
                      <a16:colId xmlns:a16="http://schemas.microsoft.com/office/drawing/2014/main" val="3573164754"/>
                    </a:ext>
                  </a:extLst>
                </a:gridCol>
              </a:tblGrid>
              <a:tr h="2683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버스 정류장에서 방금 버스를 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___.</a:t>
                      </a:r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 </a:t>
                      </a:r>
                      <a:endParaRPr lang="ko-KR" altLang="en-US" sz="1200" b="1" u="sng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32085"/>
                  </a:ext>
                </a:extLst>
              </a:tr>
              <a:tr h="34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사랑해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92587"/>
                  </a:ext>
                </a:extLst>
              </a:tr>
              <a:tr h="34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고양이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33174"/>
                  </a:ext>
                </a:extLst>
              </a:tr>
              <a:tr h="34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놓쳤다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97365"/>
                  </a:ext>
                </a:extLst>
              </a:tr>
              <a:tr h="304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사고남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4152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1C801DE-9498-4F0B-949A-86C9F6A21B31}"/>
              </a:ext>
            </a:extLst>
          </p:cNvPr>
          <p:cNvGraphicFramePr>
            <a:graphicFrameLocks noGrp="1"/>
          </p:cNvGraphicFramePr>
          <p:nvPr/>
        </p:nvGraphicFramePr>
        <p:xfrm>
          <a:off x="4705350" y="3698540"/>
          <a:ext cx="3660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40">
                  <a:extLst>
                    <a:ext uri="{9D8B030D-6E8A-4147-A177-3AD203B41FA5}">
                      <a16:colId xmlns:a16="http://schemas.microsoft.com/office/drawing/2014/main" val="396384038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90234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3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저는 어제 점심을 먹었습니다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저는 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2015</a:t>
                      </a:r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년 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 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18</a:t>
                      </a:r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 점심을 먹었습니다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7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7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9.1.2 </a:t>
            </a:r>
            <a:r>
              <a:rPr lang="ko-KR" altLang="en-US" dirty="0"/>
              <a:t>한국어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교착어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고립어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굴절어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중국어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고립어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교착어의 특징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단어의 의미 또는 역할은 어순보다 접사 또는 조사에 의해 결정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의미의 단어라도 붙는 접사나 조사에 따라 단어의 형태나 단어가 변형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B13BB41-84A5-46F6-9A6D-9F93EC39E5E9}"/>
              </a:ext>
            </a:extLst>
          </p:cNvPr>
          <p:cNvGraphicFramePr>
            <a:graphicFrameLocks noGrp="1"/>
          </p:cNvGraphicFramePr>
          <p:nvPr/>
        </p:nvGraphicFramePr>
        <p:xfrm>
          <a:off x="1403648" y="4005064"/>
          <a:ext cx="3552056" cy="171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36">
                  <a:extLst>
                    <a:ext uri="{9D8B030D-6E8A-4147-A177-3AD203B41FA5}">
                      <a16:colId xmlns:a16="http://schemas.microsoft.com/office/drawing/2014/main" val="3002259057"/>
                    </a:ext>
                  </a:extLst>
                </a:gridCol>
                <a:gridCol w="2822120">
                  <a:extLst>
                    <a:ext uri="{9D8B030D-6E8A-4147-A177-3AD203B41FA5}">
                      <a16:colId xmlns:a16="http://schemas.microsoft.com/office/drawing/2014/main" val="2090325131"/>
                    </a:ext>
                  </a:extLst>
                </a:gridCol>
              </a:tblGrid>
              <a:tr h="268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82629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나는 학교에 갑니다 버스를 타고 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40592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나는 버스를 타고 학교에 갑니다 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3949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버스를 타고 나는 학교에 갑니다 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71684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나는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버스를 타고 학교에 갑니다</a:t>
                      </a:r>
                      <a:r>
                        <a:rPr lang="en-US" altLang="ko-KR" sz="12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.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1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9.1.3 </a:t>
            </a:r>
            <a:r>
              <a:rPr lang="ko-KR" altLang="en-US" dirty="0"/>
              <a:t>문장의 확률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라는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단어가 문장 안에서 순서대로 나온 경우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연쇄법칙을 통해 문장 전체를 표현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곱셈보다 덧셈이 계산 속도가 빠르므로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880932-4A3D-4AF0-BDF0-0754D64DA53A}"/>
                  </a:ext>
                </a:extLst>
              </p:cNvPr>
              <p:cNvSpPr txBox="1"/>
              <p:nvPr/>
            </p:nvSpPr>
            <p:spPr>
              <a:xfrm>
                <a:off x="1511660" y="1988840"/>
                <a:ext cx="16201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kern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ko-KR" sz="1800" b="1" i="0" kern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0" kern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800" b="1" i="0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b="1" kern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880932-4A3D-4AF0-BDF0-0754D64D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1988840"/>
                <a:ext cx="162018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C06552-15F3-4A7D-B7D8-B222ACA38A1A}"/>
                  </a:ext>
                </a:extLst>
              </p:cNvPr>
              <p:cNvSpPr txBox="1"/>
              <p:nvPr/>
            </p:nvSpPr>
            <p:spPr>
              <a:xfrm>
                <a:off x="690904" y="2960948"/>
                <a:ext cx="8028892" cy="653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kern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800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1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8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i="0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en-US" altLang="ko-KR" sz="1800" b="1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800" b="1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ko-KR" sz="1800" b="1" i="0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800" b="1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altLang="ko-KR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1" kern="0" dirty="0"/>
              </a:p>
              <a:p>
                <a:r>
                  <a:rPr lang="en-US" altLang="ko-KR" sz="1800" b="1" kern="0" dirty="0"/>
                  <a:t>	    	  </a:t>
                </a:r>
                <a14:m>
                  <m:oMath xmlns:m="http://schemas.openxmlformats.org/officeDocument/2006/math">
                    <m:r>
                      <a:rPr lang="en-US" altLang="ko-KR" sz="1800" b="1" i="1" kern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1800" b="1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1" i="1" kern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800" b="1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kern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ko-KR" sz="1800" b="1" i="1" kern="0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altLang="ko-KR" sz="1800" b="1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1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1" i="1" kern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1800" b="1" i="1" kern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800" b="1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800" b="1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800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kern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800" b="1" i="1" kern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1800" b="1" i="1" kern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800" b="1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1800" b="1" kern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C06552-15F3-4A7D-B7D8-B222ACA38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4" y="2960948"/>
                <a:ext cx="8028892" cy="653128"/>
              </a:xfrm>
              <a:prstGeom prst="rect">
                <a:avLst/>
              </a:prstGeom>
              <a:blipFill>
                <a:blip r:embed="rId5"/>
                <a:stretch>
                  <a:fillRect t="-25234" b="-1046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7824A2-129B-4335-B631-60F1C4A5E8E5}"/>
                  </a:ext>
                </a:extLst>
              </p:cNvPr>
              <p:cNvSpPr txBox="1"/>
              <p:nvPr/>
            </p:nvSpPr>
            <p:spPr>
              <a:xfrm>
                <a:off x="700869" y="4401108"/>
                <a:ext cx="4941266" cy="843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kern="0" smtClean="0">
                          <a:latin typeface="Cambria Math" panose="02040503050406030204" pitchFamily="18" charset="0"/>
                        </a:rPr>
                        <m:t>𝒍𝒐𝒈𝑷</m:t>
                      </m:r>
                      <m:d>
                        <m:dPr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ker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ker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800" b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800" b="1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ker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ker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800" b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18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1800" b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𝒍𝒐𝒈𝑷</m:t>
                          </m:r>
                          <m:d>
                            <m:dPr>
                              <m:endChr m:val="|"/>
                              <m:ctrlPr>
                                <a:rPr lang="en-US" altLang="ko-KR" sz="1800" b="1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1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ker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800" b="1" i="1" ker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800" b="1" i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800" b="1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800" b="1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ker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800" b="1" i="1" ker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800" b="1" i="1" ker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800" b="1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800" b="1" kern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7824A2-129B-4335-B631-60F1C4A5E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9" y="4401108"/>
                <a:ext cx="4941266" cy="843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95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9.2.2 </a:t>
            </a:r>
            <a:r>
              <a:rPr lang="ko-KR" altLang="en-US" dirty="0" err="1"/>
              <a:t>마르코프</a:t>
            </a:r>
            <a:r>
              <a:rPr lang="ko-KR" altLang="en-US" dirty="0"/>
              <a:t> 가정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시점의 상태 확률은 단지 그 직전 상태에만 의존한다는 가정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앞서 출현한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단어만 보고 다음 단어의 출현확률을 계산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보통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0~3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정도로 정함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단어를 예측할 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단어를 조합하는 대신 바로 앞의 일부 조합만 출현 빈도로 계산하여 확률을 추정하는 방법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“n-gram”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0E6F75-57C3-4AA3-8976-3369DE2106A5}"/>
                  </a:ext>
                </a:extLst>
              </p:cNvPr>
              <p:cNvSpPr txBox="1"/>
              <p:nvPr/>
            </p:nvSpPr>
            <p:spPr>
              <a:xfrm>
                <a:off x="1619672" y="2492896"/>
                <a:ext cx="489300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⋯, 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0E6F75-57C3-4AA3-8976-3369DE210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92896"/>
                <a:ext cx="4893006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69DE4A0-8B35-4795-9B95-A8A7D7364A84}"/>
              </a:ext>
            </a:extLst>
          </p:cNvPr>
          <p:cNvGraphicFramePr>
            <a:graphicFrameLocks noGrp="1"/>
          </p:cNvGraphicFramePr>
          <p:nvPr/>
        </p:nvGraphicFramePr>
        <p:xfrm>
          <a:off x="1612258" y="4401108"/>
          <a:ext cx="27081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16">
                  <a:extLst>
                    <a:ext uri="{9D8B030D-6E8A-4147-A177-3AD203B41FA5}">
                      <a16:colId xmlns:a16="http://schemas.microsoft.com/office/drawing/2014/main" val="1015544106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3371629919"/>
                    </a:ext>
                  </a:extLst>
                </a:gridCol>
                <a:gridCol w="1100276">
                  <a:extLst>
                    <a:ext uri="{9D8B030D-6E8A-4147-A177-3AD203B41FA5}">
                      <a16:colId xmlns:a16="http://schemas.microsoft.com/office/drawing/2014/main" val="2813275685"/>
                    </a:ext>
                  </a:extLst>
                </a:gridCol>
              </a:tblGrid>
              <a:tr h="345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n-gram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1745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uni</a:t>
                      </a:r>
                      <a:r>
                        <a:rPr lang="en-US" altLang="ko-KR" dirty="0"/>
                        <a:t>-gram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29340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2-gram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bi-gram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54674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tri-gram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2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0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9.2.3 </a:t>
            </a:r>
            <a:r>
              <a:rPr lang="ko-KR" altLang="en-US" dirty="0"/>
              <a:t>일반화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스무딩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스무딩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일반화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D66D64-2A43-49A1-8038-9D90B92E4438}"/>
                  </a:ext>
                </a:extLst>
              </p:cNvPr>
              <p:cNvSpPr txBox="1"/>
              <p:nvPr/>
            </p:nvSpPr>
            <p:spPr>
              <a:xfrm>
                <a:off x="1116025" y="1988840"/>
                <a:ext cx="4608512" cy="744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D66D64-2A43-49A1-8038-9D90B92E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25" y="1988840"/>
                <a:ext cx="4608512" cy="744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9EFBB-61BD-454C-B48D-829F460BB07F}"/>
                  </a:ext>
                </a:extLst>
              </p:cNvPr>
              <p:cNvSpPr txBox="1"/>
              <p:nvPr/>
            </p:nvSpPr>
            <p:spPr>
              <a:xfrm>
                <a:off x="1116025" y="3466347"/>
                <a:ext cx="4608512" cy="744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𝒌𝑽</m:t>
                          </m:r>
                        </m:den>
                      </m:f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9EFBB-61BD-454C-B48D-829F460BB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25" y="3466347"/>
                <a:ext cx="4608512" cy="744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9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9.2.3 </a:t>
            </a:r>
            <a:r>
              <a:rPr lang="ko-KR" altLang="en-US" dirty="0"/>
              <a:t>일반화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Kneser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-Ney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디스카운팅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다른 단어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뒤에 출현할 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얼마나 다양한 단어 뒤에서                                                                                                                                                      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출현하는지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v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얼마나 다양한지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알아보는 것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단어 뒤에 나타나는 단어일수록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코퍼스에서 보지 못한 단어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시퀀스로 나타날 가능성이 높다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{ machine learning, deep learning, laptop}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단어의 빈도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learning &gt; laptop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자유도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learning &lt; laptop ( ‘learning’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특정 단어 뒤에만 자주 나오는 경향이 있기 때문에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57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9.2.3 </a:t>
            </a:r>
            <a:r>
              <a:rPr lang="ko-KR" altLang="en-US" dirty="0"/>
              <a:t>일반화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Kneser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-Ney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디스카운팅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w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함께 나타난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들의 집합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v:Count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v,w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)&gt;0}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크기가 클수록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클 것이라는 가정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Score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C69002-D5A6-44CE-8E41-FD9BB5E7E27D}"/>
                  </a:ext>
                </a:extLst>
              </p:cNvPr>
              <p:cNvSpPr txBox="1"/>
              <p:nvPr/>
            </p:nvSpPr>
            <p:spPr>
              <a:xfrm>
                <a:off x="2735796" y="3032956"/>
                <a:ext cx="5184576" cy="405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𝑆𝑐𝑜𝑟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𝑐𝑜𝑛𝑡𝑖𝑛𝑢𝑎𝑡𝑖𝑜𝑛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C69002-D5A6-44CE-8E41-FD9BB5E7E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3032956"/>
                <a:ext cx="5184576" cy="405945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31BD3D-DB01-4696-A611-6A1D024BD8D4}"/>
                  </a:ext>
                </a:extLst>
              </p:cNvPr>
              <p:cNvSpPr txBox="1"/>
              <p:nvPr/>
            </p:nvSpPr>
            <p:spPr>
              <a:xfrm>
                <a:off x="1547664" y="3912857"/>
                <a:ext cx="6282698" cy="771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𝑆𝑐𝑜𝑟</m:t>
                      </m:r>
                      <m:sSub>
                        <m:sSub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𝑐𝑜𝑛𝑡𝑖𝑛𝑢𝑎𝑡𝑖𝑜𝑛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d>
                                <m:dPr>
                                  <m:ctrlP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ko-KR" b="0" i="1" kern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m:rPr>
                                      <m:brk m:alnAt="9"/>
                                    </m:rPr>
                                    <a:rPr lang="en-US" altLang="ko-KR" b="0" i="1" kern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𝐶𝑜𝑢𝑛𝑡</m:t>
                                  </m:r>
                                  <m:d>
                                    <m:dPr>
                                      <m:ctrlPr>
                                        <a:rPr lang="en-US" altLang="ko-KR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 ker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d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31BD3D-DB01-4696-A611-6A1D024B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12857"/>
                <a:ext cx="6282698" cy="771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4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8.1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분류란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8.2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나이브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베이즈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활용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9.1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모델링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9.2 n-gram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9.3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모델의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평가 방법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9.2.3 </a:t>
            </a:r>
            <a:r>
              <a:rPr lang="ko-KR" altLang="en-US" dirty="0"/>
              <a:t>일반화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보간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(interpolation)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개의 다른 언어 모델을 선형적으로 일정 비율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𝝀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섞음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예제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1CE8176-2F88-49AC-9FE8-388DDA4FF6D5}"/>
              </a:ext>
            </a:extLst>
          </p:cNvPr>
          <p:cNvSpPr txBox="1"/>
          <p:nvPr/>
        </p:nvSpPr>
        <p:spPr>
          <a:xfrm>
            <a:off x="1412308" y="2924944"/>
            <a:ext cx="662473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영역</a:t>
            </a:r>
            <a:endParaRPr lang="en-US" altLang="ko-KR" sz="16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P(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진정제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= 0.00001</a:t>
            </a:r>
          </a:p>
          <a:p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P(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사나이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= 0.01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특화 영역</a:t>
            </a:r>
            <a:endParaRPr lang="en-US" altLang="ko-KR" sz="16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P(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진정제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= 0.09</a:t>
            </a:r>
          </a:p>
          <a:p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P(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= 0.04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보간 결과</a:t>
            </a:r>
            <a:endParaRPr lang="en-US" altLang="ko-KR" sz="16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P(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진정제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</a:t>
            </a:r>
            <a:r>
              <a:rPr lang="en-US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)=0.5*0.09 + (1-0.5)*0.00001 = 0.045005</a:t>
            </a:r>
            <a:endParaRPr lang="ko-KR" altLang="en-US" sz="16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42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9.2.3 </a:t>
            </a:r>
            <a:r>
              <a:rPr lang="ko-KR" altLang="en-US" dirty="0"/>
              <a:t>일반화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백오프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n-gram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확률을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더 작은 시퀀스에 대해 확률을 구하여 보간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3-gram = 2-gram + 1-gram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높은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스무딩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일반화 효과를 얻을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07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9.3 </a:t>
            </a:r>
            <a:r>
              <a:rPr lang="ko-KR" altLang="en-US" dirty="0"/>
              <a:t>언어 모델의 평가 방법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좋은 언어 모델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우리가 쓰는 언어와 최대한 비슷하게 확률 분포를 근사하는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많이 쓰이는 문장이나 표현일수록 높은 확률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9.3.1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퍼블렉서티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(perplexity(PPL))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길이를 반영하여 확률 값을 정규화 한 값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PPL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우리가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뻗어나갈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 있는 가지의 숫자를 의미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경우의 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CF436D-182F-4611-B3C4-69268B854029}"/>
                  </a:ext>
                </a:extLst>
              </p:cNvPr>
              <p:cNvSpPr txBox="1"/>
              <p:nvPr/>
            </p:nvSpPr>
            <p:spPr>
              <a:xfrm>
                <a:off x="1583668" y="3429000"/>
                <a:ext cx="5112568" cy="1449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𝑃𝑃𝐿</m:t>
                      </m:r>
                      <m:d>
                        <m: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ko-KR" altLang="en-US" kern="0" dirty="0"/>
                            <m:t> 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ko-K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f>
                            <m:f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⋯, 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b="0" kern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CF436D-182F-4611-B3C4-69268B85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3429000"/>
                <a:ext cx="5112568" cy="1449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 딥러닝 캠프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텍스트 분류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9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언어 모델링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분류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 또는 문서를 입력으로 받아 사전에 정의된 클래스 중에 어디에 속하는지 분류하는 과정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>
              <a:buNone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96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8.2.0 </a:t>
            </a:r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ko-KR" altLang="en-US" sz="1600" b="1" i="0" dirty="0">
                    <a:latin typeface="Cambria Math" panose="020405030504060302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베이즈 정리</a:t>
                </a:r>
                <a:endParaRPr lang="en-US" altLang="ko-KR" sz="1600" b="1" i="0" dirty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𝐏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𝒄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𝑫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𝒄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𝑷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𝒄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𝑫</m:t>
                            </m:r>
                          </m:e>
                        </m:d>
                      </m:den>
                    </m:f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 </m:t>
                    </m:r>
                    <m:f>
                      <m:f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𝑫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𝒄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𝑷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𝒄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=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|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𝒄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𝑷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𝑫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) 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𝑷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대부분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𝑷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</m:e>
                    </m:d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구하기 어려우므로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아래 식으로 접근해도 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           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𝐏</m:t>
                    </m:r>
                    <m:r>
                      <a:rPr lang="en-US" altLang="ko-KR" sz="160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𝒄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∝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𝒄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𝑷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𝒄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1247B22C-B84E-439D-896C-A15BEFC6335F}"/>
              </a:ext>
            </a:extLst>
          </p:cNvPr>
          <p:cNvSpPr/>
          <p:nvPr/>
        </p:nvSpPr>
        <p:spPr>
          <a:xfrm rot="5400000">
            <a:off x="1151619" y="2492897"/>
            <a:ext cx="324036" cy="612067"/>
          </a:xfrm>
          <a:prstGeom prst="rightBrace">
            <a:avLst>
              <a:gd name="adj1" fmla="val 13738"/>
              <a:gd name="adj2" fmla="val 4730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54FE4A-D402-45F6-A9B4-6F1AAE6968C2}"/>
              </a:ext>
            </a:extLst>
          </p:cNvPr>
          <p:cNvSpPr/>
          <p:nvPr/>
        </p:nvSpPr>
        <p:spPr>
          <a:xfrm rot="5400000">
            <a:off x="2213188" y="2654364"/>
            <a:ext cx="280918" cy="332251"/>
          </a:xfrm>
          <a:prstGeom prst="rightBrace">
            <a:avLst>
              <a:gd name="adj1" fmla="val 13738"/>
              <a:gd name="adj2" fmla="val 4730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A5452E59-BD39-4DE5-99E1-EC629ACDCF14}"/>
              </a:ext>
            </a:extLst>
          </p:cNvPr>
          <p:cNvSpPr/>
          <p:nvPr/>
        </p:nvSpPr>
        <p:spPr>
          <a:xfrm rot="16200000">
            <a:off x="2037277" y="1931277"/>
            <a:ext cx="280918" cy="468052"/>
          </a:xfrm>
          <a:prstGeom prst="rightBrace">
            <a:avLst>
              <a:gd name="adj1" fmla="val 13738"/>
              <a:gd name="adj2" fmla="val 4730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E81B2E0-ED80-47AB-AEEF-9815A96E3E95}"/>
              </a:ext>
            </a:extLst>
          </p:cNvPr>
          <p:cNvSpPr/>
          <p:nvPr/>
        </p:nvSpPr>
        <p:spPr>
          <a:xfrm rot="16200000">
            <a:off x="2496418" y="2043395"/>
            <a:ext cx="280919" cy="243814"/>
          </a:xfrm>
          <a:prstGeom prst="rightBrace">
            <a:avLst>
              <a:gd name="adj1" fmla="val 13738"/>
              <a:gd name="adj2" fmla="val 7754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8D54-338F-4417-9061-F3D86EB1BD52}"/>
              </a:ext>
            </a:extLst>
          </p:cNvPr>
          <p:cNvSpPr txBox="1"/>
          <p:nvPr/>
        </p:nvSpPr>
        <p:spPr>
          <a:xfrm>
            <a:off x="1007603" y="2960949"/>
            <a:ext cx="75608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kern="0" dirty="0"/>
              <a:t>사후 확률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CF7E9-16A9-4F90-86B4-808AB7828116}"/>
              </a:ext>
            </a:extLst>
          </p:cNvPr>
          <p:cNvSpPr txBox="1"/>
          <p:nvPr/>
        </p:nvSpPr>
        <p:spPr>
          <a:xfrm>
            <a:off x="2119621" y="2950097"/>
            <a:ext cx="468052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kern="0" dirty="0"/>
              <a:t>증거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12119-BBF0-42D0-A86F-9133C973DE4D}"/>
              </a:ext>
            </a:extLst>
          </p:cNvPr>
          <p:cNvSpPr txBox="1"/>
          <p:nvPr/>
        </p:nvSpPr>
        <p:spPr>
          <a:xfrm>
            <a:off x="1931178" y="1832465"/>
            <a:ext cx="48058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kern="0"/>
              <a:t>우도</a:t>
            </a:r>
            <a:endParaRPr lang="ko-KR" altLang="en-US" sz="1000" b="1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48966-7153-4C2A-987B-AA228B19D1DF}"/>
              </a:ext>
            </a:extLst>
          </p:cNvPr>
          <p:cNvSpPr txBox="1"/>
          <p:nvPr/>
        </p:nvSpPr>
        <p:spPr>
          <a:xfrm>
            <a:off x="2411762" y="1790308"/>
            <a:ext cx="75608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kern="0" dirty="0"/>
              <a:t>사전 확률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F41D26C-5AE2-4ACA-8888-625052EC7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59154"/>
              </p:ext>
            </p:extLst>
          </p:nvPr>
        </p:nvGraphicFramePr>
        <p:xfrm>
          <a:off x="5034957" y="1847003"/>
          <a:ext cx="3753644" cy="1333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164">
                  <a:extLst>
                    <a:ext uri="{9D8B030D-6E8A-4147-A177-3AD203B41FA5}">
                      <a16:colId xmlns:a16="http://schemas.microsoft.com/office/drawing/2014/main" val="1824315721"/>
                    </a:ext>
                  </a:extLst>
                </a:gridCol>
                <a:gridCol w="2958480">
                  <a:extLst>
                    <a:ext uri="{9D8B030D-6E8A-4147-A177-3AD203B41FA5}">
                      <a16:colId xmlns:a16="http://schemas.microsoft.com/office/drawing/2014/main" val="3185530833"/>
                    </a:ext>
                  </a:extLst>
                </a:gridCol>
              </a:tblGrid>
              <a:tr h="361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어떤 모델에서 해당 </a:t>
                      </a:r>
                      <a:r>
                        <a:rPr lang="ko-KR" altLang="en-US" sz="1200" b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관측값이</a:t>
                      </a:r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나올 확률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04942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사전확률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관측자가 관측을 하기 전에 시스템 또는 모델에 대해 가지고 있는 선험적 확률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995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사후확률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사건이 발생한 후 그 사건이 특정 모델에서 발생했을 확률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64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0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8.2.1 MAP(</a:t>
            </a:r>
            <a:r>
              <a:rPr lang="ko-KR" altLang="en-US" dirty="0"/>
              <a:t>사후 확률 최대화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MLE(</a:t>
            </a:r>
            <a:r>
              <a:rPr lang="ko-KR" altLang="en-US" dirty="0"/>
              <a:t>최대가능도 추정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주어졌을 때 가능한 클래스의 집합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중에서 사후 확률을 최대로 하는 클래스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선택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나타날 가능도를 최대로 하는 클래스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선택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5C268-6765-4B76-9543-819B49976089}"/>
                  </a:ext>
                </a:extLst>
              </p:cNvPr>
              <p:cNvSpPr txBox="1"/>
              <p:nvPr/>
            </p:nvSpPr>
            <p:spPr>
              <a:xfrm>
                <a:off x="1907704" y="2384884"/>
                <a:ext cx="3456384" cy="4953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5C268-6765-4B76-9543-819B4997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384884"/>
                <a:ext cx="3456384" cy="495392"/>
              </a:xfrm>
              <a:prstGeom prst="rect">
                <a:avLst/>
              </a:prstGeom>
              <a:blipFill>
                <a:blip r:embed="rId3"/>
                <a:stretch>
                  <a:fillRect t="-3704" b="-2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F34812-8D65-4D8F-B7C4-8F710C9A8B26}"/>
                  </a:ext>
                </a:extLst>
              </p:cNvPr>
              <p:cNvSpPr txBox="1"/>
              <p:nvPr/>
            </p:nvSpPr>
            <p:spPr>
              <a:xfrm>
                <a:off x="1921127" y="3977725"/>
                <a:ext cx="3456384" cy="4953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kern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kern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F34812-8D65-4D8F-B7C4-8F710C9A8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27" y="3977725"/>
                <a:ext cx="3456384" cy="495392"/>
              </a:xfrm>
              <a:prstGeom prst="rect">
                <a:avLst/>
              </a:prstGeom>
              <a:blipFill>
                <a:blip r:embed="rId4"/>
                <a:stretch>
                  <a:fillRect t="-3704" b="-2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8.2.2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사후 확률 최대화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(MAP)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기반으로 동작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사후 확률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…,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주어졌을 때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문장이 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클래스에 속할 확률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다양한 특징으로 이루어진 데이터라면 훈련 데이터에서 매우 희소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나이브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베이즈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가정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특징이 독립적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D7D17A-7D79-4655-8A9B-1CFC03960361}"/>
                  </a:ext>
                </a:extLst>
              </p:cNvPr>
              <p:cNvSpPr txBox="1"/>
              <p:nvPr/>
            </p:nvSpPr>
            <p:spPr>
              <a:xfrm>
                <a:off x="2411760" y="2456892"/>
                <a:ext cx="363640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𝐏</m:t>
                      </m:r>
                      <m:d>
                        <m:dPr>
                          <m:end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𝐲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𝐜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 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𝐧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D7D17A-7D79-4655-8A9B-1CFC0396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456892"/>
                <a:ext cx="3636404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579B9-B654-496B-B507-E1CAF34066E4}"/>
                  </a:ext>
                </a:extLst>
              </p:cNvPr>
              <p:cNvSpPr txBox="1"/>
              <p:nvPr/>
            </p:nvSpPr>
            <p:spPr>
              <a:xfrm>
                <a:off x="647564" y="4077072"/>
                <a:ext cx="784887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𝐏</m:t>
                      </m:r>
                      <m:d>
                        <m:dPr>
                          <m:end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𝐲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𝐜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 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 i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𝐧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)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∝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𝐏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𝐱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𝐰</m:t>
                          </m:r>
                        </m:e>
                        <m:sub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𝐧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 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𝐲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𝐜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𝐏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𝐲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𝐜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b="1" kern="0" dirty="0"/>
                  <a:t>			       </a:t>
                </a:r>
                <a14:m>
                  <m:oMath xmlns:m="http://schemas.openxmlformats.org/officeDocument/2006/math"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kern="0" dirty="0">
                  <a:ea typeface="Cambria Math" panose="02040503050406030204" pitchFamily="18" charset="0"/>
                </a:endParaRPr>
              </a:p>
              <a:p>
                <a:r>
                  <a:rPr lang="en-US" altLang="ko-KR" b="1" kern="0" dirty="0"/>
                  <a:t>			       </a:t>
                </a:r>
                <a14:m>
                  <m:oMath xmlns:m="http://schemas.openxmlformats.org/officeDocument/2006/math">
                    <m:r>
                      <a:rPr lang="en-US" altLang="ko-KR" b="1" i="1" kern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altLang="ko-KR" b="1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kern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b="1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579B9-B654-496B-B507-E1CAF340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4077072"/>
                <a:ext cx="7848872" cy="1015663"/>
              </a:xfrm>
              <a:prstGeom prst="rect">
                <a:avLst/>
              </a:prstGeom>
              <a:blipFill>
                <a:blip r:embed="rId5"/>
                <a:stretch>
                  <a:fillRect r="-78" b="-728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9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8.2.2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나이브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베이즈의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가정에 따라 각 특징들의 확률의 곱에 사전 확률을 곱한 값을 최대화하는 클래스를 계산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확률은 실제 데이터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코퍼스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출현한 빈도를 통해 추정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579B9-B654-496B-B507-E1CAF34066E4}"/>
                  </a:ext>
                </a:extLst>
              </p:cNvPr>
              <p:cNvSpPr txBox="1"/>
              <p:nvPr/>
            </p:nvSpPr>
            <p:spPr>
              <a:xfrm>
                <a:off x="1475656" y="2422699"/>
                <a:ext cx="6192688" cy="1006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𝒄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= </m:t>
                      </m:r>
                      <m:func>
                        <m:func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돋움" panose="020B0604000101010101" pitchFamily="50" charset="-127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𝐏</m:t>
                          </m:r>
                          <m:d>
                            <m:dPr>
                              <m:endChr m:val="|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𝐲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=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𝐜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 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𝐱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𝐧</m:t>
                              </m:r>
                            </m:sub>
                          </m:sSub>
                          <m:r>
                            <a:rPr lang="en-US" altLang="ko-KR" b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1" kern="0" dirty="0"/>
              </a:p>
              <a:p>
                <a:r>
                  <a:rPr lang="en-US" altLang="ko-KR" b="1" kern="0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∈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ctrlP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1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 ker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 ker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b="1" i="1" ker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579B9-B654-496B-B507-E1CAF340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2699"/>
                <a:ext cx="6192688" cy="1006301"/>
              </a:xfrm>
              <a:prstGeom prst="rect">
                <a:avLst/>
              </a:prstGeom>
              <a:blipFill>
                <a:blip r:embed="rId3"/>
                <a:stretch>
                  <a:fillRect t="-3614" b="-57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392016-55FF-4C0C-8F66-EED192CBAB3C}"/>
                  </a:ext>
                </a:extLst>
              </p:cNvPr>
              <p:cNvSpPr txBox="1"/>
              <p:nvPr/>
            </p:nvSpPr>
            <p:spPr>
              <a:xfrm>
                <a:off x="2802471" y="4418229"/>
                <a:ext cx="3539058" cy="861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𝑪𝒐𝒖𝒏𝒕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392016-55FF-4C0C-8F66-EED192CBA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71" y="4418229"/>
                <a:ext cx="3539058" cy="861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3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8.2.2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 별 가능도 확률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392016-55FF-4C0C-8F66-EED192CBAB3C}"/>
                  </a:ext>
                </a:extLst>
              </p:cNvPr>
              <p:cNvSpPr txBox="1"/>
              <p:nvPr/>
            </p:nvSpPr>
            <p:spPr>
              <a:xfrm>
                <a:off x="1583668" y="2060848"/>
                <a:ext cx="3935102" cy="869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𝑪𝒐𝒖𝒏𝒕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392016-55FF-4C0C-8F66-EED192CBA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2060848"/>
                <a:ext cx="3935102" cy="869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98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8.2.3 </a:t>
            </a:r>
            <a:r>
              <a:rPr lang="ko-KR" altLang="en-US" dirty="0"/>
              <a:t>감성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감성 분석은 주로 텍스트 분류에서 활용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댓글이나 리뷰 등을 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긍정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또는 </a:t>
            </a:r>
            <a:r>
              <a:rPr lang="ko-KR" altLang="en-US" sz="1600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분류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“I am happy to see this movie!”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	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392016-55FF-4C0C-8F66-EED192CBAB3C}"/>
                  </a:ext>
                </a:extLst>
              </p:cNvPr>
              <p:cNvSpPr txBox="1"/>
              <p:nvPr/>
            </p:nvSpPr>
            <p:spPr>
              <a:xfrm>
                <a:off x="1439652" y="2721114"/>
                <a:ext cx="241226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𝒏𝒆𝒈</m:t>
                          </m:r>
                        </m:e>
                      </m:d>
                    </m:oMath>
                  </m:oMathPara>
                </a14:m>
                <a:endParaRPr lang="en-US" altLang="ko-KR" b="1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⋯}</m:t>
                      </m:r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392016-55FF-4C0C-8F66-EED192CBA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2721114"/>
                <a:ext cx="2412268" cy="707886"/>
              </a:xfrm>
              <a:prstGeom prst="rect">
                <a:avLst/>
              </a:prstGeom>
              <a:blipFill>
                <a:blip r:embed="rId3"/>
                <a:stretch>
                  <a:fillRect b="-94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5E45B7-76A5-433C-B7CA-3ED4328BB6FC}"/>
                  </a:ext>
                </a:extLst>
              </p:cNvPr>
              <p:cNvSpPr txBox="1"/>
              <p:nvPr/>
            </p:nvSpPr>
            <p:spPr>
              <a:xfrm>
                <a:off x="1295636" y="3969060"/>
                <a:ext cx="6732748" cy="1696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𝒑𝒐𝒔</m:t>
                          </m:r>
                        </m:e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𝒂𝒎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𝒉𝒂𝒑𝒑𝒚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𝒔𝒆𝒆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𝒕𝒉𝒊𝒔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𝒎𝒐𝒗𝒊𝒆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!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𝒂𝒎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𝒉𝒂𝒑𝒑𝒚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𝒔𝒆𝒆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𝒕𝒉𝒊𝒔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𝒎𝒐𝒗𝒊𝒆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, !</m:t>
                              </m:r>
                            </m:e>
                            <m:e>
                              <m:r>
                                <a:rPr lang="en-US" altLang="ko-KR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𝒑𝒐𝒔</m:t>
                              </m:r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𝒂𝒎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𝒉𝒂𝒑𝒑𝒚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𝒔𝒆𝒆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𝒕𝒉𝒊𝒔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𝒎𝒐𝒗𝒊𝒆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 !)</m:t>
                          </m:r>
                        </m:den>
                      </m:f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e>
                              <m:r>
                                <a:rPr lang="en-US" altLang="ko-KR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𝒑𝒐𝒔</m:t>
                              </m:r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𝒂𝒎</m:t>
                              </m:r>
                            </m:e>
                            <m:e>
                              <m:r>
                                <a:rPr lang="en-US" altLang="ko-KR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𝒑𝒐𝒔</m:t>
                              </m:r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𝒉𝒂𝒑𝒑𝒚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)⋯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e>
                            <m:e>
                              <m:r>
                                <a:rPr lang="en-US" altLang="ko-KR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𝒑𝒐𝒔</m:t>
                              </m:r>
                            </m:e>
                          </m:d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𝒂𝒎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𝒉𝒂𝒑𝒑𝒚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𝒔𝒆𝒆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𝒕𝒉𝒊𝒔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𝒎𝒐𝒗𝒊𝒆</m:t>
                          </m:r>
                          <m:r>
                            <a:rPr lang="en-US" altLang="ko-KR" b="1" i="1" kern="0">
                              <a:latin typeface="Cambria Math" panose="02040503050406030204" pitchFamily="18" charset="0"/>
                            </a:rPr>
                            <m:t>, !)</m:t>
                          </m:r>
                        </m:den>
                      </m:f>
                    </m:oMath>
                  </m:oMathPara>
                </a14:m>
                <a:endParaRPr lang="en-US" altLang="ko-KR" b="1" kern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5E45B7-76A5-433C-B7CA-3ED4328B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3969060"/>
                <a:ext cx="6732748" cy="1696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606BAE-1F22-4A06-AA49-4A3D43BFEA12}"/>
                  </a:ext>
                </a:extLst>
              </p:cNvPr>
              <p:cNvSpPr txBox="1"/>
              <p:nvPr/>
            </p:nvSpPr>
            <p:spPr>
              <a:xfrm>
                <a:off x="4289931" y="2708528"/>
                <a:ext cx="4854069" cy="869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𝒉𝒂𝒑𝒑𝒚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𝒉𝒂𝒑𝒑𝒚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𝑪𝒐𝒖𝒏𝒕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1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𝒑𝒐𝒔</m:t>
                              </m:r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606BAE-1F22-4A06-AA49-4A3D43BF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31" y="2708528"/>
                <a:ext cx="4854069" cy="8690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620D27-C7E6-4FC8-83E8-FD812997F55D}"/>
                  </a:ext>
                </a:extLst>
              </p:cNvPr>
              <p:cNvSpPr txBox="1"/>
              <p:nvPr/>
            </p:nvSpPr>
            <p:spPr>
              <a:xfrm>
                <a:off x="5986314" y="1892156"/>
                <a:ext cx="3024336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𝒑𝒐𝒔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𝑪𝒐𝒖𝒏𝒕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620D27-C7E6-4FC8-83E8-FD812997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314" y="1892156"/>
                <a:ext cx="3024336" cy="7303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3664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17608</TotalTime>
  <Words>889</Words>
  <Application>Microsoft Office PowerPoint</Application>
  <PresentationFormat>화면 슬라이드 쇼(4:3)</PresentationFormat>
  <Paragraphs>251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함초롬돋움</vt:lpstr>
      <vt:lpstr>함초롬바탕</vt:lpstr>
      <vt:lpstr>Arial</vt:lpstr>
      <vt:lpstr>Cambria Math</vt:lpstr>
      <vt:lpstr>Times</vt:lpstr>
      <vt:lpstr>Wingdings</vt:lpstr>
      <vt:lpstr>Edge</vt:lpstr>
      <vt:lpstr>자연어 처리 딥러닝 캠프  8장 텍스트 분류, 9장 언어 모델링</vt:lpstr>
      <vt:lpstr>목차</vt:lpstr>
      <vt:lpstr>8.1 텍스트 분류</vt:lpstr>
      <vt:lpstr>8.2.0 베이즈 정리</vt:lpstr>
      <vt:lpstr>8.2.1 MAP(사후 확률 최대화)와 MLE(최대가능도 추정)</vt:lpstr>
      <vt:lpstr>8.2.2 나이브 베이즈</vt:lpstr>
      <vt:lpstr>8.2.2 나이브 베이즈</vt:lpstr>
      <vt:lpstr>8.2.2 나이브 베이즈</vt:lpstr>
      <vt:lpstr>8.2.3 감성 분석</vt:lpstr>
      <vt:lpstr>8.2.4 add-one smoothing</vt:lpstr>
      <vt:lpstr>8.2.5 장점과 한계</vt:lpstr>
      <vt:lpstr>8.2.6 흔한 오해 2</vt:lpstr>
      <vt:lpstr>9.1.1 언어 모델링</vt:lpstr>
      <vt:lpstr>9.1.2 한국어</vt:lpstr>
      <vt:lpstr>9.1.3 문장의 확률 표현</vt:lpstr>
      <vt:lpstr>9.2.2 마르코프 가정</vt:lpstr>
      <vt:lpstr>9.2.3 일반화</vt:lpstr>
      <vt:lpstr>9.2.3 일반화</vt:lpstr>
      <vt:lpstr>9.2.3 일반화</vt:lpstr>
      <vt:lpstr>9.2.3 일반화</vt:lpstr>
      <vt:lpstr>9.2.3 일반화</vt:lpstr>
      <vt:lpstr>9.3 언어 모델의 평가 방법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1388</cp:revision>
  <cp:lastPrinted>2017-11-16T09:16:57Z</cp:lastPrinted>
  <dcterms:created xsi:type="dcterms:W3CDTF">2007-04-05T20:26:21Z</dcterms:created>
  <dcterms:modified xsi:type="dcterms:W3CDTF">2020-01-30T00:59:54Z</dcterms:modified>
  <cp:category/>
  <cp:contentStatus/>
</cp:coreProperties>
</file>