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257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280" r:id="rId2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804" autoAdjust="0"/>
  </p:normalViewPr>
  <p:slideViewPr>
    <p:cSldViewPr>
      <p:cViewPr varScale="1">
        <p:scale>
          <a:sx n="114" d="100"/>
          <a:sy n="114" d="100"/>
        </p:scale>
        <p:origin x="1122" y="10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우진" userId="9582adb9-1cfb-4bfc-ba4a-ef961b8e73d6" providerId="ADAL" clId="{793095B9-7EB7-4923-B494-FEE9517CCE81}"/>
    <pc:docChg chg="modSld modMainMaster">
      <pc:chgData name="우진" userId="9582adb9-1cfb-4bfc-ba4a-ef961b8e73d6" providerId="ADAL" clId="{793095B9-7EB7-4923-B494-FEE9517CCE81}" dt="2020-10-21T15:11:32.717" v="125" actId="20577"/>
      <pc:docMkLst>
        <pc:docMk/>
      </pc:docMkLst>
      <pc:sldChg chg="modSp mod">
        <pc:chgData name="우진" userId="9582adb9-1cfb-4bfc-ba4a-ef961b8e73d6" providerId="ADAL" clId="{793095B9-7EB7-4923-B494-FEE9517CCE81}" dt="2020-10-21T15:10:24.286" v="113"/>
        <pc:sldMkLst>
          <pc:docMk/>
          <pc:sldMk cId="1329993791" sldId="352"/>
        </pc:sldMkLst>
        <pc:spChg chg="mod">
          <ac:chgData name="우진" userId="9582adb9-1cfb-4bfc-ba4a-ef961b8e73d6" providerId="ADAL" clId="{793095B9-7EB7-4923-B494-FEE9517CCE81}" dt="2020-10-21T15:10:24.286" v="113"/>
          <ac:spMkLst>
            <pc:docMk/>
            <pc:sldMk cId="1329993791" sldId="352"/>
            <ac:spMk id="8" creationId="{05C75034-8643-440A-A62F-1F002C609528}"/>
          </ac:spMkLst>
        </pc:spChg>
      </pc:sldChg>
      <pc:sldChg chg="modSp mod">
        <pc:chgData name="우진" userId="9582adb9-1cfb-4bfc-ba4a-ef961b8e73d6" providerId="ADAL" clId="{793095B9-7EB7-4923-B494-FEE9517CCE81}" dt="2020-10-21T15:11:32.717" v="125" actId="20577"/>
        <pc:sldMkLst>
          <pc:docMk/>
          <pc:sldMk cId="1996762140" sldId="365"/>
        </pc:sldMkLst>
        <pc:spChg chg="mod">
          <ac:chgData name="우진" userId="9582adb9-1cfb-4bfc-ba4a-ef961b8e73d6" providerId="ADAL" clId="{793095B9-7EB7-4923-B494-FEE9517CCE81}" dt="2020-10-21T15:11:32.717" v="125" actId="20577"/>
          <ac:spMkLst>
            <pc:docMk/>
            <pc:sldMk cId="1996762140" sldId="365"/>
            <ac:spMk id="8" creationId="{05C75034-8643-440A-A62F-1F002C609528}"/>
          </ac:spMkLst>
        </pc:spChg>
      </pc:sldChg>
      <pc:sldMasterChg chg="modSp mod">
        <pc:chgData name="우진" userId="9582adb9-1cfb-4bfc-ba4a-ef961b8e73d6" providerId="ADAL" clId="{793095B9-7EB7-4923-B494-FEE9517CCE81}" dt="2020-10-21T15:11:23.518" v="115" actId="20577"/>
        <pc:sldMasterMkLst>
          <pc:docMk/>
          <pc:sldMasterMk cId="0" sldId="2147483806"/>
        </pc:sldMasterMkLst>
        <pc:spChg chg="mod">
          <ac:chgData name="우진" userId="9582adb9-1cfb-4bfc-ba4a-ef961b8e73d6" providerId="ADAL" clId="{793095B9-7EB7-4923-B494-FEE9517CCE81}" dt="2020-10-21T15:11:23.518" v="115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21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31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42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50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59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59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565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416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81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6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521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15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54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46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74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44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64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/19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kim2yj/157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NOVEL SPATIO-TEMPORAL MODEL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CITY-SCALE TRAFFIC SPEED PREDICTION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2020/10/22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Methodology(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공간적 특징을 추출하고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시간적 특징을 추출한다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 model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파란색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LSTM,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초록색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U-Net,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보라색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Output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2640AC-4D40-4E4E-AD40-EC5E0418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88940"/>
            <a:ext cx="6192688" cy="3844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9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Methodology(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아키텍처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수축 경로와 거의 대칭적인 확장 경로로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수축 경로는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컨볼루션과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maxpooling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결합한 과정이며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특징을 추출하는 단계이다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 경로는 추출된 특징을 키우는 단계이다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과정을 통해 공간적인 정보를 잃게 되는데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그것을 수축 경로에서 계산된 값을 사용하여 얻는다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원래 확장 경로와 달리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LSTM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출력을 확장 경로의 상단 레이어에 결합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레이어 대신 상단 레이어를 선택하는 이유는 시간적 특징이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컨볼루션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smooth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되며 각 그리드의 특징을 정확하게 반영할 수 없기 때문이다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2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Methodology(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+ 1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 차량 속도를 예측하기 위해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{M(t-3), M(t-2), M(t-1), M(t), M(t-T), M(t-T+1)}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 model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입력으로 사용한다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{M(t-3), M(t-2), M(t-1), M(t)}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입력이고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{M(t), M(t-T), M(t-T+1)}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입력이다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 시간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특정일의 특정 시간을 나타내며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되돌아 보는 기간을 나타낸다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이론적으로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일주일이지만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논문에서는 데이터를 고려해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하루로 정했다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{t, t-T, t-T+1}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데이터는 장기적인 특징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{t-3, t-2, t-1, t}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데이터는 단기적인 특징을 나타낸다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장기 데이터를 입력으로 넣어 기본적인 지도를 생성한 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단기 데이터를 입력으로 넣어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예측한 결과를 조정하는 역할을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81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Experiment(</a:t>
            </a:r>
            <a:r>
              <a:rPr lang="ko-KR" altLang="en-US" dirty="0"/>
              <a:t>실험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A) Dataset</a:t>
            </a:r>
          </a:p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택시 궤도 데이터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주간의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14,000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 택시 데이터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 set,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 set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천만 개의 데이터 기록이 매일 생성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초마다 데이터 수집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1C83A-D7E8-4265-8083-656048A4CB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690" y="4025207"/>
            <a:ext cx="5580620" cy="2106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521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Experiment(</a:t>
            </a:r>
            <a:r>
              <a:rPr lang="ko-KR" altLang="en-US" dirty="0"/>
              <a:t>실험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C) Data Pre-processing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택시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타임스탬프를 이용하여 데이터를 정렬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각 기록에 대해 속도를 계산하고 매트릭스를 그린다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그러면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청두의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특정 시간에 차량 속도 분포의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지도를 얻을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E991EB-C59D-4C75-A648-121CB07F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1" y="3465004"/>
            <a:ext cx="7387317" cy="2546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417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5. Experiment(</a:t>
            </a:r>
            <a:r>
              <a:rPr lang="ko-KR" altLang="en-US" dirty="0"/>
              <a:t>실험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D) Training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매개변수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 = 200, c = 8, d1 = 40000, d2 = 2000, d3 = 256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평가함수로 이용하고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학습률은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9C417-9C7B-4598-8A6C-B0ABE805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15" y="3429000"/>
            <a:ext cx="5283769" cy="3280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622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6. Result Analysis(</a:t>
            </a:r>
            <a:r>
              <a:rPr lang="ko-KR" altLang="en-US" dirty="0"/>
              <a:t>결과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모델보다 성능이 좋고 데이터에 대한 도메인 지식을 통해 특징을 만들 필요가 없으며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외부 데이터셋이 필요하지 않는다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 학습과 실시간 시스템에 적합하다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53B785-E98F-40BD-8CA6-1E7DD61A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24844"/>
            <a:ext cx="8280575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22755D-51A4-49BF-ADF0-EBBD6698B193}"/>
              </a:ext>
            </a:extLst>
          </p:cNvPr>
          <p:cNvSpPr/>
          <p:nvPr/>
        </p:nvSpPr>
        <p:spPr>
          <a:xfrm>
            <a:off x="611560" y="3465004"/>
            <a:ext cx="8064896" cy="18002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916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6. Result Analysis(</a:t>
            </a:r>
            <a:r>
              <a:rPr lang="ko-KR" altLang="en-US" dirty="0"/>
              <a:t>결과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집합에는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23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시까지 있지만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논문에서는 모델이 학습을 하기 위해서는 이전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시간의 데이터가 필요하므로 예측할 수 있는 범위는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23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성능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야간에는 전체 택시 수가 감소하여 성능이 악화된다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85631-F3CF-4508-8394-90921303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8" y="2888940"/>
            <a:ext cx="3583391" cy="167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6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7. Conclusion(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모델은 교통 속도 예측을 위해 시공간적 특징을 모두 사용한다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이러한 특징을 데이터에 대한 도메인 지식을 통해 추출할 필요가 없다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시공간적 예측 문제에 이 모델을 쉽게 확장할 수 있다는 장점이 있다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76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NOVEL SPATIO-TEMPORAL MODEL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CITY-SCALE TRAFFIC SPEED PREDICTION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0. Abstract(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도시 규모의 차량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활용하여 교통 속도를 예측한다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모델이라는 새로운 모델을 제안하였다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L-U-Net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U-Net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모델은 시간적인 특징을 추출하고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U-Net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공간적인 특징을 추출한다</a:t>
            </a:r>
            <a:r>
              <a:rPr lang="en-US" altLang="ko-KR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9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A.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설명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예측의 대상이 특정한 도시인만큼 도시 전역의 모든 도로의 차량 속도를 반영할 수 있는 데이터를 선별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Chengdu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궤도 데이터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{Id, Latitude, Longitude, Flag, Timestamp}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Id: taxi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식별자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Flag: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승객의 여부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탑승중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3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B.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프로세싱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궤도 데이터의 복잡성을 줄이기 위해 지도를 그리드 방식으로 나눴다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103.98˚E ~ 104.17˚E,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30.59˚N ~ 30.73˚N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직사각형 지역을 선정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지역을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 * 200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그리드로 나눴다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1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차량 속도 계산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그리드 방식으로 나눠서 각 그리드 내 차량 속도를 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청두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택시 궤적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10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초마다 위치를 얻는다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택시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연속적으로 세 개의 타임스탬프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{ta, tb,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tc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}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있고 위치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{a, b, c}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 해당하고 위도 및 경도 좌표는</a:t>
                </a:r>
                <a14:m>
                  <m:oMath xmlns:m="http://schemas.openxmlformats.org/officeDocument/2006/math">
                    <m:r>
                      <a:rPr lang="en-US" altLang="ko-KR" sz="2000" b="0" i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ko-KR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la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US" altLang="ko-KR" sz="2000" b="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lo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d>
                    <m:r>
                      <a:rPr lang="en-US" altLang="ko-KR" sz="2000" b="0" i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la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altLang="ko-KR" sz="2000" b="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lo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  <m:r>
                      <a:rPr lang="en-US" altLang="ko-KR" sz="2000" b="0" i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ko-KR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la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US" altLang="ko-KR" sz="2000" b="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lo</m:t>
                        </m:r>
                        <m:sSub>
                          <m:sSubPr>
                            <m:ctrlPr>
                              <a:rPr lang="ko-KR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d>
                    <m:r>
                      <a:rPr lang="en-US" altLang="ko-KR" sz="2000" b="0" i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그러면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지구 표면의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b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사이의 대략적인 거리는 아래와 같이 구할 수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ko-KR" altLang="en-US" sz="1600" dirty="0"/>
                  <a:t>곡면의 두 점 사이의 거리</a:t>
                </a:r>
                <a:r>
                  <a:rPr lang="en-US" altLang="ko-KR" sz="1600" dirty="0"/>
                  <a:t>: </a:t>
                </a:r>
                <a:r>
                  <a:rPr lang="en-US" altLang="ko-KR" sz="1600" dirty="0">
                    <a:hlinkClick r:id="rId3"/>
                  </a:rPr>
                  <a:t>http://blog.daum.net/kim2yj/1576</a:t>
                </a:r>
                <a:endParaRPr lang="en-US" altLang="ko-KR" sz="1600" dirty="0"/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4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39BE58D6-5A30-49FC-97FF-CCA4915CC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437112"/>
            <a:ext cx="2728303" cy="792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ABB6A7-0B60-4BCD-9441-D7307F76B857}"/>
              </a:ext>
            </a:extLst>
          </p:cNvPr>
          <p:cNvSpPr txBox="1"/>
          <p:nvPr/>
        </p:nvSpPr>
        <p:spPr>
          <a:xfrm>
            <a:off x="6090320" y="4997095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kern="0" dirty="0"/>
              <a:t>R: </a:t>
            </a:r>
            <a:r>
              <a:rPr lang="ko-KR" altLang="en-US" kern="0" dirty="0"/>
              <a:t>지구 평균 반지름</a:t>
            </a:r>
          </a:p>
        </p:txBody>
      </p:sp>
    </p:spTree>
    <p:extLst>
      <p:ext uri="{BB962C8B-B14F-4D97-AF65-F5344CB8AC3E}">
        <p14:creationId xmlns:p14="http://schemas.microsoft.com/office/powerpoint/2010/main" val="13299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차량 속도 계산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시간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인접한 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기록 사이의 시간 간격이 상당히 짧고 전체 데이터 집합의 크기가 매우 크기 때문에 두 위치 사이의 거리는 대략 선형 거리로 대체할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택시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위치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통과할 때의 대략적인 속도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CEA35-A53C-4918-AE33-17D30DAC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22283"/>
            <a:ext cx="2055501" cy="5760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162234-8638-451F-86C7-713885C5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993" y="3924957"/>
            <a:ext cx="2362671" cy="9523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310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 이산화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기록의 위도 및 경도 좌표에 따라 격자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p(r, c)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매핑하여 해당 행렬 좌표로 나타낸다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이산화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차량 속도 특징은 단기간인 경우에는 무작위성이 강하기 때문에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예측하는 것이 무의미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시간 간격을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시간으로 정해서 이산화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타겟 시간 내의 평균 속도만 예측하고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내의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해당 시차로 예측하여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이내에 전체적인 교통 상황을 효과적으로 관찰 가능하다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4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 Preliminary(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5)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속도 행렬 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(1) ~ (4)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까지 진행한 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시차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(1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시간단위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별로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200 * 200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매트릭스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M(t)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생성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그리드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p(r, c)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평균 차량 속도를 계산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그리드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나눈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번째 데이터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가중치를 나타내며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SUM_P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그리드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p(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r,c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떨어지는 총 데이터 수를 의미한다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여기서 차량 속도가 오랫동안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이고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flag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경우는 택시가 승객을 대기하는 중으로 간주하여 제외하였다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차후 매트릭스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M(t)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속도 예측 모델에 대한 입력으로 사용된다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4B6E1D-26C8-4E85-962B-346B26F8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479" y="3032956"/>
            <a:ext cx="2395042" cy="940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552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Methodology(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예측 방법은 공간적 차원이나 시간적 차원 모두에서 특성을 고려하기는 어렵다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차량 속도 예측을 위한 시간적 차원 및 공간적 차원에서 형상을 모두 고려하는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L-U-Net model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제안한다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A) Matrix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M(t)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 * 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행렬이며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L-U-Net model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입출력 데이터 구조이다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262B9-B944-4694-9E55-B5C6912D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780928"/>
            <a:ext cx="3209925" cy="1057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CB3934-F914-4B9B-A178-3269FF7FE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41" y="4218612"/>
            <a:ext cx="3099234" cy="2639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F46FA-5923-4693-98DA-B70312AC48E8}"/>
              </a:ext>
            </a:extLst>
          </p:cNvPr>
          <p:cNvSpPr txBox="1"/>
          <p:nvPr/>
        </p:nvSpPr>
        <p:spPr>
          <a:xfrm>
            <a:off x="6048164" y="4545124"/>
            <a:ext cx="2562436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kern="0" dirty="0">
                <a:solidFill>
                  <a:srgbClr val="FF0000"/>
                </a:solidFill>
              </a:rPr>
              <a:t>빨강</a:t>
            </a:r>
            <a:r>
              <a:rPr lang="en-US" altLang="ko-KR" kern="0" dirty="0"/>
              <a:t>: </a:t>
            </a:r>
            <a:r>
              <a:rPr lang="ko-KR" altLang="en-US" kern="0" dirty="0"/>
              <a:t>속도가 느리고</a:t>
            </a:r>
            <a:r>
              <a:rPr lang="en-US" altLang="ko-KR" kern="0" dirty="0"/>
              <a:t>, </a:t>
            </a:r>
            <a:r>
              <a:rPr lang="ko-KR" altLang="en-US" kern="0" dirty="0"/>
              <a:t>혼잡하다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9613149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1181</Words>
  <Application>Microsoft Office PowerPoint</Application>
  <PresentationFormat>화면 슬라이드 쇼(4:3)</PresentationFormat>
  <Paragraphs>135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함초롬돋움</vt:lpstr>
      <vt:lpstr>Arial</vt:lpstr>
      <vt:lpstr>Cambria Math</vt:lpstr>
      <vt:lpstr>Times</vt:lpstr>
      <vt:lpstr>Wingdings</vt:lpstr>
      <vt:lpstr>Edge</vt:lpstr>
      <vt:lpstr>A NOVEL SPATIO-TEMPORAL MODEL   FOR CITY-SCALE TRAFFIC SPEED PREDICTION</vt:lpstr>
      <vt:lpstr>0. Abstract(요약)</vt:lpstr>
      <vt:lpstr>3. Preliminary(준비)</vt:lpstr>
      <vt:lpstr>3. Preliminary(준비)</vt:lpstr>
      <vt:lpstr>3. Preliminary(준비)</vt:lpstr>
      <vt:lpstr>3. Preliminary(준비)</vt:lpstr>
      <vt:lpstr>3. Preliminary(준비)</vt:lpstr>
      <vt:lpstr>3. Preliminary(준비)</vt:lpstr>
      <vt:lpstr>4. Methodology(방법)</vt:lpstr>
      <vt:lpstr>4. Methodology(방법)</vt:lpstr>
      <vt:lpstr>4. Methodology(방법)</vt:lpstr>
      <vt:lpstr>4. Methodology(방법)</vt:lpstr>
      <vt:lpstr>5. Experiment(실험)</vt:lpstr>
      <vt:lpstr>5. Experiment(실험)</vt:lpstr>
      <vt:lpstr>5. Experiment(실험)</vt:lpstr>
      <vt:lpstr>6. Result Analysis(결과 분석)</vt:lpstr>
      <vt:lpstr>6. Result Analysis(결과 분석)</vt:lpstr>
      <vt:lpstr>7. Conclusion(결론)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최 우진</cp:lastModifiedBy>
  <cp:revision>107</cp:revision>
  <dcterms:created xsi:type="dcterms:W3CDTF">2020-07-22T01:55:21Z</dcterms:created>
  <dcterms:modified xsi:type="dcterms:W3CDTF">2020-10-21T15:11:34Z</dcterms:modified>
</cp:coreProperties>
</file>