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2"/>
  </p:notesMasterIdLst>
  <p:handoutMasterIdLst>
    <p:handoutMasterId r:id="rId23"/>
  </p:handoutMasterIdLst>
  <p:sldIdLst>
    <p:sldId id="257" r:id="rId2"/>
    <p:sldId id="349" r:id="rId3"/>
    <p:sldId id="350" r:id="rId4"/>
    <p:sldId id="351" r:id="rId5"/>
    <p:sldId id="352" r:id="rId6"/>
    <p:sldId id="353" r:id="rId7"/>
    <p:sldId id="354" r:id="rId8"/>
    <p:sldId id="363" r:id="rId9"/>
    <p:sldId id="367" r:id="rId10"/>
    <p:sldId id="362" r:id="rId11"/>
    <p:sldId id="365" r:id="rId12"/>
    <p:sldId id="366" r:id="rId13"/>
    <p:sldId id="355" r:id="rId14"/>
    <p:sldId id="356" r:id="rId15"/>
    <p:sldId id="358" r:id="rId16"/>
    <p:sldId id="359" r:id="rId17"/>
    <p:sldId id="360" r:id="rId18"/>
    <p:sldId id="361" r:id="rId19"/>
    <p:sldId id="364" r:id="rId20"/>
    <p:sldId id="280" r:id="rId21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9"/>
            <p14:sldId id="350"/>
            <p14:sldId id="351"/>
            <p14:sldId id="352"/>
            <p14:sldId id="353"/>
            <p14:sldId id="354"/>
            <p14:sldId id="363"/>
            <p14:sldId id="367"/>
            <p14:sldId id="362"/>
            <p14:sldId id="365"/>
            <p14:sldId id="366"/>
            <p14:sldId id="355"/>
            <p14:sldId id="356"/>
            <p14:sldId id="358"/>
            <p14:sldId id="359"/>
            <p14:sldId id="360"/>
            <p14:sldId id="361"/>
            <p14:sldId id="36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EEFEC-41D0-4F72-A186-107B792D1EB0}" v="813" dt="2020-07-23T00:41:23.877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804" autoAdjust="0"/>
  </p:normalViewPr>
  <p:slideViewPr>
    <p:cSldViewPr>
      <p:cViewPr varScale="1">
        <p:scale>
          <a:sx n="130" d="100"/>
          <a:sy n="130" d="100"/>
        </p:scale>
        <p:origin x="672" y="12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1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3257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52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570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98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848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10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955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103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4063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1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96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30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45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44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49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37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8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2360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40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/20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bootpay/22116293782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yhey.github.io/deep%20learning/2017/11/28/CapsNet_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Capsule Network for Traffic Speed Prediction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Complex Road Networks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2020/11/26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Routing Between Capsules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squashing function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기존에 알던 활성화함수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벡터의 방향을 유지시켜주면서 크기를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이하로 줄이는 함수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벡터의 길이는 캡슐에 의해서 인식되는 특정 개체의 존재 확률로 해석이 가능하다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오른쪽 그림은 스칼라 값으로 그린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squashing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6DF7E-3353-4EF7-A363-1F9B6E75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2695229"/>
            <a:ext cx="4104456" cy="1467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757335-2698-469F-AA45-6DE44B363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264" y="2410411"/>
            <a:ext cx="3132348" cy="2037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C063-A9EC-4DC7-8EB0-54A88BFC915D}"/>
                  </a:ext>
                </a:extLst>
              </p:cNvPr>
              <p:cNvSpPr txBox="1"/>
              <p:nvPr/>
            </p:nvSpPr>
            <p:spPr>
              <a:xfrm>
                <a:off x="1799692" y="4327374"/>
                <a:ext cx="2376264" cy="4655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b="0" i="1" kern="0" smtClean="0">
                          <a:latin typeface="Cambria Math" panose="02040503050406030204" pitchFamily="18" charset="0"/>
                        </a:rPr>
                        <m:t>𝑠𝑞𝑢𝑎𝑠h</m:t>
                      </m:r>
                      <m:r>
                        <a:rPr lang="en-US" altLang="ko-KR" sz="28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kern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C063-A9EC-4DC7-8EB0-54A88BFC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4327374"/>
                <a:ext cx="2376264" cy="465577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49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Routing Between Capsules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squashing function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782E29-844E-4542-B935-B1E09CBF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28" y="3289937"/>
            <a:ext cx="4423403" cy="797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1B2C17-45DE-45D0-A1F1-5E867E702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8" y="2105991"/>
            <a:ext cx="2890069" cy="1119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D557C8-A784-4DB1-B0AF-B437B64D5094}"/>
              </a:ext>
            </a:extLst>
          </p:cNvPr>
          <p:cNvGrpSpPr/>
          <p:nvPr/>
        </p:nvGrpSpPr>
        <p:grpSpPr>
          <a:xfrm>
            <a:off x="863588" y="4767865"/>
            <a:ext cx="5230329" cy="1052717"/>
            <a:chOff x="863588" y="4077072"/>
            <a:chExt cx="5230329" cy="105271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88705A-45D4-445A-BA6F-4EAA1E2E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588" y="4077072"/>
              <a:ext cx="2890069" cy="10527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7695CE3-0899-4DDE-B6AC-BA3962F12D68}"/>
                    </a:ext>
                  </a:extLst>
                </p:cNvPr>
                <p:cNvSpPr txBox="1"/>
                <p:nvPr/>
              </p:nvSpPr>
              <p:spPr>
                <a:xfrm>
                  <a:off x="3563888" y="4391032"/>
                  <a:ext cx="2530029" cy="424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kern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7695CE3-0899-4DDE-B6AC-BA3962F12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8" y="4391032"/>
                  <a:ext cx="2530029" cy="424796"/>
                </a:xfrm>
                <a:prstGeom prst="rect">
                  <a:avLst/>
                </a:prstGeom>
                <a:blipFill>
                  <a:blip r:embed="rId6"/>
                  <a:stretch>
                    <a:fillRect b="-101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3F313A-7D28-4AE6-A6C9-2A42006137D4}"/>
                  </a:ext>
                </a:extLst>
              </p:cNvPr>
              <p:cNvSpPr txBox="1"/>
              <p:nvPr/>
            </p:nvSpPr>
            <p:spPr>
              <a:xfrm>
                <a:off x="5436096" y="2024844"/>
                <a:ext cx="3263779" cy="1397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0" dirty="0"/>
                  <a:t>: prediction vectors</a:t>
                </a:r>
                <a:br>
                  <a:rPr lang="en-US" altLang="ko-KR" kern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kern="0" dirty="0"/>
                  <a:t>: total input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kern="0" dirty="0"/>
                  <a:t>: vector output of capsule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kern="0" dirty="0"/>
                  <a:t>: coupling coefficient</a:t>
                </a:r>
                <a:endParaRPr lang="ko-KR" altLang="en-US" kern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3F313A-7D28-4AE6-A6C9-2A4200613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024844"/>
                <a:ext cx="3263779" cy="1397498"/>
              </a:xfrm>
              <a:prstGeom prst="rect">
                <a:avLst/>
              </a:prstGeom>
              <a:blipFill>
                <a:blip r:embed="rId7"/>
                <a:stretch>
                  <a:fillRect t="-1747" r="-935" b="-52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20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Routing Between Capsules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Routing algorithm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A0DA24-0D9C-48C2-94EB-E5701C9DF6DD}"/>
              </a:ext>
            </a:extLst>
          </p:cNvPr>
          <p:cNvGrpSpPr/>
          <p:nvPr/>
        </p:nvGrpSpPr>
        <p:grpSpPr>
          <a:xfrm>
            <a:off x="725497" y="1915537"/>
            <a:ext cx="7188949" cy="2226253"/>
            <a:chOff x="533400" y="1916832"/>
            <a:chExt cx="8343900" cy="236673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B99E1E-33FF-4443-9463-44DB18068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1916832"/>
              <a:ext cx="8343900" cy="2366739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8D3FF24-F279-4A84-9D5A-606F71CDFAF8}"/>
                </a:ext>
              </a:extLst>
            </p:cNvPr>
            <p:cNvSpPr/>
            <p:nvPr/>
          </p:nvSpPr>
          <p:spPr>
            <a:xfrm>
              <a:off x="1799692" y="2528900"/>
              <a:ext cx="1584176" cy="252028"/>
            </a:xfrm>
            <a:prstGeom prst="round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89B1D24-756A-41FB-8923-66F4F5492B7A}"/>
                </a:ext>
              </a:extLst>
            </p:cNvPr>
            <p:cNvSpPr/>
            <p:nvPr/>
          </p:nvSpPr>
          <p:spPr>
            <a:xfrm>
              <a:off x="3745480" y="2528900"/>
              <a:ext cx="2086659" cy="252028"/>
            </a:xfrm>
            <a:prstGeom prst="round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52B3D3-0B6A-4F96-B4D6-BB36AFAED278}"/>
              </a:ext>
            </a:extLst>
          </p:cNvPr>
          <p:cNvSpPr txBox="1"/>
          <p:nvPr/>
        </p:nvSpPr>
        <p:spPr>
          <a:xfrm>
            <a:off x="4110126" y="1252003"/>
            <a:ext cx="16381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 err="1"/>
              <a:t>primaryCaps</a:t>
            </a:r>
            <a:br>
              <a:rPr lang="en-US" altLang="ko-KR" kern="0" dirty="0"/>
            </a:br>
            <a:r>
              <a:rPr lang="en-US" altLang="ko-KR" kern="0" dirty="0"/>
              <a:t>(6x6x32, 8)</a:t>
            </a:r>
            <a:endParaRPr lang="ko-KR" altLang="en-US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1EDF-E7D3-4888-87A5-D643DA0039A8}"/>
              </a:ext>
            </a:extLst>
          </p:cNvPr>
          <p:cNvSpPr txBox="1"/>
          <p:nvPr/>
        </p:nvSpPr>
        <p:spPr>
          <a:xfrm>
            <a:off x="5868144" y="1245000"/>
            <a:ext cx="16381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 err="1"/>
              <a:t>DigitCaps</a:t>
            </a:r>
            <a:endParaRPr lang="en-US" altLang="ko-KR" kern="0" dirty="0"/>
          </a:p>
          <a:p>
            <a:r>
              <a:rPr lang="en-US" altLang="ko-KR" kern="0" dirty="0"/>
              <a:t>(10, 16)</a:t>
            </a:r>
            <a:endParaRPr lang="ko-KR" altLang="en-US" kern="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BDFDF5-AA9B-41CD-B300-4D37E0D0D0B3}"/>
              </a:ext>
            </a:extLst>
          </p:cNvPr>
          <p:cNvCxnSpPr>
            <a:stCxn id="4" idx="0"/>
            <a:endCxn id="15" idx="2"/>
          </p:cNvCxnSpPr>
          <p:nvPr/>
        </p:nvCxnSpPr>
        <p:spPr>
          <a:xfrm flipV="1">
            <a:off x="2498960" y="1959889"/>
            <a:ext cx="2430257" cy="53138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BF8449-62D4-43B8-8438-C1476E50C80D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V="1">
            <a:off x="4391879" y="1952886"/>
            <a:ext cx="2295356" cy="5383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9D76DC2-2F2E-467B-A2D4-A9C1961B368E}"/>
              </a:ext>
            </a:extLst>
          </p:cNvPr>
          <p:cNvSpPr/>
          <p:nvPr/>
        </p:nvSpPr>
        <p:spPr>
          <a:xfrm>
            <a:off x="1583668" y="2728342"/>
            <a:ext cx="144016" cy="23706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44188C-9160-401D-99F0-102E27FBDC30}"/>
                  </a:ext>
                </a:extLst>
              </p:cNvPr>
              <p:cNvSpPr txBox="1"/>
              <p:nvPr/>
            </p:nvSpPr>
            <p:spPr>
              <a:xfrm>
                <a:off x="232704" y="4127490"/>
                <a:ext cx="1858465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600" kern="0" dirty="0"/>
                  <a:t>: </a:t>
                </a:r>
                <a:r>
                  <a:rPr lang="ko-KR" altLang="en-US" sz="1600" kern="0" dirty="0" err="1"/>
                  <a:t>하이퍼파라미터</a:t>
                </a:r>
                <a:endParaRPr lang="en-US" altLang="ko-KR" sz="1600" kern="0" dirty="0"/>
              </a:p>
              <a:p>
                <a:r>
                  <a:rPr lang="ko-KR" altLang="en-US" sz="1600" kern="0" dirty="0"/>
                  <a:t>보통 </a:t>
                </a:r>
                <a:r>
                  <a:rPr lang="en-US" altLang="ko-KR" sz="1600" kern="0" dirty="0"/>
                  <a:t>3</a:t>
                </a:r>
                <a:r>
                  <a:rPr lang="ko-KR" altLang="en-US" sz="1600" kern="0" dirty="0"/>
                  <a:t>으로 설정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44188C-9160-401D-99F0-102E27FB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4" y="4127490"/>
                <a:ext cx="1858465" cy="584775"/>
              </a:xfrm>
              <a:prstGeom prst="rect">
                <a:avLst/>
              </a:prstGeom>
              <a:blipFill>
                <a:blip r:embed="rId5"/>
                <a:stretch>
                  <a:fillRect l="-1303" t="-306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09ED1D-16A6-44FE-B39B-8369B5D05403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1161937" y="2965410"/>
            <a:ext cx="493739" cy="116208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E07DD5-5DA9-45B8-8FB2-7D81E67FB223}"/>
                  </a:ext>
                </a:extLst>
              </p:cNvPr>
              <p:cNvSpPr txBox="1"/>
              <p:nvPr/>
            </p:nvSpPr>
            <p:spPr>
              <a:xfrm>
                <a:off x="430923" y="4875496"/>
                <a:ext cx="1591333" cy="9764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kern="0" dirty="0"/>
                  <a:t>: (8, 16)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0" dirty="0"/>
                  <a:t>: (1, 8)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kern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kern="0" dirty="0"/>
                  <a:t>: (1, 16)</a:t>
                </a:r>
                <a:endParaRPr lang="ko-KR" altLang="en-US" kern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E07DD5-5DA9-45B8-8FB2-7D81E67F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3" y="4875496"/>
                <a:ext cx="1591333" cy="976421"/>
              </a:xfrm>
              <a:prstGeom prst="rect">
                <a:avLst/>
              </a:prstGeom>
              <a:blipFill>
                <a:blip r:embed="rId6"/>
                <a:stretch>
                  <a:fillRect l="-4598" t="-8125" r="-8812" b="-11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BB811CA4-E668-4388-91E9-E21875F2C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8771" y="4189668"/>
            <a:ext cx="5015675" cy="2193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130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Performance Validation With Real 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실제 데이터를 통한 성능 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central Santander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분마다 측정된 데이터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Matrix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33054 x N(road segment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희박하게 누락된 각 측정치는 다른 날들의 해당 시간에 측정한 평균 값으로 대체된다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Training Data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9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Test Data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12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월으로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Task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7146DB-445F-47BF-9F1D-D9B9AE941A73}"/>
              </a:ext>
            </a:extLst>
          </p:cNvPr>
          <p:cNvGrpSpPr/>
          <p:nvPr/>
        </p:nvGrpSpPr>
        <p:grpSpPr>
          <a:xfrm>
            <a:off x="969688" y="3609020"/>
            <a:ext cx="5165586" cy="2460491"/>
            <a:chOff x="1259632" y="3668809"/>
            <a:chExt cx="5165586" cy="246049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959AD5-AF00-42AB-8C46-7339055D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040822"/>
              <a:ext cx="5165586" cy="20884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03A7BD9-73EF-45AB-93B2-86C9BC6BDD45}"/>
                </a:ext>
              </a:extLst>
            </p:cNvPr>
            <p:cNvGrpSpPr/>
            <p:nvPr/>
          </p:nvGrpSpPr>
          <p:grpSpPr>
            <a:xfrm>
              <a:off x="2231740" y="3685039"/>
              <a:ext cx="1476164" cy="644061"/>
              <a:chOff x="2231740" y="3685039"/>
              <a:chExt cx="1476164" cy="644061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9BBF5FB0-CAC1-4E2B-86EE-34E96A2FCCE0}"/>
                  </a:ext>
                </a:extLst>
              </p:cNvPr>
              <p:cNvSpPr/>
              <p:nvPr/>
            </p:nvSpPr>
            <p:spPr>
              <a:xfrm>
                <a:off x="2231740" y="4077072"/>
                <a:ext cx="1476164" cy="25202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50000"/>
                  </a:spcAft>
                  <a:buClr>
                    <a:srgbClr val="004080"/>
                  </a:buClr>
                  <a:buSzPct val="65000"/>
                </a:pPr>
                <a:endPara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B4C0AE-A1ED-4563-A946-B9BE4AD25C74}"/>
                  </a:ext>
                </a:extLst>
              </p:cNvPr>
              <p:cNvSpPr txBox="1"/>
              <p:nvPr/>
            </p:nvSpPr>
            <p:spPr>
              <a:xfrm>
                <a:off x="2501770" y="3685039"/>
                <a:ext cx="93610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output</a:t>
                </a:r>
                <a:endParaRPr lang="ko-KR" altLang="en-US" kern="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84F812-D13D-429E-9BAF-965F9F0D7784}"/>
                </a:ext>
              </a:extLst>
            </p:cNvPr>
            <p:cNvGrpSpPr/>
            <p:nvPr/>
          </p:nvGrpSpPr>
          <p:grpSpPr>
            <a:xfrm>
              <a:off x="4174352" y="3668809"/>
              <a:ext cx="1909815" cy="660291"/>
              <a:chOff x="2231739" y="3668809"/>
              <a:chExt cx="1909815" cy="660291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307848F-E12E-46BB-91DB-D17E1FCFEFF8}"/>
                  </a:ext>
                </a:extLst>
              </p:cNvPr>
              <p:cNvSpPr/>
              <p:nvPr/>
            </p:nvSpPr>
            <p:spPr>
              <a:xfrm>
                <a:off x="2231739" y="4077072"/>
                <a:ext cx="1909815" cy="25202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50000"/>
                  </a:spcAft>
                  <a:buClr>
                    <a:srgbClr val="004080"/>
                  </a:buClr>
                  <a:buSzPct val="65000"/>
                </a:pPr>
                <a:endPara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579963-0DFD-4F2E-BD8C-D11ABF7ADB09}"/>
                  </a:ext>
                </a:extLst>
              </p:cNvPr>
              <p:cNvSpPr txBox="1"/>
              <p:nvPr/>
            </p:nvSpPr>
            <p:spPr>
              <a:xfrm>
                <a:off x="2799200" y="3668809"/>
                <a:ext cx="77489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input</a:t>
                </a:r>
                <a:endParaRPr lang="ko-KR" altLang="en-US" kern="0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070BD-A6B9-4733-BE36-D87EF1A336D0}"/>
              </a:ext>
            </a:extLst>
          </p:cNvPr>
          <p:cNvGrpSpPr/>
          <p:nvPr/>
        </p:nvGrpSpPr>
        <p:grpSpPr>
          <a:xfrm>
            <a:off x="6571562" y="3286244"/>
            <a:ext cx="2305738" cy="1613489"/>
            <a:chOff x="6571562" y="3286244"/>
            <a:chExt cx="2305738" cy="161348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0C5C875-C308-4E1D-8F68-FCF925B4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1562" y="3761097"/>
              <a:ext cx="2305738" cy="1138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5BFD87-5B3B-4307-9446-9CD52F9D829A}"/>
                </a:ext>
              </a:extLst>
            </p:cNvPr>
            <p:cNvSpPr txBox="1"/>
            <p:nvPr/>
          </p:nvSpPr>
          <p:spPr>
            <a:xfrm>
              <a:off x="7336985" y="3286244"/>
              <a:ext cx="7748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kern="0" dirty="0"/>
                <a:t>input</a:t>
              </a:r>
              <a:endParaRPr lang="ko-KR" altLang="en-US" kern="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44133A6-DB28-46DA-8C1A-5602D8C2B83D}"/>
              </a:ext>
            </a:extLst>
          </p:cNvPr>
          <p:cNvGrpSpPr/>
          <p:nvPr/>
        </p:nvGrpSpPr>
        <p:grpSpPr>
          <a:xfrm>
            <a:off x="6336196" y="5291699"/>
            <a:ext cx="2662227" cy="777812"/>
            <a:chOff x="6354036" y="5158679"/>
            <a:chExt cx="2662227" cy="77781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A1BAC31-2D3D-41FD-8698-2F7926D9F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4036" y="5542504"/>
              <a:ext cx="2662227" cy="39398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475CE-7DBF-467E-81E8-2FE2D3251587}"/>
                </a:ext>
              </a:extLst>
            </p:cNvPr>
            <p:cNvSpPr txBox="1"/>
            <p:nvPr/>
          </p:nvSpPr>
          <p:spPr>
            <a:xfrm>
              <a:off x="7217097" y="5158679"/>
              <a:ext cx="9361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kern="0" dirty="0"/>
                <a:t>output</a:t>
              </a:r>
              <a:endParaRPr lang="ko-KR" altLang="en-US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07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Performance Validation With Real 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실제 데이터를 통한 성능 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Task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BDBD48-DB70-4F26-B10A-E28953BA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40" y="1952835"/>
            <a:ext cx="3240000" cy="27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B48972-0BCF-437B-B78D-76D380A81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84" y="1952835"/>
            <a:ext cx="3240000" cy="27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4CA417-8601-48F2-8A9D-AD2D7D4FE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134" y="5015081"/>
            <a:ext cx="3408914" cy="358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404244-96CA-45E2-808D-5B35A76B48FF}"/>
              </a:ext>
            </a:extLst>
          </p:cNvPr>
          <p:cNvSpPr txBox="1"/>
          <p:nvPr/>
        </p:nvSpPr>
        <p:spPr>
          <a:xfrm>
            <a:off x="450015" y="4947459"/>
            <a:ext cx="70490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 dirty="0">
                <a:solidFill>
                  <a:srgbClr val="FF0000"/>
                </a:solidFill>
              </a:rPr>
              <a:t>Red</a:t>
            </a:r>
            <a:endParaRPr lang="ko-KR" altLang="en-US" b="1" kern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9FE90-6282-4D21-AC6A-5AD223399027}"/>
              </a:ext>
            </a:extLst>
          </p:cNvPr>
          <p:cNvSpPr txBox="1"/>
          <p:nvPr/>
        </p:nvSpPr>
        <p:spPr>
          <a:xfrm>
            <a:off x="95315" y="5594168"/>
            <a:ext cx="174907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 dirty="0">
                <a:solidFill>
                  <a:srgbClr val="FF0000"/>
                </a:solidFill>
              </a:rPr>
              <a:t>Red </a:t>
            </a:r>
            <a:r>
              <a:rPr lang="en-US" altLang="ko-KR" b="1" kern="0" dirty="0"/>
              <a:t>+</a:t>
            </a:r>
            <a:r>
              <a:rPr lang="en-US" altLang="ko-KR" b="1" kern="0" dirty="0">
                <a:solidFill>
                  <a:srgbClr val="0070C0"/>
                </a:solidFill>
              </a:rPr>
              <a:t> Blue</a:t>
            </a:r>
            <a:endParaRPr lang="ko-KR" altLang="en-US" b="1" kern="0" dirty="0">
              <a:solidFill>
                <a:srgbClr val="0070C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A5606C6-5B96-4E88-BFBB-DE6F089C3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5013216"/>
            <a:ext cx="3408914" cy="36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98E0079-AE50-46BE-A000-6DFE9E28874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630852" y="5625244"/>
            <a:ext cx="3409200" cy="36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275F064-52AE-432F-81F8-C2334F572F5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231252" y="5589280"/>
            <a:ext cx="3409200" cy="360000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5C1E35-D924-407E-A813-14E122BA2981}"/>
              </a:ext>
            </a:extLst>
          </p:cNvPr>
          <p:cNvCxnSpPr/>
          <p:nvPr/>
        </p:nvCxnSpPr>
        <p:spPr>
          <a:xfrm>
            <a:off x="179512" y="5481228"/>
            <a:ext cx="874897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DD36586-80F0-41A7-ACFD-9C7218661A25}"/>
              </a:ext>
            </a:extLst>
          </p:cNvPr>
          <p:cNvCxnSpPr/>
          <p:nvPr/>
        </p:nvCxnSpPr>
        <p:spPr>
          <a:xfrm>
            <a:off x="179512" y="4905164"/>
            <a:ext cx="874897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7C914C-81F3-4769-8786-63FCFCA75366}"/>
              </a:ext>
            </a:extLst>
          </p:cNvPr>
          <p:cNvCxnSpPr/>
          <p:nvPr/>
        </p:nvCxnSpPr>
        <p:spPr>
          <a:xfrm>
            <a:off x="197514" y="6057292"/>
            <a:ext cx="874897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30CEDEA-0615-4CF9-884C-284C72642AFD}"/>
              </a:ext>
            </a:extLst>
          </p:cNvPr>
          <p:cNvCxnSpPr>
            <a:cxnSpLocks/>
          </p:cNvCxnSpPr>
          <p:nvPr/>
        </p:nvCxnSpPr>
        <p:spPr>
          <a:xfrm>
            <a:off x="5112060" y="1880828"/>
            <a:ext cx="0" cy="44640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5078B9-9686-44AD-8F0E-E7B122B1E24E}"/>
              </a:ext>
            </a:extLst>
          </p:cNvPr>
          <p:cNvCxnSpPr>
            <a:cxnSpLocks/>
          </p:cNvCxnSpPr>
          <p:nvPr/>
        </p:nvCxnSpPr>
        <p:spPr>
          <a:xfrm>
            <a:off x="1549139" y="1880828"/>
            <a:ext cx="0" cy="44640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03631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Performance Validation With Real 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실제 데이터를 통한 성능 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Loss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functio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MSE(mean squared error)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Adam optimizer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속도 값을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[0, 1]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정규화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metric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검증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MRE(mean relative error), MAE(mean absolute error), RMSE(root mean squared error)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0D53DE-80CB-464B-8614-7CF29A1F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3717032"/>
            <a:ext cx="3193040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6A0A0B-36DC-45F0-B55E-EDD5CEF8E629}"/>
                  </a:ext>
                </a:extLst>
              </p:cNvPr>
              <p:cNvSpPr txBox="1"/>
              <p:nvPr/>
            </p:nvSpPr>
            <p:spPr>
              <a:xfrm>
                <a:off x="5544108" y="3825044"/>
                <a:ext cx="353507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0" dirty="0"/>
                  <a:t>: true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0" dirty="0"/>
                  <a:t>: </a:t>
                </a:r>
                <a:r>
                  <a:rPr lang="en-US" altLang="ko-KR" kern="0" dirty="0" err="1"/>
                  <a:t>i-th</a:t>
                </a:r>
                <a:r>
                  <a:rPr lang="en-US" altLang="ko-KR" kern="0" dirty="0"/>
                  <a:t> speed prediction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kern="0" dirty="0"/>
                  <a:t>: </a:t>
                </a:r>
                <a:r>
                  <a:rPr lang="ko-KR" altLang="en-US" kern="0" dirty="0"/>
                  <a:t>평가 세트의 속도 데이터 수</a:t>
                </a:r>
                <a:endParaRPr lang="en-US" altLang="ko-KR" kern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6A0A0B-36DC-45F0-B55E-EDD5CEF8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3825044"/>
                <a:ext cx="3535070" cy="1015663"/>
              </a:xfrm>
              <a:prstGeom prst="rect">
                <a:avLst/>
              </a:prstGeom>
              <a:blipFill>
                <a:blip r:embed="rId4"/>
                <a:stretch>
                  <a:fillRect t="-2395" r="-862" b="-101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Performance Validation With Real 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실제 데이터를 통한 성능 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MRE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일정한 결과를 보여주지 못한다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RMSE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 size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증가처럼 증가한다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케이스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RMSE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작다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평균적으로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RMSE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각각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8.24%, 13.1%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향상했다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CE5FC-5830-42C8-BE47-51654C665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924100"/>
            <a:ext cx="3351822" cy="15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018985-D82C-475C-AF92-FD99A9C12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371" y="1924100"/>
            <a:ext cx="3372344" cy="15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22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Performance Validation With Real 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실제 데이터를 통한 성능 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pPr>
                  <a:buFont typeface="함초롬돋움" panose="020B0604000101010101" pitchFamily="50" charset="-127"/>
                  <a:buChar char="￭"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CapsNet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단점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네트워크 학습 시간이 오래 걸린다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Task1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CNN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30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배 오래 걸린다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CapsNet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파라미터는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𝟖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.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𝟐𝟒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𝟏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𝟎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(Task1) ~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𝟏𝟒𝟑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𝟏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𝟎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(Task4)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이지만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              CNN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파라미터는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𝟎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.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𝟑𝟕𝟒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𝟏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𝟎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(Task1) ~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𝟎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.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𝟒𝟏𝟎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𝟏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𝟎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(Task4)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CapsNet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routing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알고리즘은 캡슐이라는 다차원 벡터들 사이의 모든 조합을 테스트하여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full-scale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이미지 특징을 다루기 때문에 많은 학습 파라미터가 필요하다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또한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과 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output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크기가 커지면 학습 파라미터가 상당히 커진다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96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 Conclusion (</a:t>
            </a:r>
            <a:r>
              <a:rPr lang="ko-KR" altLang="en-US" dirty="0"/>
              <a:t>결론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네트워크 학습시간은 오래 걸리지만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spatio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-temporal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특징을 잘 학습하여 대략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13.1%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 향상을 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입력과 출력의 크기가 커지면 더욱 성능 향상 폭이 컸다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275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Reference 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Sabour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Sara, Nicholas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Frosst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and Geoffrey E. Hinton. "Dynamic routing between capsules." Advances in neural information processing systems. 2017.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Kim,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Youngjoo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et al. "A capsule network for traffic speed prediction in complex road networks." 2018 Sensor Data Fusion: Trends, Solutions, Applications (SDF). IEEE, 2018.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https://m.blog.naver.com/bootpay/221162937822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https://jayhey.github.io/deep%20learning/2017/11/28/CapsNet_2/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46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0. Abstract 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교통 흐름 데이터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(3D)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이미지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(2D)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교통 흐름을 예측한 것은 좋은 성능을 가진다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 pooling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단점을 가지고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 pooling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중요한 정보를 잃게 만든다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본 논문은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capsule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neural network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만들었고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 pooling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dynamic routing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대체했다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(MSE)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13.1%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좋게 나왔다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91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>
                <a:solidFill>
                  <a:srgbClr val="0070C0"/>
                </a:solidFill>
              </a:rPr>
              <a:t>감사합니다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503548" y="656692"/>
            <a:ext cx="806489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Capsule Network for Traffic Speed Prediction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Complex Road Networks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Inrtoduction</a:t>
            </a:r>
            <a:r>
              <a:rPr lang="en-US" altLang="ko-KR" dirty="0"/>
              <a:t> (</a:t>
            </a:r>
            <a:r>
              <a:rPr lang="ko-KR" altLang="en-US" dirty="0"/>
              <a:t>도입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인접한 값은 반드시 인접한 센서에서 측정된 값이 아니다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D3A078-8356-439B-8A7C-07D137EC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54" y="2852936"/>
            <a:ext cx="3639405" cy="2020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12B6DB-3291-48C3-80D8-E762120E1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61" y="2304996"/>
            <a:ext cx="3993443" cy="38078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091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Traffic Speed Prediction (</a:t>
            </a:r>
            <a:r>
              <a:rPr lang="ko-KR" altLang="en-US" dirty="0"/>
              <a:t>교통 속도 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 Traffic Speed Data as an Image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교통 속도 데이터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(3D)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(2D))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Input(X)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X.shape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[M, N]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Output.shape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 x N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79A5C-222C-49DD-90C5-E3121368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44" y="2563747"/>
            <a:ext cx="2808312" cy="13868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D6DDF0-D10D-4C12-8056-996ECBAF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20" y="4895575"/>
            <a:ext cx="4140460" cy="6127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590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Traffic Speed Prediction (</a:t>
            </a:r>
            <a:r>
              <a:rPr lang="ko-KR" altLang="en-US" dirty="0"/>
              <a:t>교통 속도 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B. CNN for Traffic Speed Prediction (CNN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교통 속도 예측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FBA8F-58ED-4366-A58C-6E7FA3BE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6" y="2636912"/>
            <a:ext cx="6012668" cy="2948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6B3D2A-AA2C-4B5B-A97C-101BEDBDF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96" y="3017773"/>
            <a:ext cx="2730810" cy="23924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575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Traffic Speed Prediction (</a:t>
            </a:r>
            <a:r>
              <a:rPr lang="ko-KR" altLang="en-US" dirty="0"/>
              <a:t>교통 속도 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C. Proposed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CapsNet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Architecture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제안된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CapsNet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 pooling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가치 있는 정보를 잃는다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Capsule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특징 검출 가능성을 출력 벡터의 길이로 인코딩하는 뉴런의 그룹이다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 pooling(CNN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단점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대신하여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dynamic routing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의해 학습된다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Dynamic routing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두 연속적인 캡슐 레이어 사이에서 낮은 레벨 캡슐이 그들의 입력을 그 입력과 일치하는 높은 레벨 캡슐로 어떻게 보낼지에 대한 가중치를 업데이트할 때 사용된다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다시 말해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가중치는 낮은 레벨 캡슐과 높은 레벨 캡슐의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dot product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기반으로 정해진다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dot product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두 벡터의 유사성을 특징으로 추출한다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87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Traffic Speed Prediction (</a:t>
            </a:r>
            <a:r>
              <a:rPr lang="ko-KR" altLang="en-US" dirty="0"/>
              <a:t>교통 속도 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C. Proposed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CapsNet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Architecture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제안된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CapsNet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그런 다음 각 낮은 레벨 캡슐의 가중치 합은 벡터의 방향을 유지하면서 길이를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이하로 줄이는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squash function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통과한다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A3DA05-C3C6-4BD6-8DFD-03BC82A1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29000"/>
            <a:ext cx="7848364" cy="2374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964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Routing Between Capsules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63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Routing Between Capsules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CapsNet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architecture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Input: 28 x 28 x 1 (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mnist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data)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Conv1: 20 x 20 x 256</a:t>
            </a:r>
          </a:p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PrimaryCaps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6 x 6 x (8 x 32)</a:t>
            </a:r>
          </a:p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DigitCaps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 x 16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FC4958-6F56-4FD2-9F2E-E6064DC5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790" y="1916832"/>
            <a:ext cx="6066420" cy="1868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0DAF8-C2B2-40E5-ABF4-19C4343FF477}"/>
              </a:ext>
            </a:extLst>
          </p:cNvPr>
          <p:cNvSpPr txBox="1"/>
          <p:nvPr/>
        </p:nvSpPr>
        <p:spPr>
          <a:xfrm>
            <a:off x="4499992" y="4218991"/>
            <a:ext cx="446449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/>
              <a:t>Kernel: 9x 9 x 256, stride 1 + </a:t>
            </a:r>
            <a:r>
              <a:rPr lang="en-US" altLang="ko-KR" kern="0" dirty="0" err="1"/>
              <a:t>Relu</a:t>
            </a:r>
            <a:endParaRPr lang="ko-KR" altLang="en-US" kern="0" dirty="0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4852DDB3-342C-4BB8-9179-41F338FBFC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7824" y="4186749"/>
            <a:ext cx="884920" cy="464595"/>
          </a:xfrm>
          <a:prstGeom prst="curvedConnector3">
            <a:avLst>
              <a:gd name="adj1" fmla="val -6749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456447-4A5B-4F27-B20F-D060959213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1901" y="4702194"/>
            <a:ext cx="478899" cy="423859"/>
          </a:xfrm>
          <a:prstGeom prst="curvedConnector3">
            <a:avLst>
              <a:gd name="adj1" fmla="val -124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9F3CCE-679B-495F-810C-8E7FFA9D410A}"/>
              </a:ext>
            </a:extLst>
          </p:cNvPr>
          <p:cNvSpPr txBox="1"/>
          <p:nvPr/>
        </p:nvSpPr>
        <p:spPr>
          <a:xfrm>
            <a:off x="4788024" y="4714069"/>
            <a:ext cx="446449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/>
              <a:t>Kernel: 9x 9 x (32 x 8), stride 2+ </a:t>
            </a:r>
            <a:r>
              <a:rPr lang="en-US" altLang="ko-KR" kern="0" dirty="0" err="1"/>
              <a:t>Relu</a:t>
            </a:r>
            <a:endParaRPr lang="ko-KR" altLang="en-US" kern="0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D4DD3A02-1481-4F83-B9E4-33FCB0C0D9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07805" y="5176903"/>
            <a:ext cx="1078599" cy="400861"/>
          </a:xfrm>
          <a:prstGeom prst="curvedConnector3">
            <a:avLst>
              <a:gd name="adj1" fmla="val -771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AFA695-A6FC-4B05-8623-D3EE38CE3B48}"/>
              </a:ext>
            </a:extLst>
          </p:cNvPr>
          <p:cNvSpPr txBox="1"/>
          <p:nvPr/>
        </p:nvSpPr>
        <p:spPr>
          <a:xfrm>
            <a:off x="4788024" y="5176903"/>
            <a:ext cx="446449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/>
              <a:t>Dynamic Routing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0316974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1070</Words>
  <Application>Microsoft Office PowerPoint</Application>
  <PresentationFormat>화면 슬라이드 쇼(4:3)</PresentationFormat>
  <Paragraphs>207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함초롬돋움</vt:lpstr>
      <vt:lpstr>Arial</vt:lpstr>
      <vt:lpstr>Cambria Math</vt:lpstr>
      <vt:lpstr>Times</vt:lpstr>
      <vt:lpstr>Wingdings</vt:lpstr>
      <vt:lpstr>Edge</vt:lpstr>
      <vt:lpstr>A Capsule Network for Traffic Speed Prediction  in Complex Road Networks</vt:lpstr>
      <vt:lpstr>0. Abstract (요약)</vt:lpstr>
      <vt:lpstr>1. Inrtoduction (도입)</vt:lpstr>
      <vt:lpstr>2. Traffic Speed Prediction (교통 속도 예측)</vt:lpstr>
      <vt:lpstr>2. Traffic Speed Prediction (교통 속도 예측)</vt:lpstr>
      <vt:lpstr>2. Traffic Speed Prediction (교통 속도 예측)</vt:lpstr>
      <vt:lpstr>2. Traffic Speed Prediction (교통 속도 예측)</vt:lpstr>
      <vt:lpstr>Dynamic Routing Between Capsules  </vt:lpstr>
      <vt:lpstr>Dynamic Routing Between Capsules</vt:lpstr>
      <vt:lpstr>Dynamic Routing Between Capsules</vt:lpstr>
      <vt:lpstr>Dynamic Routing Between Capsules</vt:lpstr>
      <vt:lpstr>Dynamic Routing Between Capsules</vt:lpstr>
      <vt:lpstr>3. Performance Validation With Real Data (실제 데이터를 통한 성능 검증)</vt:lpstr>
      <vt:lpstr>3. Performance Validation With Real Data (실제 데이터를 통한 성능 검증)</vt:lpstr>
      <vt:lpstr>3. Performance Validation With Real Data (실제 데이터를 통한 성능 검증)</vt:lpstr>
      <vt:lpstr>3. Performance Validation With Real Data (실제 데이터를 통한 성능 검증)</vt:lpstr>
      <vt:lpstr>3. Performance Validation With Real Data (실제 데이터를 통한 성능 검증)</vt:lpstr>
      <vt:lpstr>4. Conclusion (결론)</vt:lpstr>
      <vt:lpstr>5. Reference (참조)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최 우진</cp:lastModifiedBy>
  <cp:revision>184</cp:revision>
  <dcterms:created xsi:type="dcterms:W3CDTF">2020-07-22T01:55:21Z</dcterms:created>
  <dcterms:modified xsi:type="dcterms:W3CDTF">2020-11-26T01:27:44Z</dcterms:modified>
</cp:coreProperties>
</file>