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8" r:id="rId23"/>
    <p:sldId id="279" r:id="rId24"/>
    <p:sldId id="280" r:id="rId2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7029" autoAdjust="0"/>
  </p:normalViewPr>
  <p:slideViewPr>
    <p:cSldViewPr>
      <p:cViewPr varScale="1">
        <p:scale>
          <a:sx n="126" d="100"/>
          <a:sy n="126" d="100"/>
        </p:scale>
        <p:origin x="1229" y="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920" y="102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2018. 7. 9.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20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4713A2B4-5D5F-4A66-A3C5-46C1F1C5813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/>
              <a:t>Slide </a:t>
            </a:r>
            <a:fld id="{EB8FF482-F141-4B55-A7B9-590435D102B9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0868"/>
            <a:ext cx="4608512" cy="1584176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from Scratch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88224" y="560218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2018/07/10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94324" y="7296727"/>
            <a:ext cx="1993900" cy="342900"/>
          </a:xfrm>
          <a:noFill/>
          <a:ln/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20000"/>
              </a:spcBef>
              <a:buFont typeface="Times"/>
              <a:buChar char="•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  <a:buNone/>
            </a:pPr>
            <a:fld id="{CF11C8B8-1724-4BEF-906C-8EA48E94F6E6}" type="slidenum">
              <a:rPr lang="en-US" altLang="ko-KR" sz="2000" b="0">
                <a:solidFill>
                  <a:schemeClr val="accent4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None/>
              </a:pPr>
              <a:t>1</a:t>
            </a:fld>
            <a:endParaRPr lang="en-US" altLang="ko-KR" sz="2000" b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4.2.2 </a:t>
            </a:r>
            <a:r>
              <a:rPr lang="ko-KR" altLang="en-US" dirty="0"/>
              <a:t>교차 엔트로피 오차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968717"/>
            <a:ext cx="2898760" cy="34119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611560" y="1707107"/>
            <a:ext cx="576064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kern="0" dirty="0"/>
              <a:t>(</a:t>
            </a:r>
            <a:r>
              <a:rPr lang="ko-KR" altLang="en-US" sz="1100" kern="0" dirty="0"/>
              <a:t>소스</a:t>
            </a:r>
            <a:r>
              <a:rPr lang="en-US" altLang="ko-KR" sz="1100" kern="0" dirty="0"/>
              <a:t>)</a:t>
            </a:r>
            <a:endParaRPr lang="ko-KR" altLang="en-US" sz="11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3887924" y="2672916"/>
            <a:ext cx="3744416" cy="13849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예시 </a:t>
            </a:r>
            <a:r>
              <a:rPr lang="en-US" altLang="ko-KR" sz="1400" kern="0" dirty="0"/>
              <a:t>1</a:t>
            </a:r>
            <a:r>
              <a:rPr lang="ko-KR" altLang="en-US" sz="1400" kern="0" dirty="0"/>
              <a:t>번은 정답일 때의 출력이 </a:t>
            </a:r>
            <a:r>
              <a:rPr lang="en-US" altLang="ko-KR" sz="1400" kern="0" dirty="0"/>
              <a:t>0.6</a:t>
            </a:r>
            <a:r>
              <a:rPr lang="ko-KR" altLang="en-US" sz="1400" kern="0" dirty="0"/>
              <a:t>인 경우로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교차 엔트로피 오차는 약 </a:t>
            </a:r>
            <a:r>
              <a:rPr lang="en-US" altLang="ko-KR" sz="1400" kern="0" dirty="0"/>
              <a:t>0.51 </a:t>
            </a:r>
            <a:r>
              <a:rPr lang="ko-KR" altLang="en-US" sz="1400" kern="0" dirty="0"/>
              <a:t>이다</a:t>
            </a:r>
            <a:r>
              <a:rPr lang="en-US" altLang="ko-KR" sz="1400" kern="0" dirty="0"/>
              <a:t>.</a:t>
            </a:r>
          </a:p>
          <a:p>
            <a:r>
              <a:rPr lang="ko-KR" altLang="en-US" sz="1400" kern="0" dirty="0"/>
              <a:t>예시 </a:t>
            </a:r>
            <a:r>
              <a:rPr lang="en-US" altLang="ko-KR" sz="1400" kern="0" dirty="0"/>
              <a:t>2</a:t>
            </a:r>
            <a:r>
              <a:rPr lang="ko-KR" altLang="en-US" sz="1400" kern="0" dirty="0"/>
              <a:t>번은 정답일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때의 출력이 </a:t>
            </a:r>
            <a:r>
              <a:rPr lang="en-US" altLang="ko-KR" sz="1400" kern="0" dirty="0"/>
              <a:t>0.1</a:t>
            </a:r>
            <a:r>
              <a:rPr lang="ko-KR" altLang="en-US" sz="1400" kern="0" dirty="0"/>
              <a:t>인 경우로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교차 엔트로피 오차는 약 </a:t>
            </a:r>
            <a:r>
              <a:rPr lang="en-US" altLang="ko-KR" sz="1400" kern="0" dirty="0"/>
              <a:t>2.30</a:t>
            </a:r>
            <a:r>
              <a:rPr lang="ko-KR" altLang="en-US" sz="1400" kern="0" dirty="0"/>
              <a:t>이다</a:t>
            </a:r>
            <a:r>
              <a:rPr lang="en-US" altLang="ko-KR" sz="1400" kern="0" dirty="0"/>
              <a:t>.</a:t>
            </a:r>
          </a:p>
          <a:p>
            <a:r>
              <a:rPr lang="ko-KR" altLang="en-US" sz="1400" b="1" kern="0" dirty="0">
                <a:solidFill>
                  <a:srgbClr val="0070C0"/>
                </a:solidFill>
              </a:rPr>
              <a:t>즉</a:t>
            </a:r>
            <a:r>
              <a:rPr lang="en-US" altLang="ko-KR" sz="1400" b="1" kern="0" dirty="0">
                <a:solidFill>
                  <a:srgbClr val="0070C0"/>
                </a:solidFill>
              </a:rPr>
              <a:t>, </a:t>
            </a:r>
            <a:r>
              <a:rPr lang="ko-KR" altLang="en-US" sz="1400" b="1" kern="0" dirty="0">
                <a:solidFill>
                  <a:srgbClr val="0070C0"/>
                </a:solidFill>
              </a:rPr>
              <a:t>정답일 때의 출력이 큰 경우가 결과</a:t>
            </a:r>
            <a:r>
              <a:rPr lang="en-US" altLang="ko-KR" sz="1400" b="1" kern="0" dirty="0">
                <a:solidFill>
                  <a:srgbClr val="0070C0"/>
                </a:solidFill>
              </a:rPr>
              <a:t>(</a:t>
            </a:r>
            <a:r>
              <a:rPr lang="ko-KR" altLang="en-US" sz="1400" b="1" kern="0" dirty="0">
                <a:solidFill>
                  <a:srgbClr val="0070C0"/>
                </a:solidFill>
              </a:rPr>
              <a:t>오차</a:t>
            </a:r>
            <a:r>
              <a:rPr lang="en-US" altLang="ko-KR" sz="1400" b="1" kern="0" dirty="0">
                <a:solidFill>
                  <a:srgbClr val="0070C0"/>
                </a:solidFill>
              </a:rPr>
              <a:t>)</a:t>
            </a:r>
            <a:r>
              <a:rPr lang="ko-KR" altLang="en-US" sz="1400" b="1" kern="0" dirty="0">
                <a:solidFill>
                  <a:srgbClr val="0070C0"/>
                </a:solidFill>
              </a:rPr>
              <a:t>가 작다</a:t>
            </a:r>
            <a:r>
              <a:rPr lang="en-US" altLang="ko-KR" sz="1400" b="1" kern="0" dirty="0">
                <a:solidFill>
                  <a:srgbClr val="0070C0"/>
                </a:solidFill>
              </a:rPr>
              <a:t>(</a:t>
            </a:r>
            <a:r>
              <a:rPr lang="ko-KR" altLang="en-US" sz="1400" b="1" kern="0" dirty="0">
                <a:solidFill>
                  <a:srgbClr val="0070C0"/>
                </a:solidFill>
              </a:rPr>
              <a:t>정답일 가능성이 높다</a:t>
            </a:r>
            <a:r>
              <a:rPr lang="en-US" altLang="ko-KR" sz="1400" b="1" kern="0" dirty="0">
                <a:solidFill>
                  <a:srgbClr val="0070C0"/>
                </a:solidFill>
              </a:rPr>
              <a:t>).</a:t>
            </a:r>
            <a:endParaRPr lang="ko-KR" altLang="en-US" sz="14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0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4.2.3 </a:t>
            </a:r>
            <a:r>
              <a:rPr lang="ko-KR" altLang="en-US" dirty="0" err="1"/>
              <a:t>미니배치</a:t>
            </a:r>
            <a:r>
              <a:rPr lang="ko-KR" altLang="en-US" dirty="0"/>
              <a:t>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데이터의 양이 많은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모든 데이터를 대상으로 손실 함수의 합을 구하려면 시간이 오래 걸린다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이런 경우 데이터 일부를 추려 전체의 </a:t>
            </a:r>
            <a:r>
              <a:rPr lang="en-US" altLang="ko-KR" sz="1800" dirty="0"/>
              <a:t>‘</a:t>
            </a:r>
            <a:r>
              <a:rPr lang="ko-KR" altLang="en-US" sz="1800" dirty="0"/>
              <a:t>근사치</a:t>
            </a:r>
            <a:r>
              <a:rPr lang="en-US" altLang="ko-KR" sz="1800" dirty="0"/>
              <a:t>’</a:t>
            </a:r>
            <a:r>
              <a:rPr lang="en-US" altLang="ko-KR" sz="1800" dirty="0">
                <a:solidFill>
                  <a:srgbClr val="0070C0"/>
                </a:solidFill>
              </a:rPr>
              <a:t>(‘</a:t>
            </a:r>
            <a:r>
              <a:rPr lang="ko-KR" altLang="en-US" sz="1800" dirty="0" err="1">
                <a:solidFill>
                  <a:srgbClr val="0070C0"/>
                </a:solidFill>
              </a:rPr>
              <a:t>미니배치</a:t>
            </a:r>
            <a:r>
              <a:rPr lang="en-US" altLang="ko-KR" sz="1800" dirty="0">
                <a:solidFill>
                  <a:srgbClr val="0070C0"/>
                </a:solidFill>
              </a:rPr>
              <a:t>’)</a:t>
            </a:r>
            <a:r>
              <a:rPr lang="ko-KR" altLang="en-US" sz="1800" dirty="0"/>
              <a:t>로 이용하여 일부만 골라 학습을 수행하는 것을 </a:t>
            </a:r>
            <a:r>
              <a:rPr lang="en-US" altLang="ko-KR" sz="1800" dirty="0">
                <a:solidFill>
                  <a:srgbClr val="0070C0"/>
                </a:solidFill>
              </a:rPr>
              <a:t>‘</a:t>
            </a:r>
            <a:r>
              <a:rPr lang="ko-KR" altLang="en-US" sz="1800" dirty="0" err="1">
                <a:solidFill>
                  <a:srgbClr val="0070C0"/>
                </a:solidFill>
              </a:rPr>
              <a:t>미니배치</a:t>
            </a:r>
            <a:r>
              <a:rPr lang="ko-KR" altLang="en-US" sz="1800" dirty="0">
                <a:solidFill>
                  <a:srgbClr val="0070C0"/>
                </a:solidFill>
              </a:rPr>
              <a:t> 학습</a:t>
            </a:r>
            <a:r>
              <a:rPr lang="en-US" altLang="ko-KR" sz="1800" dirty="0">
                <a:solidFill>
                  <a:srgbClr val="0070C0"/>
                </a:solidFill>
              </a:rPr>
              <a:t>’</a:t>
            </a:r>
            <a:r>
              <a:rPr lang="ko-KR" altLang="en-US" sz="1800" dirty="0"/>
              <a:t>이라고 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57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4.2.3 </a:t>
            </a:r>
            <a:r>
              <a:rPr lang="ko-KR" altLang="en-US" dirty="0" err="1"/>
              <a:t>미니배치</a:t>
            </a:r>
            <a:r>
              <a:rPr lang="ko-KR" altLang="en-US" dirty="0"/>
              <a:t> 학습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0" y="1952837"/>
            <a:ext cx="3938190" cy="198022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12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40576" y="1614283"/>
            <a:ext cx="3517237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kern="0" dirty="0"/>
              <a:t>MNIST</a:t>
            </a:r>
            <a:r>
              <a:rPr lang="ko-KR" altLang="en-US" sz="1600" kern="0" dirty="0"/>
              <a:t>의 데이터 셋을 읽어오는 코드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1" y="4545124"/>
            <a:ext cx="4379952" cy="13045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540" y="4149080"/>
            <a:ext cx="4608512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데이터 셋에서 무작위로 </a:t>
            </a:r>
            <a:r>
              <a:rPr lang="en-US" altLang="ko-KR" sz="1400" kern="0" dirty="0"/>
              <a:t>10</a:t>
            </a:r>
            <a:r>
              <a:rPr lang="ko-KR" altLang="en-US" sz="1400" kern="0" dirty="0"/>
              <a:t>개의 데이터만 가져오는 코드</a:t>
            </a:r>
          </a:p>
        </p:txBody>
      </p:sp>
    </p:spTree>
    <p:extLst>
      <p:ext uri="{BB962C8B-B14F-4D97-AF65-F5344CB8AC3E}">
        <p14:creationId xmlns:p14="http://schemas.microsoft.com/office/powerpoint/2010/main" val="32965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4.2.4 (</a:t>
            </a:r>
            <a:r>
              <a:rPr lang="ko-KR" altLang="en-US" dirty="0" err="1"/>
              <a:t>배치용</a:t>
            </a:r>
            <a:r>
              <a:rPr lang="en-US" altLang="ko-KR" dirty="0"/>
              <a:t>) </a:t>
            </a:r>
            <a:r>
              <a:rPr lang="ko-KR" altLang="en-US" dirty="0"/>
              <a:t>교차 엔트로피 오차 구현하기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911204"/>
            <a:ext cx="2467528" cy="12601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13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42900" y="1341237"/>
            <a:ext cx="4879491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데이터가 하나인 경우와 데이터가 배치로 묶여 입력된 경우 모두를 처리할 수 잇도록 구현한 코드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825044"/>
            <a:ext cx="3983928" cy="1338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" y="3392996"/>
            <a:ext cx="556124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원</a:t>
            </a:r>
            <a:r>
              <a:rPr lang="en-US" altLang="ko-KR" sz="1400" kern="0" dirty="0"/>
              <a:t>-</a:t>
            </a:r>
            <a:r>
              <a:rPr lang="ko-KR" altLang="en-US" sz="1400" kern="0" dirty="0" err="1"/>
              <a:t>핫</a:t>
            </a:r>
            <a:r>
              <a:rPr lang="ko-KR" altLang="en-US" sz="1400" kern="0" dirty="0"/>
              <a:t> </a:t>
            </a:r>
            <a:r>
              <a:rPr lang="ko-KR" altLang="en-US" sz="1400" kern="0" dirty="0" err="1"/>
              <a:t>인코딩이</a:t>
            </a:r>
            <a:r>
              <a:rPr lang="ko-KR" altLang="en-US" sz="1400" kern="0" dirty="0"/>
              <a:t> 아닌 </a:t>
            </a:r>
            <a:r>
              <a:rPr lang="en-US" altLang="ko-KR" sz="1400" kern="0" dirty="0"/>
              <a:t>‘2’ </a:t>
            </a:r>
            <a:r>
              <a:rPr lang="ko-KR" altLang="en-US" sz="1400" kern="0" dirty="0"/>
              <a:t>나 </a:t>
            </a:r>
            <a:r>
              <a:rPr lang="en-US" altLang="ko-KR" sz="1400" kern="0" dirty="0"/>
              <a:t>‘7’</a:t>
            </a:r>
            <a:r>
              <a:rPr lang="ko-KR" altLang="en-US" sz="1400" kern="0" dirty="0"/>
              <a:t>등의 숫자 레이블로 주어졌을 때의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124936"/>
            <a:ext cx="2938772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kern="0" dirty="0">
                <a:solidFill>
                  <a:srgbClr val="0070C0"/>
                </a:solidFill>
              </a:rPr>
              <a:t>원</a:t>
            </a:r>
            <a:r>
              <a:rPr lang="en-US" altLang="ko-KR" sz="1400" b="1" kern="0" dirty="0">
                <a:solidFill>
                  <a:srgbClr val="0070C0"/>
                </a:solidFill>
              </a:rPr>
              <a:t>-</a:t>
            </a:r>
            <a:r>
              <a:rPr lang="ko-KR" altLang="en-US" sz="1400" b="1" kern="0" dirty="0" err="1">
                <a:solidFill>
                  <a:srgbClr val="0070C0"/>
                </a:solidFill>
              </a:rPr>
              <a:t>핫</a:t>
            </a:r>
            <a:r>
              <a:rPr lang="ko-KR" altLang="en-US" sz="1400" b="1" kern="0" dirty="0">
                <a:solidFill>
                  <a:srgbClr val="0070C0"/>
                </a:solidFill>
              </a:rPr>
              <a:t> </a:t>
            </a:r>
            <a:r>
              <a:rPr lang="ko-KR" altLang="en-US" sz="1400" b="1" kern="0" dirty="0" err="1">
                <a:solidFill>
                  <a:srgbClr val="0070C0"/>
                </a:solidFill>
              </a:rPr>
              <a:t>인코딩일</a:t>
            </a:r>
            <a:r>
              <a:rPr lang="ko-KR" altLang="en-US" sz="1400" b="1" kern="0" dirty="0">
                <a:solidFill>
                  <a:srgbClr val="0070C0"/>
                </a:solidFill>
              </a:rPr>
              <a:t> 때 </a:t>
            </a:r>
            <a:r>
              <a:rPr lang="en-US" altLang="ko-KR" sz="1400" b="1" kern="0" dirty="0">
                <a:solidFill>
                  <a:srgbClr val="0070C0"/>
                </a:solidFill>
              </a:rPr>
              <a:t>t</a:t>
            </a:r>
            <a:r>
              <a:rPr lang="ko-KR" altLang="en-US" sz="1400" b="1" kern="0" dirty="0">
                <a:solidFill>
                  <a:srgbClr val="0070C0"/>
                </a:solidFill>
              </a:rPr>
              <a:t>가 </a:t>
            </a:r>
            <a:r>
              <a:rPr lang="en-US" altLang="ko-KR" sz="1400" b="1" kern="0" dirty="0">
                <a:solidFill>
                  <a:srgbClr val="0070C0"/>
                </a:solidFill>
              </a:rPr>
              <a:t>0</a:t>
            </a:r>
            <a:r>
              <a:rPr lang="ko-KR" altLang="en-US" sz="1400" b="1" kern="0" dirty="0">
                <a:solidFill>
                  <a:srgbClr val="0070C0"/>
                </a:solidFill>
              </a:rPr>
              <a:t>인 원소는 교차 엔트로피 오차도 </a:t>
            </a:r>
            <a:r>
              <a:rPr lang="en-US" altLang="ko-KR" sz="1400" b="1" kern="0" dirty="0">
                <a:solidFill>
                  <a:srgbClr val="0070C0"/>
                </a:solidFill>
              </a:rPr>
              <a:t>0</a:t>
            </a:r>
            <a:r>
              <a:rPr lang="ko-KR" altLang="en-US" sz="1400" b="1" kern="0" dirty="0">
                <a:solidFill>
                  <a:srgbClr val="0070C0"/>
                </a:solidFill>
              </a:rPr>
              <a:t>이므로</a:t>
            </a:r>
            <a:r>
              <a:rPr lang="en-US" altLang="ko-KR" sz="1400" b="1" kern="0" dirty="0">
                <a:solidFill>
                  <a:srgbClr val="0070C0"/>
                </a:solidFill>
              </a:rPr>
              <a:t>, </a:t>
            </a:r>
            <a:r>
              <a:rPr lang="ko-KR" altLang="en-US" sz="1400" b="1" kern="0" dirty="0">
                <a:solidFill>
                  <a:srgbClr val="0070C0"/>
                </a:solidFill>
              </a:rPr>
              <a:t>그 계산은 무시해도 좋다는 것이 핵심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0183" y="2077576"/>
            <a:ext cx="3744416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kern="0" dirty="0"/>
              <a:t>y = </a:t>
            </a:r>
            <a:r>
              <a:rPr lang="ko-KR" altLang="en-US" sz="1400" kern="0" dirty="0"/>
              <a:t>신경망의 출력</a:t>
            </a:r>
            <a:endParaRPr lang="en-US" altLang="ko-KR" sz="1400" kern="0" dirty="0"/>
          </a:p>
          <a:p>
            <a:r>
              <a:rPr lang="en-US" altLang="ko-KR" sz="1400" kern="0" dirty="0"/>
              <a:t>t = </a:t>
            </a:r>
            <a:r>
              <a:rPr lang="ko-KR" altLang="en-US" sz="1400" kern="0" dirty="0"/>
              <a:t>정답 레이블</a:t>
            </a:r>
            <a:endParaRPr lang="en-US" altLang="ko-KR" sz="1400" kern="0" dirty="0"/>
          </a:p>
          <a:p>
            <a:r>
              <a:rPr lang="ko-KR" altLang="en-US" sz="1400" kern="0" dirty="0"/>
              <a:t>배치의 크기로 나눠 </a:t>
            </a:r>
            <a:r>
              <a:rPr lang="ko-KR" altLang="en-US" sz="1400" b="1" kern="0" dirty="0" err="1">
                <a:solidFill>
                  <a:srgbClr val="0070C0"/>
                </a:solidFill>
              </a:rPr>
              <a:t>정규화</a:t>
            </a:r>
            <a:r>
              <a:rPr lang="ko-KR" altLang="en-US" sz="1400" kern="0" dirty="0" err="1"/>
              <a:t>하고</a:t>
            </a:r>
            <a:r>
              <a:rPr lang="ko-KR" altLang="en-US" sz="1400" kern="0" dirty="0"/>
              <a:t> 이미지 </a:t>
            </a:r>
            <a:r>
              <a:rPr lang="en-US" altLang="ko-KR" sz="1400" kern="0" dirty="0"/>
              <a:t>1</a:t>
            </a:r>
            <a:r>
              <a:rPr lang="ko-KR" altLang="en-US" sz="1400" kern="0" dirty="0"/>
              <a:t>장당 평균의 교차 엔트로피 오차를 계산합니다</a:t>
            </a:r>
          </a:p>
        </p:txBody>
      </p:sp>
    </p:spTree>
    <p:extLst>
      <p:ext uri="{BB962C8B-B14F-4D97-AF65-F5344CB8AC3E}">
        <p14:creationId xmlns:p14="http://schemas.microsoft.com/office/powerpoint/2010/main" val="390424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4.2.5 </a:t>
            </a:r>
            <a:r>
              <a:rPr lang="ko-KR" altLang="en-US" dirty="0"/>
              <a:t>왜 손실 함수를 설정하는가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궁극적인 목적은 높은 </a:t>
            </a:r>
            <a:r>
              <a:rPr lang="en-US" altLang="ko-KR" sz="1800" dirty="0">
                <a:solidFill>
                  <a:srgbClr val="0070C0"/>
                </a:solidFill>
              </a:rPr>
              <a:t>‘</a:t>
            </a:r>
            <a:r>
              <a:rPr lang="ko-KR" altLang="en-US" sz="1800" dirty="0">
                <a:solidFill>
                  <a:srgbClr val="0070C0"/>
                </a:solidFill>
              </a:rPr>
              <a:t>정확도</a:t>
            </a:r>
            <a:r>
              <a:rPr lang="en-US" altLang="ko-KR" sz="1800" dirty="0">
                <a:solidFill>
                  <a:srgbClr val="0070C0"/>
                </a:solidFill>
              </a:rPr>
              <a:t>’</a:t>
            </a:r>
            <a:r>
              <a:rPr lang="ko-KR" altLang="en-US" sz="1800" dirty="0"/>
              <a:t>를 끌어내는 매개변수 값을 찾는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정확도를 지표로 정하게 되면</a:t>
            </a:r>
            <a:r>
              <a:rPr lang="en-US" altLang="ko-KR" sz="1800" dirty="0"/>
              <a:t>, </a:t>
            </a:r>
            <a:r>
              <a:rPr lang="ko-KR" altLang="en-US" sz="1800" dirty="0"/>
              <a:t>대부분의 장소에서 </a:t>
            </a:r>
            <a:r>
              <a:rPr lang="en-US" altLang="ko-KR" sz="1800" dirty="0"/>
              <a:t>0</a:t>
            </a:r>
            <a:r>
              <a:rPr lang="ko-KR" altLang="en-US" sz="1800" dirty="0"/>
              <a:t>이 되어 매개 변수가 더 이상 갱신이 안된다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정확도 </a:t>
            </a:r>
            <a:r>
              <a:rPr lang="en-US" altLang="ko-KR" sz="1800" dirty="0"/>
              <a:t>=&gt; </a:t>
            </a:r>
            <a:r>
              <a:rPr lang="ko-KR" altLang="en-US" sz="1800" dirty="0"/>
              <a:t>불연속적인 값 </a:t>
            </a:r>
            <a:r>
              <a:rPr lang="en-US" altLang="ko-KR" sz="1800" dirty="0"/>
              <a:t>(ex. </a:t>
            </a:r>
            <a:r>
              <a:rPr lang="ko-KR" altLang="en-US" sz="1800" dirty="0"/>
              <a:t>계단 함수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손실 함수 </a:t>
            </a:r>
            <a:r>
              <a:rPr lang="en-US" altLang="ko-KR" sz="1800" dirty="0"/>
              <a:t>=&gt; </a:t>
            </a:r>
            <a:r>
              <a:rPr lang="ko-KR" altLang="en-US" sz="1800" dirty="0"/>
              <a:t>연속적인 값 </a:t>
            </a:r>
            <a:r>
              <a:rPr lang="en-US" altLang="ko-KR" sz="1800" dirty="0"/>
              <a:t>(ex. </a:t>
            </a:r>
            <a:r>
              <a:rPr lang="ko-KR" altLang="en-US" sz="1800" dirty="0" err="1"/>
              <a:t>시그모이드</a:t>
            </a:r>
            <a:r>
              <a:rPr lang="ko-KR" altLang="en-US" sz="1800" dirty="0"/>
              <a:t> 함수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66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수치 미분</a:t>
            </a:r>
            <a:br>
              <a:rPr lang="en-US" altLang="ko-KR" dirty="0"/>
            </a:br>
            <a:r>
              <a:rPr lang="en-US" altLang="ko-KR" sz="2000" dirty="0"/>
              <a:t>4.3.1 </a:t>
            </a:r>
            <a:r>
              <a:rPr lang="ko-KR" altLang="en-US" sz="2000" dirty="0"/>
              <a:t>미분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특정 순간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/>
              <a:t>의 변화 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4448175" cy="102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4" y="3248980"/>
            <a:ext cx="2752725" cy="100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572" y="4473116"/>
            <a:ext cx="5868652" cy="1323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kern="0" dirty="0"/>
              <a:t>위 코드에서 개선 할 점</a:t>
            </a:r>
            <a:endParaRPr lang="en-US" altLang="ko-KR" sz="1600" kern="0" dirty="0"/>
          </a:p>
          <a:p>
            <a:pPr marL="457200" indent="-457200">
              <a:buAutoNum type="arabicPeriod"/>
            </a:pPr>
            <a:r>
              <a:rPr lang="en-US" altLang="ko-KR" sz="1600" kern="0" dirty="0"/>
              <a:t>h</a:t>
            </a:r>
            <a:r>
              <a:rPr lang="ko-KR" altLang="en-US" sz="1600" kern="0" dirty="0"/>
              <a:t>에 작은 값을 대입하고 싶었기에 </a:t>
            </a:r>
            <a:r>
              <a:rPr lang="en-US" altLang="ko-KR" sz="1600" kern="0" dirty="0"/>
              <a:t>10e-50</a:t>
            </a:r>
            <a:r>
              <a:rPr lang="ko-KR" altLang="en-US" sz="1600" kern="0" dirty="0"/>
              <a:t>을 사용하였으나</a:t>
            </a:r>
            <a:r>
              <a:rPr lang="en-US" altLang="ko-KR" sz="1600" kern="0" dirty="0"/>
              <a:t>, </a:t>
            </a:r>
            <a:r>
              <a:rPr lang="ko-KR" altLang="en-US" sz="1600" kern="0" dirty="0"/>
              <a:t>이 방식은 </a:t>
            </a:r>
            <a:r>
              <a:rPr lang="ko-KR" altLang="en-US" sz="1600" b="1" kern="0" dirty="0">
                <a:solidFill>
                  <a:srgbClr val="0070C0"/>
                </a:solidFill>
              </a:rPr>
              <a:t>반올림 오차 </a:t>
            </a:r>
            <a:r>
              <a:rPr lang="ko-KR" altLang="en-US" sz="1600" kern="0" dirty="0"/>
              <a:t>문제를 일으킨다</a:t>
            </a:r>
            <a:r>
              <a:rPr lang="en-US" altLang="ko-KR" sz="1600" kern="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1600" kern="0" dirty="0"/>
              <a:t>h</a:t>
            </a:r>
            <a:r>
              <a:rPr lang="ko-KR" altLang="en-US" sz="1600" kern="0" dirty="0"/>
              <a:t>가 무한히 </a:t>
            </a:r>
            <a:r>
              <a:rPr lang="en-US" altLang="ko-KR" sz="1600" kern="0" dirty="0"/>
              <a:t>0</a:t>
            </a:r>
            <a:r>
              <a:rPr lang="ko-KR" altLang="en-US" sz="1600" kern="0" dirty="0"/>
              <a:t>으로 좁히는 것이 불가능해 진정한 미분과 구현한 미분에 대해서 </a:t>
            </a:r>
            <a:r>
              <a:rPr lang="ko-KR" altLang="en-US" sz="1600" b="1" kern="0" dirty="0">
                <a:solidFill>
                  <a:srgbClr val="0070C0"/>
                </a:solidFill>
              </a:rPr>
              <a:t>차이</a:t>
            </a:r>
            <a:r>
              <a:rPr lang="ko-KR" altLang="en-US" sz="1600" kern="0" dirty="0"/>
              <a:t>가 발생</a:t>
            </a:r>
            <a:endParaRPr lang="en-US" altLang="ko-KR" sz="1600" kern="0" dirty="0"/>
          </a:p>
        </p:txBody>
      </p:sp>
    </p:spTree>
    <p:extLst>
      <p:ext uri="{BB962C8B-B14F-4D97-AF65-F5344CB8AC3E}">
        <p14:creationId xmlns:p14="http://schemas.microsoft.com/office/powerpoint/2010/main" val="382844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</a:t>
            </a:r>
            <a:r>
              <a:rPr lang="ko-KR" altLang="en-US" dirty="0"/>
              <a:t> 미분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48" y="1484784"/>
            <a:ext cx="2664296" cy="223330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16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53734" y="3973127"/>
            <a:ext cx="4536504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진정한 접선과 근사로 구한 접선의 오차를 줄이기 위해</a:t>
            </a:r>
            <a:r>
              <a:rPr lang="en-US" altLang="ko-KR" sz="1400" kern="0" dirty="0"/>
              <a:t>,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(</a:t>
            </a:r>
            <a:r>
              <a:rPr lang="en-US" altLang="ko-KR" sz="1400" kern="0" dirty="0" err="1"/>
              <a:t>x+h</a:t>
            </a:r>
            <a:r>
              <a:rPr lang="en-US" altLang="ko-KR" sz="1400" kern="0" dirty="0"/>
              <a:t>) </a:t>
            </a:r>
            <a:r>
              <a:rPr lang="ko-KR" altLang="en-US" sz="1400" kern="0" dirty="0"/>
              <a:t>와 </a:t>
            </a:r>
            <a:r>
              <a:rPr lang="en-US" altLang="ko-KR" sz="1400" kern="0" dirty="0"/>
              <a:t>(x-h)</a:t>
            </a:r>
            <a:r>
              <a:rPr lang="ko-KR" altLang="en-US" sz="1400" kern="0" dirty="0"/>
              <a:t>일 때의 함수 </a:t>
            </a:r>
            <a:r>
              <a:rPr lang="en-US" altLang="ko-KR" sz="1400" kern="0" dirty="0"/>
              <a:t>f</a:t>
            </a:r>
            <a:r>
              <a:rPr lang="ko-KR" altLang="en-US" sz="1400" kern="0" dirty="0"/>
              <a:t>의 </a:t>
            </a:r>
            <a:r>
              <a:rPr lang="ko-KR" altLang="en-US" sz="1400" b="1" kern="0" dirty="0">
                <a:solidFill>
                  <a:srgbClr val="0070C0"/>
                </a:solidFill>
              </a:rPr>
              <a:t>차분</a:t>
            </a:r>
            <a:r>
              <a:rPr lang="ko-KR" altLang="en-US" sz="1400" kern="0" dirty="0"/>
              <a:t>을 계산하는 방법을 사용한다</a:t>
            </a:r>
            <a:r>
              <a:rPr lang="en-US" altLang="ko-KR" sz="1400" kern="0" dirty="0"/>
              <a:t>.</a:t>
            </a:r>
            <a:endParaRPr lang="ko-KR" altLang="en-US" sz="1400" kern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30565"/>
            <a:ext cx="2664296" cy="929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9826" y="3133316"/>
            <a:ext cx="3838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kern="0" dirty="0"/>
              <a:t>아주 작은 차분으로 미분을 구하는 것을 </a:t>
            </a:r>
            <a:r>
              <a:rPr lang="ko-KR" altLang="en-US" sz="1600" b="1" kern="0" dirty="0">
                <a:solidFill>
                  <a:srgbClr val="0070C0"/>
                </a:solidFill>
              </a:rPr>
              <a:t>수치 미분</a:t>
            </a:r>
            <a:r>
              <a:rPr lang="ko-KR" altLang="en-US" sz="1600" kern="0" dirty="0"/>
              <a:t>이라고 한다</a:t>
            </a:r>
            <a:r>
              <a:rPr lang="en-US" altLang="ko-KR" sz="1600" kern="0" dirty="0"/>
              <a:t>.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22885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</a:t>
            </a:r>
            <a:r>
              <a:rPr lang="ko-KR" altLang="en-US" dirty="0"/>
              <a:t>수치 미분의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604" y="1361350"/>
            <a:ext cx="3133725" cy="6286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95" y="1973788"/>
            <a:ext cx="26289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484784"/>
            <a:ext cx="43204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kern="0" dirty="0"/>
              <a:t>예</a:t>
            </a:r>
            <a:endParaRPr lang="en-US" altLang="ko-KR" sz="1600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629562" y="2672916"/>
            <a:ext cx="972108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kern="0" dirty="0"/>
              <a:t>(</a:t>
            </a:r>
            <a:r>
              <a:rPr lang="ko-KR" altLang="en-US" sz="1600" kern="0" dirty="0"/>
              <a:t>코드</a:t>
            </a:r>
            <a:r>
              <a:rPr lang="en-US" altLang="ko-KR" sz="1600" kern="0" dirty="0"/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23" y="3150395"/>
            <a:ext cx="3662370" cy="14213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76" y="1852165"/>
            <a:ext cx="2232248" cy="8579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5964" y="3322439"/>
            <a:ext cx="3951672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kern="0" dirty="0" err="1"/>
              <a:t>df</a:t>
            </a:r>
            <a:r>
              <a:rPr lang="en-US" altLang="ko-KR" sz="1600" kern="0" dirty="0"/>
              <a:t>(x)/dx = 0.02x + 1</a:t>
            </a:r>
            <a:r>
              <a:rPr lang="ko-KR" altLang="en-US" sz="1600" kern="0" dirty="0"/>
              <a:t> 에 </a:t>
            </a:r>
            <a:r>
              <a:rPr lang="en-US" altLang="ko-KR" sz="1600" kern="0" dirty="0"/>
              <a:t>x = 5 </a:t>
            </a:r>
            <a:r>
              <a:rPr lang="ko-KR" altLang="en-US" sz="1600" kern="0" dirty="0"/>
              <a:t>와 </a:t>
            </a:r>
            <a:r>
              <a:rPr lang="en-US" altLang="ko-KR" sz="1600" kern="0" dirty="0"/>
              <a:t>x = 10 </a:t>
            </a:r>
            <a:r>
              <a:rPr lang="ko-KR" altLang="en-US" sz="1600" kern="0" dirty="0"/>
              <a:t>을 각각 대입 했을 때</a:t>
            </a:r>
            <a:r>
              <a:rPr lang="en-US" altLang="ko-KR" sz="1600" kern="0" dirty="0"/>
              <a:t>,</a:t>
            </a:r>
            <a:r>
              <a:rPr lang="ko-KR" altLang="en-US" sz="1600" kern="0" dirty="0"/>
              <a:t> </a:t>
            </a:r>
            <a:r>
              <a:rPr lang="en-US" altLang="ko-KR" sz="1600" kern="0" dirty="0"/>
              <a:t>0.2 </a:t>
            </a:r>
            <a:r>
              <a:rPr lang="ko-KR" altLang="en-US" sz="1600" kern="0" dirty="0"/>
              <a:t>와 </a:t>
            </a:r>
            <a:r>
              <a:rPr lang="en-US" altLang="ko-KR" sz="1600" kern="0" dirty="0"/>
              <a:t>0.3</a:t>
            </a:r>
            <a:r>
              <a:rPr lang="ko-KR" altLang="en-US" sz="1600" kern="0" dirty="0"/>
              <a:t>이 나오므로 실제로 거의 같은 값이라고 해도 될 만큼 작은 오차이다</a:t>
            </a:r>
            <a:r>
              <a:rPr lang="en-US" altLang="ko-KR" sz="16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38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 err="1"/>
              <a:t>편미분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변수가 여럿인 함수에 대한 미분</a:t>
            </a:r>
            <a:endParaRPr lang="en-US" altLang="ko-KR" sz="2000" dirty="0"/>
          </a:p>
          <a:p>
            <a:r>
              <a:rPr lang="ko-KR" altLang="en-US" sz="2000" dirty="0"/>
              <a:t>식 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/>
              <a:t>코드 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/>
              <a:t>예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24844"/>
            <a:ext cx="2790825" cy="66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3" y="2675182"/>
            <a:ext cx="4024553" cy="5544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454954"/>
            <a:ext cx="4261063" cy="18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기울기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모든 변수의 </a:t>
            </a:r>
            <a:r>
              <a:rPr lang="ko-KR" altLang="en-US" sz="1600" dirty="0" err="1"/>
              <a:t>편미분을</a:t>
            </a:r>
            <a:r>
              <a:rPr lang="ko-KR" altLang="en-US" sz="1600" dirty="0"/>
              <a:t> 벡터로 정리한 것을 </a:t>
            </a:r>
            <a:r>
              <a:rPr lang="ko-KR" altLang="en-US" sz="1600" dirty="0" err="1">
                <a:solidFill>
                  <a:srgbClr val="0070C0"/>
                </a:solidFill>
              </a:rPr>
              <a:t>기울기</a:t>
            </a:r>
            <a:r>
              <a:rPr lang="ko-KR" altLang="en-US" sz="1600" dirty="0" err="1"/>
              <a:t>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소스 </a:t>
            </a:r>
            <a:r>
              <a:rPr lang="en-US" altLang="ko-KR" sz="1600" dirty="0"/>
              <a:t>: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예</a:t>
            </a:r>
            <a:r>
              <a:rPr lang="en-US" altLang="ko-KR" sz="1600" dirty="0"/>
              <a:t>) (3,4)</a:t>
            </a:r>
            <a:r>
              <a:rPr lang="ko-KR" altLang="en-US" sz="1600" dirty="0"/>
              <a:t>에서의 기울기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80828"/>
            <a:ext cx="3253916" cy="2879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5468593"/>
            <a:ext cx="4286250" cy="552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88124" y="3465004"/>
            <a:ext cx="2686744" cy="12241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kern="0" dirty="0">
                <a:solidFill>
                  <a:srgbClr val="0070C0"/>
                </a:solidFill>
              </a:rPr>
              <a:t>기울기가 가리키는 쪽은 각 장소에서 함수의 출력 값을 가장 줄이는 방향이다</a:t>
            </a:r>
            <a:r>
              <a:rPr lang="en-US" altLang="ko-KR" sz="1800" b="1" kern="0" dirty="0">
                <a:solidFill>
                  <a:srgbClr val="0070C0"/>
                </a:solidFill>
              </a:rPr>
              <a:t>.</a:t>
            </a:r>
            <a:endParaRPr lang="ko-KR" altLang="en-US" sz="18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2392896" cy="547142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신경망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학습 목표 </a:t>
            </a:r>
            <a:r>
              <a:rPr lang="en-US" altLang="ko-KR" sz="2400" dirty="0"/>
              <a:t>: </a:t>
            </a:r>
            <a:r>
              <a:rPr lang="ko-KR" altLang="en-US" sz="2400" dirty="0"/>
              <a:t>손실 함수의 결과값을 가장 작게 만드는 가중치 매개변수를 찾는 것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학습 </a:t>
            </a:r>
            <a:r>
              <a:rPr lang="en-US" altLang="ko-KR" sz="2400" dirty="0"/>
              <a:t>: </a:t>
            </a:r>
            <a:r>
              <a:rPr lang="ko-KR" altLang="en-US" sz="2400" dirty="0"/>
              <a:t>훈련 데이터로부터 가중치 매개변수의 </a:t>
            </a:r>
            <a:r>
              <a:rPr lang="ko-KR" altLang="en-US" sz="2400" dirty="0" err="1"/>
              <a:t>최적값을</a:t>
            </a:r>
            <a:r>
              <a:rPr lang="ko-KR" altLang="en-US" sz="2400" dirty="0"/>
              <a:t> 자동으로 획득하는 것을 뜻함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034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4.4.1 </a:t>
            </a:r>
            <a:r>
              <a:rPr lang="ko-KR" altLang="en-US" dirty="0" err="1"/>
              <a:t>경사법</a:t>
            </a:r>
            <a:r>
              <a:rPr lang="en-US" altLang="ko-KR" dirty="0"/>
              <a:t>(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7490" y="1447800"/>
            <a:ext cx="8343900" cy="4152900"/>
          </a:xfrm>
        </p:spPr>
        <p:txBody>
          <a:bodyPr/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현 위치에서 기울어진 방향으로 일정 거리만큼 이동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이동한 곳에서도 마찬가지로 기울기를 구함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또 그 기울어진 방향으로 나아가는 일을 반복</a:t>
            </a:r>
            <a:endParaRPr lang="en-US" altLang="ko-KR" sz="2000" dirty="0"/>
          </a:p>
          <a:p>
            <a:r>
              <a:rPr lang="ko-KR" altLang="en-US" sz="2000" dirty="0"/>
              <a:t>이 방법을 통해 함수의 값을 점차 줄이는 것이 </a:t>
            </a:r>
            <a:r>
              <a:rPr lang="ko-KR" altLang="en-US" sz="2000" dirty="0" err="1">
                <a:solidFill>
                  <a:srgbClr val="0070C0"/>
                </a:solidFill>
              </a:rPr>
              <a:t>경사법</a:t>
            </a:r>
            <a:r>
              <a:rPr lang="ko-KR" altLang="en-US" sz="2000" dirty="0" err="1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수식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861048"/>
            <a:ext cx="2295525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7129" y="4352269"/>
            <a:ext cx="3456384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00" kern="0" dirty="0"/>
              <a:t>(</a:t>
            </a:r>
            <a:r>
              <a:rPr lang="ko-KR" altLang="en-US" sz="1800" kern="0" dirty="0" err="1"/>
              <a:t>학습률</a:t>
            </a:r>
            <a:r>
              <a:rPr lang="en-US" altLang="ko-KR" sz="1800" kern="0" dirty="0"/>
              <a:t>)</a:t>
            </a:r>
            <a:r>
              <a:rPr lang="ko-KR" altLang="en-US" sz="1800" kern="0" dirty="0"/>
              <a:t>은 너무 크거나 작으면 올바르게 학습을 할 수 없다</a:t>
            </a:r>
            <a:r>
              <a:rPr lang="en-US" altLang="ko-KR" sz="1800" kern="0" dirty="0"/>
              <a:t>.</a:t>
            </a:r>
            <a:endParaRPr lang="ko-KR" altLang="en-US" sz="1800" kern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40" y="4355341"/>
            <a:ext cx="295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4.4.1 </a:t>
            </a:r>
            <a:r>
              <a:rPr lang="ko-KR" altLang="en-US" dirty="0" err="1"/>
              <a:t>경사법</a:t>
            </a:r>
            <a:r>
              <a:rPr lang="en-US" altLang="ko-KR" dirty="0"/>
              <a:t>(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코드 </a:t>
            </a:r>
            <a:r>
              <a:rPr lang="en-US" altLang="ko-KR" sz="1800" dirty="0"/>
              <a:t>: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예 </a:t>
            </a:r>
            <a:r>
              <a:rPr lang="en-US" altLang="ko-KR" sz="1800" dirty="0"/>
              <a:t>: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64928"/>
            <a:ext cx="3590259" cy="1141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0126" y="1596864"/>
            <a:ext cx="3528392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함수 </a:t>
            </a:r>
            <a:r>
              <a:rPr lang="en-US" altLang="ko-KR" sz="1400" kern="0" dirty="0"/>
              <a:t>f</a:t>
            </a:r>
            <a:r>
              <a:rPr lang="ko-KR" altLang="en-US" sz="1400" kern="0" dirty="0"/>
              <a:t>는 최적화하려는 함수</a:t>
            </a:r>
            <a:endParaRPr lang="en-US" altLang="ko-KR" sz="1400" kern="0" dirty="0"/>
          </a:p>
          <a:p>
            <a:r>
              <a:rPr lang="en-US" altLang="ko-KR" sz="1400" kern="0" dirty="0" err="1"/>
              <a:t>init_x</a:t>
            </a:r>
            <a:r>
              <a:rPr lang="en-US" altLang="ko-KR" sz="1400" kern="0" dirty="0"/>
              <a:t> = </a:t>
            </a:r>
            <a:r>
              <a:rPr lang="ko-KR" altLang="en-US" sz="1400" kern="0" dirty="0" err="1"/>
              <a:t>초깃값</a:t>
            </a:r>
            <a:endParaRPr lang="en-US" altLang="ko-KR" sz="1400" kern="0" dirty="0"/>
          </a:p>
          <a:p>
            <a:r>
              <a:rPr lang="en-US" altLang="ko-KR" sz="1400" kern="0" dirty="0" err="1"/>
              <a:t>lr</a:t>
            </a:r>
            <a:r>
              <a:rPr lang="en-US" altLang="ko-KR" sz="1400" kern="0" dirty="0"/>
              <a:t> = </a:t>
            </a:r>
            <a:r>
              <a:rPr lang="ko-KR" altLang="en-US" sz="1400" kern="0" dirty="0" err="1"/>
              <a:t>학습률</a:t>
            </a:r>
            <a:endParaRPr lang="en-US" altLang="ko-KR" sz="1400" kern="0" dirty="0"/>
          </a:p>
          <a:p>
            <a:r>
              <a:rPr lang="en-US" altLang="ko-KR" sz="1400" kern="0" dirty="0" err="1"/>
              <a:t>step_num</a:t>
            </a:r>
            <a:r>
              <a:rPr lang="en-US" altLang="ko-KR" sz="1400" kern="0" dirty="0"/>
              <a:t> = </a:t>
            </a:r>
            <a:r>
              <a:rPr lang="ko-KR" altLang="en-US" sz="1400" kern="0" dirty="0" err="1"/>
              <a:t>경사법에</a:t>
            </a:r>
            <a:r>
              <a:rPr lang="ko-KR" altLang="en-US" sz="1400" kern="0" dirty="0"/>
              <a:t> 따른 반복 횟수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3253292"/>
            <a:ext cx="4680521" cy="20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신경망에서의 기울기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가중치 매개변수에 대한 손실 함수의 기울기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22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5" y="1952836"/>
            <a:ext cx="2229279" cy="1404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55459"/>
            <a:ext cx="3324710" cy="4391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6223" y="1715953"/>
            <a:ext cx="3240360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kern="0" dirty="0"/>
              <a:t>신경망을 예로 들어 실제로 기울기를 구하는 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325130"/>
            <a:ext cx="403244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결과 </a:t>
            </a:r>
            <a:r>
              <a:rPr lang="en-US" altLang="ko-KR" sz="1400" kern="0" dirty="0"/>
              <a:t>: [ [ 0.21924763  0.14356247  -0.36281009]</a:t>
            </a:r>
          </a:p>
          <a:p>
            <a:r>
              <a:rPr lang="en-US" altLang="ko-KR" sz="1400" kern="0" dirty="0"/>
              <a:t>[ 0.32887144  0.2153437  -0.54421514] ]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420844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학습 알고리즘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78951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전제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</a:p>
          <a:p>
            <a:pPr marL="0" indent="0">
              <a:buNone/>
            </a:pPr>
            <a:r>
              <a:rPr lang="ko-KR" altLang="en-US" sz="1200" dirty="0"/>
              <a:t>신경망에는 적응 가능한 가중치와 편향이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 가중치와 편향을 훈련데이터에 적응하도록 조정하는 과정을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학습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/>
              <a:t>이라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신경망 학습은 다음과 같이 </a:t>
            </a:r>
            <a:r>
              <a:rPr lang="en-US" altLang="ko-KR" sz="1200" dirty="0"/>
              <a:t>4</a:t>
            </a:r>
            <a:r>
              <a:rPr lang="ko-KR" altLang="en-US" sz="1200" dirty="0"/>
              <a:t>단계로 수행합니다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>
                <a:solidFill>
                  <a:srgbClr val="0070C0"/>
                </a:solidFill>
              </a:rPr>
              <a:t>단계 </a:t>
            </a:r>
            <a:r>
              <a:rPr lang="en-US" altLang="ko-KR" sz="1200" dirty="0">
                <a:solidFill>
                  <a:srgbClr val="0070C0"/>
                </a:solidFill>
              </a:rPr>
              <a:t>– </a:t>
            </a:r>
            <a:r>
              <a:rPr lang="ko-KR" altLang="en-US" sz="1200" dirty="0" err="1">
                <a:solidFill>
                  <a:srgbClr val="0070C0"/>
                </a:solidFill>
              </a:rPr>
              <a:t>미니배치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훈련 데이터 중 일부를 무작위로 가져옵니다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이렇게 선별한 데이터를 </a:t>
            </a:r>
            <a:r>
              <a:rPr lang="ko-KR" altLang="en-US" sz="1200" dirty="0" err="1"/>
              <a:t>미니배치라</a:t>
            </a:r>
            <a:r>
              <a:rPr lang="ko-KR" altLang="en-US" sz="1200" dirty="0"/>
              <a:t> 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</a:t>
            </a:r>
            <a:r>
              <a:rPr lang="ko-KR" altLang="en-US" sz="1200" dirty="0" err="1"/>
              <a:t>미니배치의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손실함수</a:t>
            </a:r>
            <a:r>
              <a:rPr lang="ko-KR" altLang="en-US" sz="1200" dirty="0"/>
              <a:t> 값을 줄이는 것을 목표로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ko-KR" altLang="en-US" sz="1200" dirty="0">
                <a:solidFill>
                  <a:srgbClr val="0070C0"/>
                </a:solidFill>
              </a:rPr>
              <a:t>단계 </a:t>
            </a:r>
            <a:r>
              <a:rPr lang="en-US" altLang="ko-KR" sz="1200" dirty="0">
                <a:solidFill>
                  <a:srgbClr val="0070C0"/>
                </a:solidFill>
              </a:rPr>
              <a:t>– </a:t>
            </a:r>
            <a:r>
              <a:rPr lang="ko-KR" altLang="en-US" sz="1200" dirty="0">
                <a:solidFill>
                  <a:srgbClr val="0070C0"/>
                </a:solidFill>
              </a:rPr>
              <a:t>기울기 산출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200" dirty="0" err="1"/>
              <a:t>미니배치의</a:t>
            </a:r>
            <a:r>
              <a:rPr lang="ko-KR" altLang="en-US" sz="1200" dirty="0"/>
              <a:t> 손실 함수 값을 줄이기 위해 각 가중치 매개변수의 기울기를 구합니다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기울기는 손실 함수의 값을 가장 작게 하는 방향을 제시합니다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3</a:t>
            </a:r>
            <a:r>
              <a:rPr lang="ko-KR" altLang="en-US" sz="1200" dirty="0">
                <a:solidFill>
                  <a:srgbClr val="0070C0"/>
                </a:solidFill>
              </a:rPr>
              <a:t>단계 </a:t>
            </a:r>
            <a:r>
              <a:rPr lang="en-US" altLang="ko-KR" sz="1200" dirty="0">
                <a:solidFill>
                  <a:srgbClr val="0070C0"/>
                </a:solidFill>
              </a:rPr>
              <a:t>– </a:t>
            </a:r>
            <a:r>
              <a:rPr lang="ko-KR" altLang="en-US" sz="1200" dirty="0">
                <a:solidFill>
                  <a:srgbClr val="0070C0"/>
                </a:solidFill>
              </a:rPr>
              <a:t>매개변수 갱신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가중치 매개변수를 기울기 방향으로 아주 조금 갱신합니다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4</a:t>
            </a:r>
            <a:r>
              <a:rPr lang="ko-KR" altLang="en-US" sz="1200" dirty="0">
                <a:solidFill>
                  <a:srgbClr val="0070C0"/>
                </a:solidFill>
              </a:rPr>
              <a:t>단계 </a:t>
            </a:r>
            <a:r>
              <a:rPr lang="en-US" altLang="ko-KR" sz="1200" dirty="0">
                <a:solidFill>
                  <a:srgbClr val="0070C0"/>
                </a:solidFill>
              </a:rPr>
              <a:t>– </a:t>
            </a:r>
            <a:r>
              <a:rPr lang="ko-KR" altLang="en-US" sz="1200" dirty="0">
                <a:solidFill>
                  <a:srgbClr val="0070C0"/>
                </a:solidFill>
              </a:rPr>
              <a:t>반복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1 ~ 3 </a:t>
            </a:r>
            <a:r>
              <a:rPr lang="ko-KR" altLang="en-US" sz="1200" dirty="0"/>
              <a:t>단계를 반복합니다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44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24</a:t>
            </a:fld>
            <a:endParaRPr lang="en-US" altLang="ko-KR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2267744" y="692696"/>
            <a:ext cx="4608512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from Scratch</a:t>
            </a:r>
            <a:b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데이터에서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300" dirty="0"/>
              <a:t>신경망의 특징</a:t>
            </a:r>
            <a:r>
              <a:rPr lang="en-US" altLang="ko-KR" sz="2300" dirty="0"/>
              <a:t>: </a:t>
            </a:r>
            <a:r>
              <a:rPr lang="ko-KR" altLang="en-US" sz="2300" dirty="0"/>
              <a:t>데이터를 보고 학습할 수 있는 점</a:t>
            </a:r>
            <a:endParaRPr lang="en-US" altLang="ko-KR" sz="2300" dirty="0"/>
          </a:p>
          <a:p>
            <a:pPr>
              <a:buAutoNum type="arabicParenR"/>
            </a:pPr>
            <a:r>
              <a:rPr lang="ko-KR" altLang="en-US" sz="1800" dirty="0"/>
              <a:t>데이터 주도 학습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기계학습은</a:t>
            </a:r>
            <a:r>
              <a:rPr lang="ko-KR" altLang="en-US" sz="1800" dirty="0"/>
              <a:t> 데이터에서 답을 찾고 패턴을 발견하고 이야기를 만드는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그러므로 </a:t>
            </a:r>
            <a:r>
              <a:rPr lang="ko-KR" altLang="en-US" sz="1800" dirty="0" err="1"/>
              <a:t>기계학습은</a:t>
            </a:r>
            <a:r>
              <a:rPr lang="ko-KR" altLang="en-US" sz="1800" dirty="0"/>
              <a:t> 데이터가 생명이다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07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ko-KR" altLang="en-US" dirty="0"/>
              <a:t>데이터 주도 학습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53" y="1700808"/>
            <a:ext cx="5695950" cy="1133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4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753714" y="3021596"/>
            <a:ext cx="5256584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손 글씨 숫자 </a:t>
            </a:r>
            <a:r>
              <a:rPr lang="en-US" altLang="ko-KR" kern="0" dirty="0"/>
              <a:t>‘5’</a:t>
            </a:r>
            <a:r>
              <a:rPr lang="ko-KR" altLang="en-US" kern="0" dirty="0"/>
              <a:t>에서 패턴을 찾기는 </a:t>
            </a:r>
            <a:r>
              <a:rPr lang="ko-KR" altLang="en-US" kern="0" dirty="0">
                <a:latin typeface="Lucida Sans Typewriter" panose="020B0509030504030204" pitchFamily="49" charset="0"/>
              </a:rPr>
              <a:t>어렵다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748422" y="3537012"/>
            <a:ext cx="5508612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대신 이미지에서 특징을 추출하고 그 특징의 패턴을 기계학습 기술로 학습한다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748422" y="1338167"/>
            <a:ext cx="2563438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/>
              <a:t>Ex) </a:t>
            </a:r>
            <a:r>
              <a:rPr lang="ko-KR" altLang="en-US" kern="0" dirty="0"/>
              <a:t>손 글씨 숫자 </a:t>
            </a:r>
            <a:r>
              <a:rPr lang="en-US" altLang="ko-KR" kern="0" dirty="0"/>
              <a:t>‘5’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6225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ko-KR" altLang="en-US" dirty="0"/>
              <a:t>데이터 주도 학습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0" y="1556792"/>
            <a:ext cx="5688632" cy="268280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5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39552" y="4365104"/>
            <a:ext cx="6732748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 err="1"/>
              <a:t>딥러닝</a:t>
            </a:r>
            <a:r>
              <a:rPr lang="ko-KR" altLang="en-US" kern="0" dirty="0"/>
              <a:t> </a:t>
            </a:r>
            <a:r>
              <a:rPr lang="en-US" altLang="ko-KR" kern="0" dirty="0"/>
              <a:t>: </a:t>
            </a:r>
            <a:r>
              <a:rPr lang="ko-KR" altLang="en-US" kern="0" dirty="0"/>
              <a:t>종단간 기계학습</a:t>
            </a:r>
            <a:r>
              <a:rPr lang="en-US" altLang="ko-KR" kern="0" dirty="0"/>
              <a:t>(</a:t>
            </a:r>
            <a:r>
              <a:rPr lang="ko-KR" altLang="en-US" kern="0" dirty="0"/>
              <a:t>사람의 개입없이 결과를 얻음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3158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훈련 데이터와 시험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기계학습 문제는 데이터를 훈련 데이터와 시험 데이터를 나눠서 학습과 실험을 수행한다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훈련 데이터만 사용하여 학습을 통해 최적의 매개변수를 찾는다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시험 데이터로 훈련한 모델의 실력을 평가한다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오버 피팅</a:t>
            </a:r>
            <a:r>
              <a:rPr lang="en-US" altLang="ko-KR" sz="2000" dirty="0"/>
              <a:t>: </a:t>
            </a:r>
            <a:r>
              <a:rPr lang="ko-KR" altLang="en-US" sz="2000" dirty="0"/>
              <a:t>한 데이터셋에만 지나치게 최적화된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37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손실 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/>
              <a:t>손실 함수 </a:t>
            </a:r>
            <a:r>
              <a:rPr lang="en-US" altLang="ko-KR" sz="2500" dirty="0"/>
              <a:t>: </a:t>
            </a:r>
            <a:r>
              <a:rPr lang="ko-KR" altLang="en-US" sz="2500" dirty="0"/>
              <a:t>신경망 성능의 나쁨을 나타내는 지표</a:t>
            </a:r>
            <a:r>
              <a:rPr lang="en-US" altLang="ko-KR" sz="2500" dirty="0"/>
              <a:t>,</a:t>
            </a:r>
            <a:r>
              <a:rPr lang="ko-KR" altLang="en-US" sz="2500" dirty="0"/>
              <a:t> 즉 훈련 데이터를 얼마나 잘 처리하지 못하는지를 나타냄</a:t>
            </a:r>
            <a:endParaRPr lang="en-US" altLang="ko-KR" sz="2500" dirty="0"/>
          </a:p>
          <a:p>
            <a:r>
              <a:rPr lang="ko-KR" altLang="en-US" sz="2300" dirty="0"/>
              <a:t>종류</a:t>
            </a:r>
            <a:endParaRPr lang="en-US" altLang="ko-KR" sz="2300" dirty="0"/>
          </a:p>
          <a:p>
            <a:pPr marL="457200" indent="-457200">
              <a:buAutoNum type="arabicParenR"/>
            </a:pPr>
            <a:r>
              <a:rPr lang="ko-KR" altLang="en-US" sz="2300" dirty="0"/>
              <a:t>평균 제곱 오차</a:t>
            </a:r>
            <a:endParaRPr lang="en-US" altLang="ko-KR" sz="2300" dirty="0"/>
          </a:p>
          <a:p>
            <a:pPr marL="457200" indent="-457200">
              <a:buAutoNum type="arabicParenR"/>
            </a:pPr>
            <a:r>
              <a:rPr lang="ko-KR" altLang="en-US" sz="2300" dirty="0"/>
              <a:t>교차 엔트로피 오차</a:t>
            </a:r>
            <a:endParaRPr lang="en-US" altLang="ko-KR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625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4.2.1 </a:t>
            </a:r>
            <a:r>
              <a:rPr lang="ko-KR" altLang="en-US" dirty="0"/>
              <a:t>평균 제곱 오차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8</a:t>
            </a:fld>
            <a:endParaRPr lang="en-US" altLang="ko-KR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0" y="1355541"/>
            <a:ext cx="3801244" cy="1286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55976" y="1556792"/>
            <a:ext cx="1836204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kern="0" dirty="0" err="1"/>
              <a:t>y</a:t>
            </a:r>
            <a:r>
              <a:rPr lang="en-US" altLang="ko-KR" sz="1400" kern="0" baseline="-25000" dirty="0" err="1"/>
              <a:t>k</a:t>
            </a:r>
            <a:r>
              <a:rPr lang="en-US" altLang="ko-KR" sz="1400" kern="0" dirty="0"/>
              <a:t> = </a:t>
            </a:r>
            <a:r>
              <a:rPr lang="ko-KR" altLang="en-US" sz="1400" kern="0" dirty="0"/>
              <a:t>신경망의 출력</a:t>
            </a:r>
            <a:endParaRPr lang="en-US" altLang="ko-KR" sz="1400" kern="0" dirty="0"/>
          </a:p>
          <a:p>
            <a:r>
              <a:rPr lang="en-US" altLang="ko-KR" sz="1400" kern="0" dirty="0" err="1"/>
              <a:t>t</a:t>
            </a:r>
            <a:r>
              <a:rPr lang="en-US" altLang="ko-KR" sz="1400" kern="0" baseline="-25000" dirty="0" err="1"/>
              <a:t>k</a:t>
            </a:r>
            <a:r>
              <a:rPr lang="en-US" altLang="ko-KR" sz="1400" kern="0" baseline="-25000" dirty="0"/>
              <a:t>  </a:t>
            </a:r>
            <a:r>
              <a:rPr lang="en-US" altLang="ko-KR" sz="1400" kern="0" dirty="0"/>
              <a:t>= </a:t>
            </a:r>
            <a:r>
              <a:rPr lang="ko-KR" altLang="en-US" sz="1400" kern="0" dirty="0"/>
              <a:t>정답 레이블</a:t>
            </a:r>
            <a:endParaRPr lang="en-US" altLang="ko-KR" sz="1400" kern="0" dirty="0"/>
          </a:p>
          <a:p>
            <a:r>
              <a:rPr lang="en-US" altLang="ko-KR" sz="1400" kern="0" dirty="0"/>
              <a:t>k = </a:t>
            </a:r>
            <a:r>
              <a:rPr lang="ko-KR" altLang="en-US" sz="1400" kern="0" dirty="0"/>
              <a:t>데이터의 차원 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52" y="2642245"/>
            <a:ext cx="3403265" cy="3667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564" y="3645024"/>
            <a:ext cx="3636404" cy="1323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kern="0" dirty="0"/>
              <a:t>예시 </a:t>
            </a:r>
            <a:r>
              <a:rPr lang="en-US" altLang="ko-KR" sz="1600" kern="0" dirty="0"/>
              <a:t>1</a:t>
            </a:r>
            <a:r>
              <a:rPr lang="ko-KR" altLang="en-US" sz="1600" kern="0" dirty="0"/>
              <a:t>번과 예시 </a:t>
            </a:r>
            <a:r>
              <a:rPr lang="en-US" altLang="ko-KR" sz="1600" kern="0" dirty="0"/>
              <a:t>2</a:t>
            </a:r>
            <a:r>
              <a:rPr lang="ko-KR" altLang="en-US" sz="1600" kern="0" dirty="0"/>
              <a:t>번을 실행한 결과를 보면 예시 </a:t>
            </a:r>
            <a:r>
              <a:rPr lang="en-US" altLang="ko-KR" sz="1600" kern="0" dirty="0"/>
              <a:t>1</a:t>
            </a:r>
            <a:r>
              <a:rPr lang="ko-KR" altLang="en-US" sz="1600" kern="0" dirty="0"/>
              <a:t>번의 오차가 더 작으므로 평균 제곱 오차를 기준으로는 첫 번째 추정 결과가 정답에 더 가까울 것으로 판단할 수 있다</a:t>
            </a:r>
            <a:r>
              <a:rPr lang="en-US" altLang="ko-KR" sz="1600" kern="0" dirty="0"/>
              <a:t>.</a:t>
            </a:r>
            <a:endParaRPr lang="ko-KR" altLang="en-US" sz="1600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5040052" y="2365902"/>
            <a:ext cx="720080" cy="323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kern="0" dirty="0"/>
              <a:t>(</a:t>
            </a:r>
            <a:r>
              <a:rPr lang="ko-KR" altLang="en-US" sz="1500" kern="0" dirty="0"/>
              <a:t>소스</a:t>
            </a:r>
            <a:r>
              <a:rPr lang="en-US" altLang="ko-KR" sz="1500" kern="0" dirty="0"/>
              <a:t>)</a:t>
            </a:r>
            <a:endParaRPr lang="ko-KR" altLang="en-US" sz="1500" kern="0" dirty="0"/>
          </a:p>
        </p:txBody>
      </p:sp>
    </p:spTree>
    <p:extLst>
      <p:ext uri="{BB962C8B-B14F-4D97-AF65-F5344CB8AC3E}">
        <p14:creationId xmlns:p14="http://schemas.microsoft.com/office/powerpoint/2010/main" val="428545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4.2.2 </a:t>
            </a:r>
            <a:r>
              <a:rPr lang="ko-KR" altLang="en-US" dirty="0"/>
              <a:t>교차 엔트로피 오차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18" y="1412776"/>
            <a:ext cx="3761048" cy="116359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031940" y="1736812"/>
            <a:ext cx="1620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kern="0" dirty="0" err="1"/>
              <a:t>y</a:t>
            </a:r>
            <a:r>
              <a:rPr lang="en-US" altLang="ko-KR" sz="1200" kern="0" baseline="-25000" dirty="0" err="1"/>
              <a:t>k</a:t>
            </a:r>
            <a:r>
              <a:rPr lang="en-US" altLang="ko-KR" sz="1200" kern="0" dirty="0"/>
              <a:t> = </a:t>
            </a:r>
            <a:r>
              <a:rPr lang="ko-KR" altLang="en-US" sz="1200" kern="0" dirty="0"/>
              <a:t>신경망의 출력</a:t>
            </a:r>
            <a:endParaRPr lang="en-US" altLang="ko-KR" sz="1200" kern="0" dirty="0"/>
          </a:p>
          <a:p>
            <a:r>
              <a:rPr lang="en-US" altLang="ko-KR" sz="1200" kern="0" dirty="0" err="1"/>
              <a:t>t</a:t>
            </a:r>
            <a:r>
              <a:rPr lang="en-US" altLang="ko-KR" sz="1200" kern="0" baseline="-25000" dirty="0" err="1"/>
              <a:t>k</a:t>
            </a:r>
            <a:r>
              <a:rPr lang="en-US" altLang="ko-KR" sz="1200" kern="0" baseline="-25000" dirty="0"/>
              <a:t>  </a:t>
            </a:r>
            <a:r>
              <a:rPr lang="en-US" altLang="ko-KR" sz="1200" kern="0" dirty="0"/>
              <a:t>= </a:t>
            </a:r>
            <a:r>
              <a:rPr lang="ko-KR" altLang="en-US" sz="1200" kern="0" dirty="0"/>
              <a:t>정답 레이블</a:t>
            </a:r>
            <a:endParaRPr lang="en-US" altLang="ko-KR" sz="1200" kern="0" dirty="0"/>
          </a:p>
          <a:p>
            <a:r>
              <a:rPr lang="en-US" altLang="ko-KR" sz="1200" kern="0" dirty="0"/>
              <a:t>k = </a:t>
            </a:r>
            <a:r>
              <a:rPr lang="ko-KR" altLang="en-US" sz="1200" kern="0" dirty="0"/>
              <a:t>데이터의 차원 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888940"/>
            <a:ext cx="3530567" cy="27020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1940" y="3248980"/>
            <a:ext cx="3960440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/>
              <a:t>자연로그 함수는 </a:t>
            </a:r>
            <a:r>
              <a:rPr lang="en-US" altLang="ko-KR" sz="1400" kern="0" dirty="0"/>
              <a:t>x=1 </a:t>
            </a:r>
            <a:r>
              <a:rPr lang="ko-KR" altLang="en-US" sz="1400" kern="0" dirty="0"/>
              <a:t>일 때 </a:t>
            </a:r>
            <a:r>
              <a:rPr lang="en-US" altLang="ko-KR" sz="1400" kern="0" dirty="0"/>
              <a:t>y=0</a:t>
            </a:r>
            <a:r>
              <a:rPr lang="ko-KR" altLang="en-US" sz="1400" kern="0" dirty="0"/>
              <a:t>이 되고</a:t>
            </a:r>
            <a:r>
              <a:rPr lang="en-US" altLang="ko-KR" sz="1400" kern="0" dirty="0"/>
              <a:t>, x</a:t>
            </a:r>
            <a:r>
              <a:rPr lang="ko-KR" altLang="en-US" sz="1400" kern="0" dirty="0"/>
              <a:t>가 </a:t>
            </a:r>
            <a:r>
              <a:rPr lang="en-US" altLang="ko-KR" sz="1400" kern="0" dirty="0"/>
              <a:t>0</a:t>
            </a:r>
            <a:r>
              <a:rPr lang="ko-KR" altLang="en-US" sz="1400" kern="0" dirty="0"/>
              <a:t>에 가까워질수록 </a:t>
            </a:r>
            <a:r>
              <a:rPr lang="en-US" altLang="ko-KR" sz="1400" kern="0" dirty="0"/>
              <a:t>y</a:t>
            </a:r>
            <a:r>
              <a:rPr lang="ko-KR" altLang="en-US" sz="1400" kern="0" dirty="0"/>
              <a:t>의 값은 점점 작아진다</a:t>
            </a:r>
            <a:r>
              <a:rPr lang="en-US" altLang="ko-KR" sz="1400" kern="0" dirty="0"/>
              <a:t>.</a:t>
            </a:r>
          </a:p>
          <a:p>
            <a:r>
              <a:rPr lang="ko-KR" altLang="en-US" sz="1400" b="1" kern="0" dirty="0">
                <a:solidFill>
                  <a:srgbClr val="0070C0"/>
                </a:solidFill>
              </a:rPr>
              <a:t>교차 엔트로피 오차 식 또한 정답일 때의 출력이 작아질수록 오차는 커진다</a:t>
            </a:r>
            <a:r>
              <a:rPr lang="en-US" altLang="ko-KR" sz="1400" b="1" kern="0" dirty="0">
                <a:solidFill>
                  <a:srgbClr val="0070C0"/>
                </a:solidFill>
              </a:rPr>
              <a:t>.</a:t>
            </a:r>
            <a:endParaRPr lang="ko-KR" altLang="en-US" sz="14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1021</Words>
  <Application>Microsoft Office PowerPoint</Application>
  <PresentationFormat>화면 슬라이드 쇼(4:3)</PresentationFormat>
  <Paragraphs>152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Edge</vt:lpstr>
      <vt:lpstr>Deep-Learning from Scratch   4장</vt:lpstr>
      <vt:lpstr>4장 신경망 학습</vt:lpstr>
      <vt:lpstr>4.1 데이터에서 학습한다.</vt:lpstr>
      <vt:lpstr>4.1.1 데이터 주도 학습</vt:lpstr>
      <vt:lpstr>4.1.1 데이터 주도 학습</vt:lpstr>
      <vt:lpstr>4.1.2 훈련 데이터와 시험 데이터</vt:lpstr>
      <vt:lpstr>4.2 손실 함수 </vt:lpstr>
      <vt:lpstr>4.2.1 평균 제곱 오차</vt:lpstr>
      <vt:lpstr>4.2.2 교차 엔트로피 오차</vt:lpstr>
      <vt:lpstr>4.2.2 교차 엔트로피 오차</vt:lpstr>
      <vt:lpstr>4.2.3 미니배치 학습</vt:lpstr>
      <vt:lpstr>4.2.3 미니배치 학습</vt:lpstr>
      <vt:lpstr>4.2.4 (배치용) 교차 엔트로피 오차 구현하기</vt:lpstr>
      <vt:lpstr>4.2.5 왜 손실 함수를 설정하는가?</vt:lpstr>
      <vt:lpstr>4.3 수치 미분 4.3.1 미분</vt:lpstr>
      <vt:lpstr>4.3.1 미분</vt:lpstr>
      <vt:lpstr>4.3.2 수치 미분의 예</vt:lpstr>
      <vt:lpstr>4.3.3 편미분</vt:lpstr>
      <vt:lpstr>4.4 기울기</vt:lpstr>
      <vt:lpstr>4.4.1 경사법(경사 하강법)</vt:lpstr>
      <vt:lpstr>4.4.1 경사법(경사 하강법)</vt:lpstr>
      <vt:lpstr>4.4.2 신경망에서의 기울기</vt:lpstr>
      <vt:lpstr>4.5 학습 알고리즘 구현하기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1061</cp:revision>
  <cp:lastPrinted>2017-11-16T09:16:57Z</cp:lastPrinted>
  <dcterms:created xsi:type="dcterms:W3CDTF">2007-04-05T20:26:21Z</dcterms:created>
  <dcterms:modified xsi:type="dcterms:W3CDTF">2018-07-09T10:43:01Z</dcterms:modified>
  <cp:category/>
  <cp:contentStatus/>
</cp:coreProperties>
</file>