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6" r:id="rId4"/>
    <p:sldId id="268" r:id="rId5"/>
    <p:sldId id="263" r:id="rId6"/>
    <p:sldId id="271" r:id="rId7"/>
    <p:sldId id="272" r:id="rId8"/>
    <p:sldId id="267" r:id="rId9"/>
    <p:sldId id="259" r:id="rId10"/>
    <p:sldId id="260" r:id="rId11"/>
    <p:sldId id="273" r:id="rId12"/>
    <p:sldId id="261" r:id="rId13"/>
    <p:sldId id="274" r:id="rId14"/>
    <p:sldId id="262" r:id="rId15"/>
    <p:sldId id="266" r:id="rId16"/>
    <p:sldId id="264" r:id="rId17"/>
    <p:sldId id="265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0AEF1-C3EA-B7F5-2B6B-C0AE57D06678}" v="24" dt="2024-04-25T14:42:54.697"/>
    <p1510:client id="{7DE2B98D-F14B-4AD4-73DD-6FA66A8F7E1A}" v="12" dt="2024-04-26T06:49:14.901"/>
    <p1510:client id="{D02F6F06-2A61-8B8F-0765-2F6B461A4C8D}" v="42" dt="2024-04-25T16:38:58.780"/>
    <p1510:client id="{F0E3EB70-3380-49CA-9405-F4C49DC8B36C}" v="4309" dt="2024-04-26T07:07:3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A129-47AE-C846-B17F-7B6CDF78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993"/>
            <a:ext cx="10515600" cy="47876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Core Message</a:t>
            </a:r>
            <a:r>
              <a:rPr lang="en-US" dirty="0"/>
              <a:t>: Rule-based systems are a feasible solution for geospatial </a:t>
            </a:r>
            <a:r>
              <a:rPr lang="en-US" dirty="0" err="1"/>
              <a:t>visualisation</a:t>
            </a:r>
            <a:r>
              <a:rPr lang="en-US" dirty="0"/>
              <a:t> recommendation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 and Methods:</a:t>
            </a:r>
          </a:p>
          <a:p>
            <a:pPr lvl="1"/>
            <a:r>
              <a:rPr lang="en-US" dirty="0"/>
              <a:t>Background, Problem, Prior work/solutions, Gap</a:t>
            </a:r>
          </a:p>
          <a:p>
            <a:pPr lvl="1"/>
            <a:r>
              <a:rPr lang="en-US" dirty="0"/>
              <a:t>Research Question, Objectives</a:t>
            </a:r>
          </a:p>
          <a:p>
            <a:pPr lvl="1"/>
            <a:r>
              <a:rPr lang="en-US" dirty="0"/>
              <a:t>Implementing </a:t>
            </a:r>
            <a:r>
              <a:rPr lang="en-US" dirty="0" err="1"/>
              <a:t>visualisation</a:t>
            </a:r>
            <a:r>
              <a:rPr lang="en-US" dirty="0"/>
              <a:t> knowledge into a </a:t>
            </a:r>
            <a:r>
              <a:rPr lang="en-US" dirty="0" err="1"/>
              <a:t>visualisation</a:t>
            </a:r>
            <a:r>
              <a:rPr lang="en-US" dirty="0"/>
              <a:t> ranking system, Listing possible geospatial </a:t>
            </a:r>
            <a:r>
              <a:rPr lang="en-US" dirty="0" err="1"/>
              <a:t>visualisation</a:t>
            </a:r>
            <a:r>
              <a:rPr lang="en-US" dirty="0"/>
              <a:t> for a given dataset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lvl="1"/>
            <a:r>
              <a:rPr lang="en-US" dirty="0"/>
              <a:t>Principles of </a:t>
            </a:r>
            <a:r>
              <a:rPr lang="en-US" dirty="0" err="1"/>
              <a:t>visualisation</a:t>
            </a:r>
            <a:r>
              <a:rPr lang="en-US" dirty="0"/>
              <a:t>, from literature and experimentation</a:t>
            </a:r>
          </a:p>
          <a:p>
            <a:pPr lvl="1"/>
            <a:r>
              <a:rPr lang="en-US" dirty="0"/>
              <a:t>A way to enumerate </a:t>
            </a:r>
            <a:r>
              <a:rPr lang="en-US" dirty="0" err="1"/>
              <a:t>visualisations</a:t>
            </a:r>
            <a:endParaRPr lang="en-US" dirty="0"/>
          </a:p>
          <a:p>
            <a:pPr lvl="1"/>
            <a:r>
              <a:rPr lang="en-US" dirty="0"/>
              <a:t>A way to rank </a:t>
            </a:r>
            <a:r>
              <a:rPr lang="en-US" dirty="0" err="1"/>
              <a:t>visualisations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Limitations and Discussion:</a:t>
            </a:r>
          </a:p>
          <a:p>
            <a:pPr lvl="1"/>
            <a:r>
              <a:rPr lang="en-US" dirty="0"/>
              <a:t>The space of possible </a:t>
            </a:r>
            <a:r>
              <a:rPr lang="en-US" dirty="0" err="1"/>
              <a:t>visualisations</a:t>
            </a:r>
            <a:endParaRPr lang="en-US" dirty="0"/>
          </a:p>
          <a:p>
            <a:pPr lvl="1"/>
            <a:r>
              <a:rPr lang="en-US" dirty="0"/>
              <a:t>Conflict between </a:t>
            </a:r>
            <a:r>
              <a:rPr lang="en-US" dirty="0" err="1"/>
              <a:t>colours</a:t>
            </a:r>
            <a:r>
              <a:rPr lang="en-US" dirty="0"/>
              <a:t> on map and </a:t>
            </a:r>
            <a:r>
              <a:rPr lang="en-US" dirty="0" err="1"/>
              <a:t>colours</a:t>
            </a:r>
            <a:r>
              <a:rPr lang="en-US" dirty="0"/>
              <a:t> on encoding</a:t>
            </a:r>
          </a:p>
          <a:p>
            <a:pPr lvl="1"/>
            <a:r>
              <a:rPr lang="en-US" dirty="0"/>
              <a:t>Rule-based requires a lot of manual tweaking</a:t>
            </a:r>
          </a:p>
          <a:p>
            <a:pPr lvl="1"/>
            <a:r>
              <a:rPr lang="en-US" dirty="0"/>
              <a:t>Clustering similar </a:t>
            </a:r>
            <a:r>
              <a:rPr lang="en-US" dirty="0" err="1"/>
              <a:t>visualisations</a:t>
            </a:r>
            <a:r>
              <a:rPr lang="en-US" dirty="0"/>
              <a:t> is important to reduce repetitive </a:t>
            </a:r>
            <a:r>
              <a:rPr lang="en-US" dirty="0" err="1"/>
              <a:t>visualisations</a:t>
            </a:r>
            <a:endParaRPr lang="en-US" dirty="0"/>
          </a:p>
          <a:p>
            <a:pPr lvl="1"/>
            <a:r>
              <a:rPr lang="en-US" dirty="0"/>
              <a:t>Properties of the data, </a:t>
            </a:r>
            <a:r>
              <a:rPr lang="en-US" dirty="0" err="1"/>
              <a:t>eg</a:t>
            </a:r>
            <a:r>
              <a:rPr lang="en-US" dirty="0"/>
              <a:t>, correlations between variables, variance, </a:t>
            </a:r>
            <a:r>
              <a:rPr lang="en-US" dirty="0" err="1"/>
              <a:t>etc</a:t>
            </a:r>
            <a:r>
              <a:rPr lang="en-US" dirty="0"/>
              <a:t> important for recommending </a:t>
            </a:r>
            <a:r>
              <a:rPr lang="en-US" dirty="0" err="1"/>
              <a:t>visualisations</a:t>
            </a:r>
            <a:endParaRPr lang="en-US" dirty="0"/>
          </a:p>
          <a:p>
            <a:pPr lvl="1"/>
            <a:r>
              <a:rPr lang="en-US" dirty="0"/>
              <a:t>Ensemble encodings with three or more encodings is hard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F94E0-5B78-CB55-B9CF-50B4D35138E2}"/>
              </a:ext>
            </a:extLst>
          </p:cNvPr>
          <p:cNvSpPr txBox="1"/>
          <p:nvPr/>
        </p:nvSpPr>
        <p:spPr>
          <a:xfrm>
            <a:off x="838200" y="5348378"/>
            <a:ext cx="9057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To inform</a:t>
            </a:r>
          </a:p>
        </p:txBody>
      </p:sp>
    </p:spTree>
    <p:extLst>
      <p:ext uri="{BB962C8B-B14F-4D97-AF65-F5344CB8AC3E}">
        <p14:creationId xmlns:p14="http://schemas.microsoft.com/office/powerpoint/2010/main" val="186849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6E0-C9F8-9388-57B0-34A2FB88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58FE-6917-3C4D-8AC2-B835A678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17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Codifying principles into a visualisation ranking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6064B-8B49-11F3-055C-AF36C94F979D}"/>
              </a:ext>
            </a:extLst>
          </p:cNvPr>
          <p:cNvSpPr txBox="1"/>
          <p:nvPr/>
        </p:nvSpPr>
        <p:spPr>
          <a:xfrm>
            <a:off x="838200" y="2314688"/>
            <a:ext cx="970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primitive visual encoding has a set score based on its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visualisation’s score is an aggregate of its constituent encodings’ scores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406976-02F5-7EAF-2149-42DB2DA9A588}"/>
              </a:ext>
            </a:extLst>
          </p:cNvPr>
          <p:cNvSpPr txBox="1">
            <a:spLocks/>
          </p:cNvSpPr>
          <p:nvPr/>
        </p:nvSpPr>
        <p:spPr>
          <a:xfrm>
            <a:off x="838201" y="3863248"/>
            <a:ext cx="7000783" cy="99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+mn-lt"/>
                <a:cs typeface="+mn-lt"/>
              </a:rPr>
              <a:t>Enumerating possible geospatial visualisations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5E96-734C-650B-5814-D6B1FDC829B2}"/>
              </a:ext>
            </a:extLst>
          </p:cNvPr>
          <p:cNvSpPr txBox="1"/>
          <p:nvPr/>
        </p:nvSpPr>
        <p:spPr>
          <a:xfrm>
            <a:off x="838200" y="4855270"/>
            <a:ext cx="596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Match each data variable with all valid visual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Compose a permutation of the result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045D04-D288-9FDD-8DA8-E2FF50B5FA46}"/>
              </a:ext>
            </a:extLst>
          </p:cNvPr>
          <p:cNvGrpSpPr/>
          <p:nvPr/>
        </p:nvGrpSpPr>
        <p:grpSpPr>
          <a:xfrm>
            <a:off x="6551260" y="3256085"/>
            <a:ext cx="5367665" cy="3236790"/>
            <a:chOff x="6667085" y="3453201"/>
            <a:chExt cx="5040782" cy="30396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4D144B-DBB0-E936-FD98-BA2A87C2F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95" y="3558061"/>
              <a:ext cx="4907572" cy="29348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AFF2CE-57A8-E630-1F41-81734DD9B915}"/>
                </a:ext>
              </a:extLst>
            </p:cNvPr>
            <p:cNvSpPr txBox="1"/>
            <p:nvPr/>
          </p:nvSpPr>
          <p:spPr>
            <a:xfrm>
              <a:off x="6667085" y="345320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9A267-FE8A-6E7B-E918-BE1E2736BB1C}"/>
              </a:ext>
            </a:extLst>
          </p:cNvPr>
          <p:cNvSpPr txBox="1"/>
          <p:nvPr/>
        </p:nvSpPr>
        <p:spPr>
          <a:xfrm>
            <a:off x="750498" y="6535919"/>
            <a:ext cx="10603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</a:rPr>
              <a:t>1.  J. Mackinlay, ‘Automating the design of graphical presentations of relational information’, </a:t>
            </a:r>
            <a:r>
              <a:rPr lang="en-GB" sz="1100" i="1" dirty="0">
                <a:effectLst/>
              </a:rPr>
              <a:t>ACM Trans. Graph.,</a:t>
            </a:r>
            <a:r>
              <a:rPr lang="en-GB" sz="1100" dirty="0">
                <a:effectLst/>
              </a:rPr>
              <a:t> 1986.</a:t>
            </a:r>
          </a:p>
        </p:txBody>
      </p:sp>
    </p:spTree>
    <p:extLst>
      <p:ext uri="{BB962C8B-B14F-4D97-AF65-F5344CB8AC3E}">
        <p14:creationId xmlns:p14="http://schemas.microsoft.com/office/powerpoint/2010/main" val="225400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F034-44A0-26C7-6A94-434D73D6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93C-082D-846A-4565-362536D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1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4E81-20E0-6DA3-6AA4-FCDB4383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Discussion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98DA-06FC-242A-839D-05B70929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You can’t find useful patterns without looking at the data itself (distribution, correlations, trends etc.)</a:t>
            </a:r>
          </a:p>
          <a:p>
            <a:r>
              <a:rPr lang="en-GB" dirty="0"/>
              <a:t>Little published knowledge on geospatial visualisation</a:t>
            </a:r>
          </a:p>
          <a:p>
            <a:r>
              <a:rPr lang="en-GB" dirty="0"/>
              <a:t>Navigating the space of possible visualisations for large datasets</a:t>
            </a:r>
          </a:p>
          <a:p>
            <a:r>
              <a:rPr lang="en-GB" dirty="0"/>
              <a:t>Ensemble visual encodings</a:t>
            </a:r>
          </a:p>
          <a:p>
            <a:r>
              <a:rPr lang="en-GB" dirty="0"/>
              <a:t>User intent and context as input.</a:t>
            </a:r>
          </a:p>
          <a:p>
            <a:r>
              <a:rPr lang="en-GB" dirty="0"/>
              <a:t>Clustering to reduce repetitive recommendations.</a:t>
            </a:r>
          </a:p>
          <a:p>
            <a:r>
              <a:rPr lang="en-GB" dirty="0"/>
              <a:t>Feasibility of a machine learning solution (data)</a:t>
            </a:r>
          </a:p>
        </p:txBody>
      </p:sp>
    </p:spTree>
    <p:extLst>
      <p:ext uri="{BB962C8B-B14F-4D97-AF65-F5344CB8AC3E}">
        <p14:creationId xmlns:p14="http://schemas.microsoft.com/office/powerpoint/2010/main" val="379950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2DEC-9871-770F-F787-0780CEF0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EDE1-162F-D771-568C-329A266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Rule-based geospatial visualisation recommendation is codifying visualisation knowledge to identify the few useful and communicative geospatial visualisations for a given dataset</a:t>
            </a:r>
          </a:p>
          <a:p>
            <a:r>
              <a:rPr lang="en-GB" dirty="0"/>
              <a:t>To assess the effectiveness of rule-based systems for geospatial visualisation, we attempt to develop it in two parts – ranking and enumeration subsystems.</a:t>
            </a:r>
          </a:p>
          <a:p>
            <a:r>
              <a:rPr lang="en-GB" dirty="0"/>
              <a:t>We find that data type alone is not enough to identify good visualisations, and that there are many research questions in this area worth exploring.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33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827E-639F-C810-24D4-CB03D7BB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F20C-72A9-3E6D-187F-303E3774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072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3A7F-2CBB-F429-AC9F-1ABC96FE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9CB4-795B-3338-BCCF-B5B85A2F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</a:rPr>
              <a:t>J. Mackinlay, ‘Automating the design of graphical presentations of relational information’, </a:t>
            </a:r>
            <a:r>
              <a:rPr lang="en-GB" sz="2000" i="1" dirty="0">
                <a:effectLst/>
              </a:rPr>
              <a:t>ACM Trans. Graph.,</a:t>
            </a:r>
            <a:r>
              <a:rPr lang="en-GB" sz="2000" dirty="0">
                <a:effectLst/>
              </a:rPr>
              <a:t> 1986.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</a:rPr>
              <a:t>W. S. Cleveland and R. McGill, ‘Graphical Perception: Theory, Experimentation, and Application to the Development of Graphical Methods’, </a:t>
            </a:r>
            <a:r>
              <a:rPr lang="en-GB" sz="2000" i="1" dirty="0">
                <a:effectLst/>
              </a:rPr>
              <a:t>Journal of the American Statistical Association</a:t>
            </a:r>
            <a:r>
              <a:rPr lang="en-GB" sz="2000" dirty="0">
                <a:effectLst/>
              </a:rPr>
              <a:t>, 1984.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</a:rPr>
              <a:t>J. Bertin, </a:t>
            </a:r>
            <a:r>
              <a:rPr lang="en-GB" sz="2000" i="1" dirty="0">
                <a:effectLst/>
              </a:rPr>
              <a:t>Semiology of Graphics: Diagrams, Networks, Maps</a:t>
            </a:r>
            <a:r>
              <a:rPr lang="en-GB" sz="2000" dirty="0">
                <a:effectLst/>
              </a:rPr>
              <a:t>. ESRI Press, 2011.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6468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4BA3-2C9C-BE5E-01E7-A92B318E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Work – On Effective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8355-BA74-74C2-389A-64EC0DA1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[Principles of visualisation]</a:t>
            </a:r>
          </a:p>
          <a:p>
            <a:pPr lvl="1"/>
            <a:r>
              <a:rPr lang="en-GB" dirty="0"/>
              <a:t>Bertin on the primitive visual encodings</a:t>
            </a:r>
          </a:p>
          <a:p>
            <a:pPr lvl="1"/>
            <a:r>
              <a:rPr lang="en-GB" dirty="0"/>
              <a:t>Cleveland and McGill on the accuracy of perceptual interpretation.</a:t>
            </a:r>
          </a:p>
          <a:p>
            <a:pPr lvl="1"/>
            <a:r>
              <a:rPr lang="en-GB" dirty="0"/>
              <a:t>Work on ensemble encodings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99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4BA3-2C9C-BE5E-01E7-A92B318E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Work–On Recommending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8355-BA74-74C2-389A-64EC0DA1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ML-Based</a:t>
            </a:r>
          </a:p>
          <a:p>
            <a:pPr lvl="1"/>
            <a:r>
              <a:rPr lang="en-GB" dirty="0"/>
              <a:t>Good performance, but…</a:t>
            </a:r>
          </a:p>
          <a:p>
            <a:pPr lvl="1"/>
            <a:r>
              <a:rPr lang="en-GB" dirty="0"/>
              <a:t>High data requirements</a:t>
            </a:r>
          </a:p>
          <a:p>
            <a:pPr lvl="1"/>
            <a:r>
              <a:rPr lang="en-GB" dirty="0"/>
              <a:t>Black box – difficult to interpret (Neural Nets)</a:t>
            </a:r>
          </a:p>
          <a:p>
            <a:r>
              <a:rPr lang="en-GB" dirty="0"/>
              <a:t>Rule-Based</a:t>
            </a:r>
          </a:p>
          <a:p>
            <a:pPr lvl="1"/>
            <a:r>
              <a:rPr lang="en-GB" dirty="0"/>
              <a:t>Implementation of design principles for ranking visualisations</a:t>
            </a:r>
          </a:p>
          <a:p>
            <a:pPr lvl="1"/>
            <a:r>
              <a:rPr lang="en-GB" dirty="0"/>
              <a:t>Listing possible visualisations</a:t>
            </a:r>
          </a:p>
          <a:p>
            <a:pPr lvl="1"/>
            <a:r>
              <a:rPr lang="en-GB" dirty="0"/>
              <a:t>Filtering and ranking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8AD0C-E590-0473-9AD6-19AF005DD263}"/>
              </a:ext>
            </a:extLst>
          </p:cNvPr>
          <p:cNvSpPr txBox="1"/>
          <p:nvPr/>
        </p:nvSpPr>
        <p:spPr>
          <a:xfrm>
            <a:off x="838200" y="5495026"/>
            <a:ext cx="1034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No one has looked at the recommendation of map visualisations </a:t>
            </a:r>
          </a:p>
        </p:txBody>
      </p:sp>
    </p:spTree>
    <p:extLst>
      <p:ext uri="{BB962C8B-B14F-4D97-AF65-F5344CB8AC3E}">
        <p14:creationId xmlns:p14="http://schemas.microsoft.com/office/powerpoint/2010/main" val="5319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4F9B-D9A1-6BD2-03D7-2A0AD17F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068"/>
            <a:ext cx="10515600" cy="5762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0" i="0">
                <a:effectLst/>
                <a:latin typeface="Arial"/>
                <a:cs typeface="Arial"/>
              </a:rPr>
              <a:t>1. </a:t>
            </a:r>
            <a:r>
              <a:rPr lang="en-GB">
                <a:latin typeface="Arial"/>
                <a:cs typeface="Arial"/>
              </a:rPr>
              <a:t>Topic</a:t>
            </a:r>
            <a:r>
              <a:rPr lang="en-GB" b="0" i="0">
                <a:effectLst/>
                <a:latin typeface="Arial"/>
                <a:cs typeface="Arial"/>
              </a:rPr>
              <a:t> (importance and current problem)</a:t>
            </a:r>
            <a:br>
              <a:rPr lang="en-GB" dirty="0"/>
            </a:br>
            <a:r>
              <a:rPr lang="en-GB" b="0" i="0">
                <a:effectLst/>
                <a:latin typeface="Arial"/>
                <a:cs typeface="Arial"/>
              </a:rPr>
              <a:t>2. </a:t>
            </a:r>
            <a:r>
              <a:rPr lang="en-GB">
                <a:latin typeface="Arial"/>
                <a:cs typeface="Arial"/>
              </a:rPr>
              <a:t>Research</a:t>
            </a:r>
            <a:r>
              <a:rPr lang="en-GB" b="0" i="0">
                <a:effectLst/>
                <a:latin typeface="Arial"/>
                <a:cs typeface="Arial"/>
              </a:rPr>
              <a:t> question</a:t>
            </a:r>
            <a:br>
              <a:rPr lang="en-GB" dirty="0"/>
            </a:br>
            <a:r>
              <a:rPr lang="en-GB" b="0" i="0">
                <a:effectLst/>
                <a:latin typeface="Arial"/>
                <a:cs typeface="Arial"/>
              </a:rPr>
              <a:t>3. </a:t>
            </a:r>
            <a:r>
              <a:rPr lang="en-GB">
                <a:latin typeface="Arial"/>
                <a:cs typeface="Arial"/>
              </a:rPr>
              <a:t>Methodology</a:t>
            </a:r>
            <a:br>
              <a:rPr lang="en-GB"/>
            </a:br>
            <a:r>
              <a:rPr lang="en-GB" b="0" i="0">
                <a:effectLst/>
                <a:latin typeface="Arial"/>
                <a:cs typeface="Arial"/>
              </a:rPr>
              <a:t>4. </a:t>
            </a:r>
            <a:r>
              <a:rPr lang="en-GB">
                <a:latin typeface="Arial"/>
                <a:cs typeface="Arial"/>
              </a:rPr>
              <a:t>Results</a:t>
            </a:r>
            <a:r>
              <a:rPr lang="en-GB" b="0" i="0">
                <a:effectLst/>
                <a:latin typeface="Arial"/>
                <a:cs typeface="Arial"/>
              </a:rPr>
              <a:t> so far</a:t>
            </a:r>
            <a:br>
              <a:rPr lang="en-GB" dirty="0"/>
            </a:br>
            <a:r>
              <a:rPr lang="en-GB" b="0" i="0">
                <a:effectLst/>
                <a:latin typeface="Arial"/>
                <a:cs typeface="Arial"/>
              </a:rPr>
              <a:t>5. </a:t>
            </a:r>
            <a:r>
              <a:rPr lang="en-GB">
                <a:latin typeface="Arial"/>
                <a:cs typeface="Arial"/>
              </a:rPr>
              <a:t>Discussion</a:t>
            </a:r>
            <a:r>
              <a:rPr lang="en-GB" b="0" i="0">
                <a:effectLst/>
                <a:latin typeface="Arial"/>
                <a:cs typeface="Arial"/>
              </a:rPr>
              <a:t> and conclusion</a:t>
            </a:r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6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Rule-Based Geospatial Visualisation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1216"/>
            <a:ext cx="9144000" cy="1655762"/>
          </a:xfrm>
        </p:spPr>
        <p:txBody>
          <a:bodyPr/>
          <a:lstStyle/>
          <a:p>
            <a:r>
              <a:rPr lang="en-GB" dirty="0"/>
              <a:t>Anthony Joseph </a:t>
            </a:r>
            <a:r>
              <a:rPr lang="en-GB" dirty="0" err="1"/>
              <a:t>Jungo</a:t>
            </a:r>
            <a:r>
              <a:rPr lang="en-GB" dirty="0"/>
              <a:t>, </a:t>
            </a:r>
            <a:r>
              <a:rPr lang="en-GB" dirty="0" err="1"/>
              <a:t>Kaiza</a:t>
            </a:r>
            <a:r>
              <a:rPr lang="en-GB" dirty="0"/>
              <a:t> </a:t>
            </a:r>
            <a:r>
              <a:rPr lang="en-GB" dirty="0" err="1"/>
              <a:t>Kunonu</a:t>
            </a:r>
            <a:r>
              <a:rPr lang="en-GB" dirty="0"/>
              <a:t> </a:t>
            </a:r>
            <a:r>
              <a:rPr lang="en-GB" dirty="0" err="1"/>
              <a:t>Ilomo</a:t>
            </a:r>
            <a:r>
              <a:rPr lang="en-GB" dirty="0"/>
              <a:t>, John Waithaka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590C-8217-8270-E6E9-35496436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47" y="845389"/>
            <a:ext cx="10515600" cy="90577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Geospatial </a:t>
            </a:r>
            <a:r>
              <a:rPr lang="en-GB" i="1" dirty="0"/>
              <a:t>visualisation</a:t>
            </a:r>
            <a:r>
              <a:rPr lang="en-US" i="1" dirty="0"/>
              <a:t> recommendation is a significant research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3A31F-1351-0F37-98F3-D4622FA6C66A}"/>
              </a:ext>
            </a:extLst>
          </p:cNvPr>
          <p:cNvSpPr txBox="1"/>
          <p:nvPr/>
        </p:nvSpPr>
        <p:spPr>
          <a:xfrm>
            <a:off x="820947" y="2521059"/>
            <a:ext cx="105328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Agenda:</a:t>
            </a:r>
          </a:p>
          <a:p>
            <a:r>
              <a:rPr lang="en-GB" sz="2800" dirty="0"/>
              <a:t>1. The topic, and The problem</a:t>
            </a:r>
          </a:p>
          <a:p>
            <a:r>
              <a:rPr lang="en-GB" sz="2800" dirty="0"/>
              <a:t>2. Our aim, and Our approach</a:t>
            </a:r>
          </a:p>
          <a:p>
            <a:r>
              <a:rPr lang="en-GB" sz="2800" dirty="0"/>
              <a:t>3. Results and 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FD531-BEE5-D74E-66E7-CBA25E4ECF6A}"/>
              </a:ext>
            </a:extLst>
          </p:cNvPr>
          <p:cNvSpPr txBox="1">
            <a:spLocks/>
          </p:cNvSpPr>
          <p:nvPr/>
        </p:nvSpPr>
        <p:spPr>
          <a:xfrm>
            <a:off x="820947" y="5405887"/>
            <a:ext cx="10515600" cy="90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We want to inform you about geospatial </a:t>
            </a:r>
            <a:r>
              <a:rPr lang="en-US" i="1" dirty="0" err="1"/>
              <a:t>visualisation</a:t>
            </a:r>
            <a:r>
              <a:rPr lang="en-US" i="1" dirty="0"/>
              <a:t> recommendation using a rule-based system</a:t>
            </a:r>
          </a:p>
        </p:txBody>
      </p:sp>
    </p:spTree>
    <p:extLst>
      <p:ext uri="{BB962C8B-B14F-4D97-AF65-F5344CB8AC3E}">
        <p14:creationId xmlns:p14="http://schemas.microsoft.com/office/powerpoint/2010/main" val="3982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A1CD-3E3F-5EAA-C9AE-A351B629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Rule-Based Geospatial Visualisation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6F06-B97E-9F31-8997-FA1E0606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520" y="2071916"/>
            <a:ext cx="47048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Geospatial visualisation</a:t>
            </a:r>
            <a:r>
              <a:rPr lang="en-GB" dirty="0"/>
              <a:t>: Data visualisation overlayed on a map</a:t>
            </a:r>
          </a:p>
          <a:p>
            <a:pPr marL="0" indent="0">
              <a:buNone/>
            </a:pPr>
            <a:r>
              <a:rPr lang="en-GB" b="1" dirty="0"/>
              <a:t>Recommendation:</a:t>
            </a:r>
            <a:r>
              <a:rPr lang="en-GB" dirty="0"/>
              <a:t> Automatically identifying the few good visualisations of a given dataset</a:t>
            </a:r>
          </a:p>
          <a:p>
            <a:pPr marL="0" indent="0">
              <a:buNone/>
            </a:pPr>
            <a:r>
              <a:rPr lang="en-GB" b="1" dirty="0"/>
              <a:t>Rule-Based:</a:t>
            </a:r>
            <a:r>
              <a:rPr lang="en-GB" dirty="0"/>
              <a:t> Codified knowledge</a:t>
            </a:r>
            <a:endParaRPr lang="en-GB" b="1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56821-CE0A-6836-DA06-C741CEFE6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"/>
          <a:stretch/>
        </p:blipFill>
        <p:spPr>
          <a:xfrm>
            <a:off x="838200" y="2071916"/>
            <a:ext cx="5349699" cy="40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CDBD-AD94-0F1C-F1F7-11B7662E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8273-1340-8802-99E6-13FA5C49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the few </a:t>
            </a:r>
            <a:r>
              <a:rPr lang="en-GB" b="1" dirty="0"/>
              <a:t>useful</a:t>
            </a:r>
            <a:r>
              <a:rPr lang="en-GB" dirty="0"/>
              <a:t> patterns out of many in a large dataset</a:t>
            </a:r>
          </a:p>
          <a:p>
            <a:r>
              <a:rPr lang="en-GB" dirty="0"/>
              <a:t>Finding effective visualisations of a pattern</a:t>
            </a:r>
          </a:p>
          <a:p>
            <a:endParaRPr lang="en-GB" dirty="0"/>
          </a:p>
          <a:p>
            <a:r>
              <a:rPr lang="en-GB" dirty="0"/>
              <a:t>Status Quo:</a:t>
            </a:r>
          </a:p>
          <a:p>
            <a:pPr lvl="1"/>
            <a:r>
              <a:rPr lang="en-GB" dirty="0"/>
              <a:t>Manual trial-and-error</a:t>
            </a:r>
          </a:p>
          <a:p>
            <a:pPr lvl="1"/>
            <a:r>
              <a:rPr lang="en-GB" dirty="0"/>
              <a:t>Fancy inaccessible statistics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Research problem since 1986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7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CDBD-AD94-0F1C-F1F7-11B7662E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Research Question &amp;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8273-1340-8802-99E6-13FA5C49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 good are </a:t>
            </a:r>
            <a:r>
              <a:rPr lang="en-GB" b="1" dirty="0"/>
              <a:t>rule-based systems</a:t>
            </a:r>
            <a:r>
              <a:rPr lang="en-GB" dirty="0"/>
              <a:t> at </a:t>
            </a:r>
            <a:r>
              <a:rPr lang="en-GB" b="1" dirty="0"/>
              <a:t>recommending useful and communicative geospatial visualisations</a:t>
            </a:r>
            <a:r>
              <a:rPr lang="en-GB" dirty="0"/>
              <a:t> for a given dataset?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577DD-7DEA-DECA-FB61-FDD46FB624CD}"/>
              </a:ext>
            </a:extLst>
          </p:cNvPr>
          <p:cNvSpPr txBox="1"/>
          <p:nvPr/>
        </p:nvSpPr>
        <p:spPr>
          <a:xfrm>
            <a:off x="838200" y="3541143"/>
            <a:ext cx="998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Previous works use rule-based systems to recommend data visualisations like bar graphs and scatter plots. Would this work for geospatial visualisations?</a:t>
            </a:r>
          </a:p>
        </p:txBody>
      </p:sp>
    </p:spTree>
    <p:extLst>
      <p:ext uri="{BB962C8B-B14F-4D97-AF65-F5344CB8AC3E}">
        <p14:creationId xmlns:p14="http://schemas.microsoft.com/office/powerpoint/2010/main" val="335135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52D3-0A0A-F274-F9C7-AC77C689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7DBC-D035-8BCA-BFA1-F2C96DA3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Principles for effective visualisation</a:t>
            </a:r>
          </a:p>
          <a:p>
            <a:r>
              <a:rPr lang="en-GB" dirty="0">
                <a:ea typeface="+mn-lt"/>
                <a:cs typeface="+mn-lt"/>
              </a:rPr>
              <a:t>Codifying principles into a visualisation ranking system</a:t>
            </a:r>
          </a:p>
          <a:p>
            <a:r>
              <a:rPr lang="en-GB" dirty="0">
                <a:ea typeface="+mn-lt"/>
                <a:cs typeface="+mn-lt"/>
              </a:rPr>
              <a:t>Developing a method of enumerating a diverse set of geospatial visualisations</a:t>
            </a:r>
          </a:p>
          <a:p>
            <a:r>
              <a:rPr lang="en-GB" dirty="0">
                <a:ea typeface="+mn-lt"/>
                <a:cs typeface="+mn-lt"/>
              </a:rPr>
              <a:t>Combining the ranking and enumeration functions into a geospatial visualisation recommendation system</a:t>
            </a:r>
          </a:p>
          <a:p>
            <a:pPr lvl="1"/>
            <a:endParaRPr lang="en-GB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83A84-10CC-F264-AD49-9725825309B5}"/>
              </a:ext>
            </a:extLst>
          </p:cNvPr>
          <p:cNvSpPr txBox="1"/>
          <p:nvPr/>
        </p:nvSpPr>
        <p:spPr>
          <a:xfrm>
            <a:off x="838200" y="5361317"/>
            <a:ext cx="99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Based on previous work on visualising bar graphs, scatter plots, etc.</a:t>
            </a:r>
          </a:p>
        </p:txBody>
      </p:sp>
    </p:spTree>
    <p:extLst>
      <p:ext uri="{BB962C8B-B14F-4D97-AF65-F5344CB8AC3E}">
        <p14:creationId xmlns:p14="http://schemas.microsoft.com/office/powerpoint/2010/main" val="203377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9129-301D-6B83-E9B2-A2C2FC2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635F-5E6E-AE86-F287-A843D85B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433"/>
            <a:ext cx="5918200" cy="1049518"/>
          </a:xfrm>
        </p:spPr>
        <p:txBody>
          <a:bodyPr>
            <a:norm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  <a:tab pos="411480" algn="l"/>
              </a:tabLst>
            </a:pPr>
            <a:r>
              <a:rPr lang="en-GB" dirty="0">
                <a:ea typeface="+mn-lt"/>
                <a:cs typeface="+mn-lt"/>
              </a:rPr>
              <a:t>Principles and knowledge on effective data visualisation</a:t>
            </a:r>
          </a:p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  <a:tab pos="411480" algn="l"/>
              </a:tabLst>
            </a:pPr>
            <a:endParaRPr lang="en-GB" dirty="0">
              <a:ea typeface="+mn-lt"/>
              <a:cs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E5020-6731-6D0D-F3D8-CAB81CB8BA63}"/>
              </a:ext>
            </a:extLst>
          </p:cNvPr>
          <p:cNvGrpSpPr/>
          <p:nvPr/>
        </p:nvGrpSpPr>
        <p:grpSpPr>
          <a:xfrm>
            <a:off x="7337303" y="652700"/>
            <a:ext cx="4399280" cy="5091258"/>
            <a:chOff x="7182027" y="287857"/>
            <a:chExt cx="4399280" cy="50912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694139-970E-DED7-0022-00022EED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4240" y="426357"/>
              <a:ext cx="4327067" cy="49527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3E4982-0E14-1332-B8DB-1A99C8E5B102}"/>
                </a:ext>
              </a:extLst>
            </p:cNvPr>
            <p:cNvSpPr txBox="1"/>
            <p:nvPr/>
          </p:nvSpPr>
          <p:spPr>
            <a:xfrm>
              <a:off x="7182027" y="287857"/>
              <a:ext cx="439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/>
                <a:t>1, 2</a:t>
              </a:r>
              <a:endParaRPr lang="en-GB" sz="11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682A0B-DA0F-D87E-E65B-9982AC3E9387}"/>
              </a:ext>
            </a:extLst>
          </p:cNvPr>
          <p:cNvSpPr txBox="1"/>
          <p:nvPr/>
        </p:nvSpPr>
        <p:spPr>
          <a:xfrm>
            <a:off x="750498" y="6005462"/>
            <a:ext cx="106033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</a:rPr>
              <a:t>1.  J. Mackinlay, ‘Automating the design of graphical presentations of relational information’, </a:t>
            </a:r>
            <a:r>
              <a:rPr lang="en-GB" sz="1100" i="1" dirty="0">
                <a:effectLst/>
              </a:rPr>
              <a:t>ACM Trans. Graph.,</a:t>
            </a:r>
            <a:r>
              <a:rPr lang="en-GB" sz="1100" dirty="0">
                <a:effectLst/>
              </a:rPr>
              <a:t> 1986.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</a:rPr>
              <a:t>2. W. S. Cleveland and R. McGill, ‘Graphical Perception: Theory, Experimentation, and Application to the Development of Graphical Methods’, </a:t>
            </a:r>
            <a:r>
              <a:rPr lang="en-GB" sz="1100" i="1" dirty="0">
                <a:effectLst/>
              </a:rPr>
              <a:t>Journal of the American Statistical Association</a:t>
            </a:r>
            <a:r>
              <a:rPr lang="en-GB" sz="1100" dirty="0">
                <a:effectLst/>
              </a:rPr>
              <a:t>, 1984.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effectLst/>
              </a:rPr>
              <a:t>3. J. Bertin, </a:t>
            </a:r>
            <a:r>
              <a:rPr lang="en-GB" sz="1100" i="1" dirty="0">
                <a:effectLst/>
              </a:rPr>
              <a:t>Semiology of Graphics: Diagrams, Networks, Maps</a:t>
            </a:r>
            <a:r>
              <a:rPr lang="en-GB" sz="1100" dirty="0">
                <a:effectLst/>
              </a:rPr>
              <a:t>. ESRI Press, 2011.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1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8407-D750-0509-AD4E-9404498308A5}"/>
              </a:ext>
            </a:extLst>
          </p:cNvPr>
          <p:cNvSpPr txBox="1"/>
          <p:nvPr/>
        </p:nvSpPr>
        <p:spPr>
          <a:xfrm>
            <a:off x="838200" y="4137147"/>
            <a:ext cx="6019800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  <a:tab pos="411480" algn="l"/>
              </a:tabLst>
            </a:pPr>
            <a:r>
              <a:rPr lang="en-GB" sz="2400" dirty="0">
                <a:ea typeface="+mn-lt"/>
                <a:cs typeface="+mn-lt"/>
              </a:rPr>
              <a:t>Ranking: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  <a:tab pos="411480" algn="l"/>
              </a:tabLst>
            </a:pPr>
            <a:r>
              <a:rPr lang="en-GB" sz="2400" dirty="0">
                <a:ea typeface="+mn-lt"/>
                <a:cs typeface="+mn-lt"/>
              </a:rPr>
              <a:t>Area &gt; Colour for quantitative data </a:t>
            </a:r>
            <a:r>
              <a:rPr lang="en-GB" sz="2400" baseline="30000" dirty="0">
                <a:ea typeface="+mn-lt"/>
                <a:cs typeface="+mn-lt"/>
              </a:rPr>
              <a:t>2</a:t>
            </a:r>
            <a:r>
              <a:rPr lang="en-GB" sz="2400" dirty="0">
                <a:ea typeface="+mn-lt"/>
                <a:cs typeface="+mn-lt"/>
              </a:rPr>
              <a:t> 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  <a:tab pos="411480" algn="l"/>
              </a:tabLst>
            </a:pPr>
            <a:r>
              <a:rPr lang="en-GB" sz="2400" dirty="0">
                <a:ea typeface="+mn-lt"/>
                <a:cs typeface="+mn-lt"/>
              </a:rPr>
              <a:t>Colour &gt; Shape for categorical data</a:t>
            </a:r>
            <a:r>
              <a:rPr lang="en-GB" sz="2400" baseline="30000" dirty="0">
                <a:ea typeface="+mn-lt"/>
                <a:cs typeface="+mn-lt"/>
              </a:rPr>
              <a:t>1</a:t>
            </a:r>
            <a:endParaRPr lang="en-US" sz="2400" dirty="0">
              <a:ea typeface="+mn-lt"/>
              <a:cs typeface="+mn-lt"/>
            </a:endParaRPr>
          </a:p>
          <a:p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B736B-E0DF-282A-1F94-CB325B22B3B0}"/>
              </a:ext>
            </a:extLst>
          </p:cNvPr>
          <p:cNvSpPr txBox="1"/>
          <p:nvPr/>
        </p:nvSpPr>
        <p:spPr>
          <a:xfrm>
            <a:off x="838201" y="2675314"/>
            <a:ext cx="561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Primitive visual encodings:</a:t>
            </a:r>
            <a:r>
              <a:rPr lang="en-GB" sz="2400" baseline="30000" dirty="0"/>
              <a:t>1, 2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Q: Area, Colour hue, Colour intensity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C: Colour hue, Shape</a:t>
            </a:r>
          </a:p>
        </p:txBody>
      </p:sp>
    </p:spTree>
    <p:extLst>
      <p:ext uri="{BB962C8B-B14F-4D97-AF65-F5344CB8AC3E}">
        <p14:creationId xmlns:p14="http://schemas.microsoft.com/office/powerpoint/2010/main" val="366712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</TotalTime>
  <Words>888</Words>
  <Application>Microsoft Office PowerPoint</Application>
  <PresentationFormat>Widescreen</PresentationFormat>
  <Paragraphs>111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Rule-Based Geospatial Visualisation Recommendation</vt:lpstr>
      <vt:lpstr>PowerPoint Presentation</vt:lpstr>
      <vt:lpstr>Rule-Based Geospatial Visualisation Recommendation</vt:lpstr>
      <vt:lpstr>The Problem</vt:lpstr>
      <vt:lpstr>Research Question &amp; Objectives</vt:lpstr>
      <vt:lpstr>Methodology</vt:lpstr>
      <vt:lpstr>Results (1/2)</vt:lpstr>
      <vt:lpstr>Results (2/2)</vt:lpstr>
      <vt:lpstr>Demo</vt:lpstr>
      <vt:lpstr>Discussion</vt:lpstr>
      <vt:lpstr>Conclusion</vt:lpstr>
      <vt:lpstr>Thank you</vt:lpstr>
      <vt:lpstr>References</vt:lpstr>
      <vt:lpstr>Prior Work – On Effective Visualisation</vt:lpstr>
      <vt:lpstr>Prior Work–On Recommending Visualisations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John Gachihi Waithaka</cp:lastModifiedBy>
  <cp:revision>2</cp:revision>
  <dcterms:created xsi:type="dcterms:W3CDTF">2024-04-23T15:51:46Z</dcterms:created>
  <dcterms:modified xsi:type="dcterms:W3CDTF">2024-04-26T12:39:03Z</dcterms:modified>
</cp:coreProperties>
</file>