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79" r:id="rId3"/>
    <p:sldId id="280" r:id="rId4"/>
    <p:sldId id="294" r:id="rId5"/>
    <p:sldId id="281" r:id="rId6"/>
    <p:sldId id="293" r:id="rId7"/>
    <p:sldId id="292" r:id="rId8"/>
    <p:sldId id="295" r:id="rId9"/>
    <p:sldId id="296" r:id="rId10"/>
    <p:sldId id="291" r:id="rId11"/>
    <p:sldId id="29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410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E2B98-3C4D-4C11-8D3B-2CB83E5914EC}" type="datetimeFigureOut">
              <a:rPr lang="en-GB" smtClean="0"/>
              <a:pPr/>
              <a:t>30/11/2015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7B1E4-896F-4F9E-A361-2C2CF05D104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Add demographics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B1E4-896F-4F9E-A361-2C2CF05D1042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82DE-33C1-49C3-90AE-7DCBC571268E}" type="datetimeFigureOut">
              <a:rPr lang="en-GB" smtClean="0"/>
              <a:pPr/>
              <a:t>30/11/2015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B4F2-AE56-44D5-AA55-53D3CB9B74B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82DE-33C1-49C3-90AE-7DCBC571268E}" type="datetimeFigureOut">
              <a:rPr lang="en-GB" smtClean="0"/>
              <a:pPr/>
              <a:t>30/11/2015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B4F2-AE56-44D5-AA55-53D3CB9B74B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82DE-33C1-49C3-90AE-7DCBC571268E}" type="datetimeFigureOut">
              <a:rPr lang="en-GB" smtClean="0"/>
              <a:pPr/>
              <a:t>30/11/2015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B4F2-AE56-44D5-AA55-53D3CB9B74B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82DE-33C1-49C3-90AE-7DCBC571268E}" type="datetimeFigureOut">
              <a:rPr lang="en-GB" smtClean="0"/>
              <a:pPr/>
              <a:t>30/11/2015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B4F2-AE56-44D5-AA55-53D3CB9B74B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82DE-33C1-49C3-90AE-7DCBC571268E}" type="datetimeFigureOut">
              <a:rPr lang="en-GB" smtClean="0"/>
              <a:pPr/>
              <a:t>30/11/2015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B4F2-AE56-44D5-AA55-53D3CB9B74B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82DE-33C1-49C3-90AE-7DCBC571268E}" type="datetimeFigureOut">
              <a:rPr lang="en-GB" smtClean="0"/>
              <a:pPr/>
              <a:t>30/11/2015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B4F2-AE56-44D5-AA55-53D3CB9B74B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82DE-33C1-49C3-90AE-7DCBC571268E}" type="datetimeFigureOut">
              <a:rPr lang="en-GB" smtClean="0"/>
              <a:pPr/>
              <a:t>30/11/2015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B4F2-AE56-44D5-AA55-53D3CB9B74B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82DE-33C1-49C3-90AE-7DCBC571268E}" type="datetimeFigureOut">
              <a:rPr lang="en-GB" smtClean="0"/>
              <a:pPr/>
              <a:t>30/11/2015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B4F2-AE56-44D5-AA55-53D3CB9B74B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82DE-33C1-49C3-90AE-7DCBC571268E}" type="datetimeFigureOut">
              <a:rPr lang="en-GB" smtClean="0"/>
              <a:pPr/>
              <a:t>30/11/2015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B4F2-AE56-44D5-AA55-53D3CB9B74B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82DE-33C1-49C3-90AE-7DCBC571268E}" type="datetimeFigureOut">
              <a:rPr lang="en-GB" smtClean="0"/>
              <a:pPr/>
              <a:t>30/11/2015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B4F2-AE56-44D5-AA55-53D3CB9B74B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82DE-33C1-49C3-90AE-7DCBC571268E}" type="datetimeFigureOut">
              <a:rPr lang="en-GB" smtClean="0"/>
              <a:pPr/>
              <a:t>30/11/2015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B4F2-AE56-44D5-AA55-53D3CB9B74B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A82DE-33C1-49C3-90AE-7DCBC571268E}" type="datetimeFigureOut">
              <a:rPr lang="en-GB" smtClean="0"/>
              <a:pPr/>
              <a:t>30/11/2015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6B4F2-AE56-44D5-AA55-53D3CB9B74B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5.jpeg"/><Relationship Id="rId7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jpeg"/><Relationship Id="rId7" Type="http://schemas.openxmlformats.org/officeDocument/2006/relationships/image" Target="../media/image1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266" name="Picture 2" descr="https://upload.wikimedia.org/wikipedia/commons/3/3e/An_Indian_baby.jpg"/>
          <p:cNvPicPr>
            <a:picLocks noChangeAspect="1" noChangeArrowheads="1"/>
          </p:cNvPicPr>
          <p:nvPr/>
        </p:nvPicPr>
        <p:blipFill>
          <a:blip r:embed="rId2" cstate="print"/>
          <a:srcRect r="3088"/>
          <a:stretch>
            <a:fillRect/>
          </a:stretch>
        </p:blipFill>
        <p:spPr bwMode="auto">
          <a:xfrm>
            <a:off x="1768334" y="1"/>
            <a:ext cx="7412178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51520" y="260648"/>
            <a:ext cx="2664296" cy="266429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latin typeface="HelveticaNeueLT Pro 45 Lt" pitchFamily="34" charset="0"/>
              </a:rPr>
              <a:t>Pneumonia is the world’s </a:t>
            </a:r>
            <a:r>
              <a:rPr lang="en-GB" sz="2800" dirty="0" smtClean="0">
                <a:solidFill>
                  <a:srgbClr val="C00000"/>
                </a:solidFill>
                <a:latin typeface="HelveticaNeueLT Pro 45 Lt" pitchFamily="34" charset="0"/>
              </a:rPr>
              <a:t>number one </a:t>
            </a:r>
            <a:r>
              <a:rPr lang="en-GB" sz="2800" dirty="0" smtClean="0">
                <a:latin typeface="HelveticaNeueLT Pro 45 Lt" pitchFamily="34" charset="0"/>
              </a:rPr>
              <a:t>killer of children under 5</a:t>
            </a:r>
            <a:endParaRPr lang="en-GB" sz="2800" dirty="0">
              <a:latin typeface="HelveticaNeueLT Pro 45 Lt" pitchFamily="34" charset="0"/>
            </a:endParaRPr>
          </a:p>
        </p:txBody>
      </p:sp>
      <p:pic>
        <p:nvPicPr>
          <p:cNvPr id="11268" name="Picture 4" descr="http://bayley.chem.ox.ac.uk/rw_common/images/ox_logo_white_rev2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5157192"/>
            <a:ext cx="1224136" cy="1464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5536" y="548680"/>
            <a:ext cx="3456384" cy="5400600"/>
          </a:xfrm>
          <a:prstGeom prst="rect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2" name="Picture 4" descr="http://pngimg.com/upload/smartphone_PNG851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0"/>
            <a:ext cx="3744416" cy="6803484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211960" y="18864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HelveticaNeueLT Pro 57 Cn" pitchFamily="34" charset="0"/>
              </a:rPr>
              <a:t>Screen 2 (Community stream)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57728" y="1028603"/>
            <a:ext cx="3132000" cy="528189"/>
            <a:chOff x="557728" y="1028603"/>
            <a:chExt cx="3132000" cy="528189"/>
          </a:xfrm>
        </p:grpSpPr>
        <p:pic>
          <p:nvPicPr>
            <p:cNvPr id="11" name="Picture 6" descr="E:\OneDrive\Pneumonia\Applications\Funding Applications\Children's Prize\Images\Scene3\Elephant_logo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16335" y="1028603"/>
              <a:ext cx="715305" cy="521057"/>
            </a:xfrm>
            <a:prstGeom prst="rect">
              <a:avLst/>
            </a:prstGeom>
            <a:noFill/>
          </p:spPr>
        </p:pic>
        <p:cxnSp>
          <p:nvCxnSpPr>
            <p:cNvPr id="12" name="Straight Connector 11"/>
            <p:cNvCxnSpPr/>
            <p:nvPr/>
          </p:nvCxnSpPr>
          <p:spPr>
            <a:xfrm>
              <a:off x="557728" y="1556792"/>
              <a:ext cx="3132000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2" descr="https://cdn1.iconfinder.com/data/icons/MetroStation-PNG/128/MB__home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699792" y="1052735"/>
              <a:ext cx="504056" cy="504057"/>
            </a:xfrm>
            <a:prstGeom prst="rect">
              <a:avLst/>
            </a:prstGeom>
            <a:noFill/>
          </p:spPr>
        </p:pic>
        <p:pic>
          <p:nvPicPr>
            <p:cNvPr id="14" name="Picture 4" descr="http://www.iconsdb.com/icons/download/caribbean-blue/logout-512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203848" y="1070763"/>
              <a:ext cx="468000" cy="468000"/>
            </a:xfrm>
            <a:prstGeom prst="rect">
              <a:avLst/>
            </a:prstGeom>
            <a:noFill/>
          </p:spPr>
        </p:pic>
      </p:grpSp>
      <p:sp>
        <p:nvSpPr>
          <p:cNvPr id="16" name="TextBox 15"/>
          <p:cNvSpPr txBox="1"/>
          <p:nvPr/>
        </p:nvSpPr>
        <p:spPr>
          <a:xfrm>
            <a:off x="4176464" y="1988840"/>
            <a:ext cx="47880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HelveticaNeueLT Pro 57 Cn" pitchFamily="34" charset="0"/>
              </a:rPr>
              <a:t>Options &amp; Functionality</a:t>
            </a:r>
          </a:p>
          <a:p>
            <a:pPr>
              <a:buFont typeface="Arial" pitchFamily="34" charset="0"/>
              <a:buChar char="•"/>
            </a:pPr>
            <a:r>
              <a:rPr lang="en-GB" u="sng" dirty="0" smtClean="0">
                <a:latin typeface="HelveticaNeueLT Pro 45 Lt" pitchFamily="34" charset="0"/>
              </a:rPr>
              <a:t> New measurement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 smtClean="0">
                <a:latin typeface="HelveticaNeueLT Pro 45 Lt" pitchFamily="34" charset="0"/>
              </a:rPr>
              <a:t> Acquire data for a new case</a:t>
            </a:r>
          </a:p>
          <a:p>
            <a:pPr>
              <a:buFont typeface="Arial" pitchFamily="34" charset="0"/>
              <a:buChar char="•"/>
            </a:pPr>
            <a:r>
              <a:rPr lang="en-GB" u="sng" dirty="0" smtClean="0">
                <a:latin typeface="HelveticaNeueLT Pro 45 Lt" pitchFamily="34" charset="0"/>
              </a:rPr>
              <a:t> Follow-up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 smtClean="0">
                <a:latin typeface="HelveticaNeueLT Pro 45 Lt" pitchFamily="34" charset="0"/>
              </a:rPr>
              <a:t> Depending on patient identification, if patient has already been diagnosed and requires follow-up at community level, this will be highlighted here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76464" y="1052736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HelveticaNeueLT Pro 57 Cn" pitchFamily="34" charset="0"/>
              </a:rPr>
              <a:t>Function(s): Taking measurements</a:t>
            </a:r>
          </a:p>
          <a:p>
            <a:pPr>
              <a:buFont typeface="Arial" pitchFamily="34" charset="0"/>
              <a:buChar char="•"/>
            </a:pPr>
            <a:r>
              <a:rPr lang="en-GB" dirty="0">
                <a:latin typeface="HelveticaNeueLT Pro 45 Lt" pitchFamily="34" charset="0"/>
              </a:rPr>
              <a:t> </a:t>
            </a:r>
            <a:r>
              <a:rPr lang="en-GB" dirty="0" smtClean="0">
                <a:latin typeface="HelveticaNeueLT Pro 45 Lt" pitchFamily="34" charset="0"/>
              </a:rPr>
              <a:t>Acquire new data with the available tools</a:t>
            </a:r>
            <a:endParaRPr lang="en-GB" dirty="0">
              <a:latin typeface="HelveticaNeueLT Pro 45 Lt" pitchFamily="34" charset="0"/>
            </a:endParaRPr>
          </a:p>
        </p:txBody>
      </p:sp>
      <p:pic>
        <p:nvPicPr>
          <p:cNvPr id="21" name="Picture 2" descr="https://cdn3.iconfinder.com/data/icons/prettyoffice/256/back.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t="11812" b="17314"/>
          <a:stretch>
            <a:fillRect/>
          </a:stretch>
        </p:blipFill>
        <p:spPr bwMode="auto">
          <a:xfrm>
            <a:off x="611560" y="5243879"/>
            <a:ext cx="792088" cy="561385"/>
          </a:xfrm>
          <a:prstGeom prst="rect">
            <a:avLst/>
          </a:prstGeom>
          <a:noFill/>
        </p:spPr>
      </p:pic>
      <p:sp>
        <p:nvSpPr>
          <p:cNvPr id="24" name="Rounded Rectangle 23"/>
          <p:cNvSpPr/>
          <p:nvPr/>
        </p:nvSpPr>
        <p:spPr>
          <a:xfrm>
            <a:off x="827584" y="3933144"/>
            <a:ext cx="2592288" cy="792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2">
                    <a:lumMod val="25000"/>
                  </a:schemeClr>
                </a:solidFill>
                <a:latin typeface="HelveticaNeueLT Pro 57 Cn" pitchFamily="34" charset="0"/>
              </a:rPr>
              <a:t>Follow-up</a:t>
            </a:r>
            <a:endParaRPr lang="en-GB" dirty="0">
              <a:solidFill>
                <a:schemeClr val="bg2">
                  <a:lumMod val="25000"/>
                </a:schemeClr>
              </a:solidFill>
              <a:latin typeface="HelveticaNeueLT Pro 57 Cn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27584" y="2276872"/>
            <a:ext cx="2592288" cy="792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2">
                    <a:lumMod val="25000"/>
                  </a:schemeClr>
                </a:solidFill>
                <a:latin typeface="HelveticaNeueLT Pro 57 Cn" pitchFamily="34" charset="0"/>
              </a:rPr>
              <a:t>New measurement</a:t>
            </a:r>
            <a:endParaRPr lang="en-GB" sz="2400" dirty="0">
              <a:solidFill>
                <a:schemeClr val="bg2">
                  <a:lumMod val="25000"/>
                </a:schemeClr>
              </a:solidFill>
              <a:latin typeface="HelveticaNeueLT Pro 57 Cn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5536" y="548680"/>
            <a:ext cx="3456384" cy="5400600"/>
          </a:xfrm>
          <a:prstGeom prst="rect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2" name="Picture 4" descr="http://pngimg.com/upload/smartphone_PNG851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0"/>
            <a:ext cx="3744416" cy="6803484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211960" y="18864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HelveticaNeueLT Pro 57 Cn" pitchFamily="34" charset="0"/>
              </a:rPr>
              <a:t>Screen 2 (Community stream)</a:t>
            </a:r>
          </a:p>
        </p:txBody>
      </p:sp>
      <p:grpSp>
        <p:nvGrpSpPr>
          <p:cNvPr id="2" name="Group 14"/>
          <p:cNvGrpSpPr/>
          <p:nvPr/>
        </p:nvGrpSpPr>
        <p:grpSpPr>
          <a:xfrm>
            <a:off x="557728" y="1028603"/>
            <a:ext cx="3132000" cy="528189"/>
            <a:chOff x="557728" y="1028603"/>
            <a:chExt cx="3132000" cy="528189"/>
          </a:xfrm>
        </p:grpSpPr>
        <p:pic>
          <p:nvPicPr>
            <p:cNvPr id="11" name="Picture 6" descr="E:\OneDrive\Pneumonia\Applications\Funding Applications\Children's Prize\Images\Scene3\Elephant_logo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16335" y="1028603"/>
              <a:ext cx="715305" cy="521057"/>
            </a:xfrm>
            <a:prstGeom prst="rect">
              <a:avLst/>
            </a:prstGeom>
            <a:noFill/>
          </p:spPr>
        </p:pic>
        <p:cxnSp>
          <p:nvCxnSpPr>
            <p:cNvPr id="12" name="Straight Connector 11"/>
            <p:cNvCxnSpPr/>
            <p:nvPr/>
          </p:nvCxnSpPr>
          <p:spPr>
            <a:xfrm>
              <a:off x="557728" y="1556792"/>
              <a:ext cx="3132000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2" descr="https://cdn1.iconfinder.com/data/icons/MetroStation-PNG/128/MB__home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699792" y="1052735"/>
              <a:ext cx="504056" cy="504057"/>
            </a:xfrm>
            <a:prstGeom prst="rect">
              <a:avLst/>
            </a:prstGeom>
            <a:noFill/>
          </p:spPr>
        </p:pic>
        <p:pic>
          <p:nvPicPr>
            <p:cNvPr id="14" name="Picture 4" descr="http://www.iconsdb.com/icons/download/caribbean-blue/logout-512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203848" y="1070763"/>
              <a:ext cx="468000" cy="468000"/>
            </a:xfrm>
            <a:prstGeom prst="rect">
              <a:avLst/>
            </a:prstGeom>
            <a:noFill/>
          </p:spPr>
        </p:pic>
      </p:grpSp>
      <p:sp>
        <p:nvSpPr>
          <p:cNvPr id="16" name="TextBox 15"/>
          <p:cNvSpPr txBox="1"/>
          <p:nvPr/>
        </p:nvSpPr>
        <p:spPr>
          <a:xfrm>
            <a:off x="4176464" y="1844824"/>
            <a:ext cx="478802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HelveticaNeueLT Pro 57 Cn" pitchFamily="34" charset="0"/>
              </a:rPr>
              <a:t>Options &amp; Functionality</a:t>
            </a:r>
          </a:p>
          <a:p>
            <a:pPr>
              <a:buFont typeface="Arial" pitchFamily="34" charset="0"/>
              <a:buChar char="•"/>
            </a:pPr>
            <a:r>
              <a:rPr lang="en-GB" u="sng" dirty="0">
                <a:latin typeface="HelveticaNeueLT Pro 45 Lt" pitchFamily="34" charset="0"/>
              </a:rPr>
              <a:t> </a:t>
            </a:r>
            <a:r>
              <a:rPr lang="en-GB" u="sng" dirty="0" smtClean="0">
                <a:latin typeface="HelveticaNeueLT Pro 45 Lt" pitchFamily="34" charset="0"/>
              </a:rPr>
              <a:t>Pulse oximetry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 smtClean="0">
                <a:latin typeface="HelveticaNeueLT Pro 45 Lt" pitchFamily="34" charset="0"/>
              </a:rPr>
              <a:t> Should take user to screen showing them how to place a probe on the child’s finger</a:t>
            </a:r>
          </a:p>
          <a:p>
            <a:pPr>
              <a:buFont typeface="Arial" pitchFamily="34" charset="0"/>
              <a:buChar char="•"/>
            </a:pPr>
            <a:r>
              <a:rPr lang="en-GB" u="sng" dirty="0" smtClean="0">
                <a:latin typeface="HelveticaNeueLT Pro 45 Lt" pitchFamily="34" charset="0"/>
              </a:rPr>
              <a:t> Respiratory rate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 smtClean="0">
                <a:latin typeface="HelveticaNeueLT Pro 45 Lt" pitchFamily="34" charset="0"/>
              </a:rPr>
              <a:t> Should take user to screen showing them how to record RR</a:t>
            </a:r>
          </a:p>
          <a:p>
            <a:pPr>
              <a:buFont typeface="Arial" pitchFamily="34" charset="0"/>
              <a:buChar char="•"/>
            </a:pPr>
            <a:r>
              <a:rPr lang="en-GB" u="sng" dirty="0" smtClean="0">
                <a:latin typeface="HelveticaNeueLT Pro 45 Lt" pitchFamily="34" charset="0"/>
              </a:rPr>
              <a:t> Temperature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 smtClean="0">
                <a:latin typeface="HelveticaNeueLT Pro 45 Lt" pitchFamily="34" charset="0"/>
              </a:rPr>
              <a:t> Should instruct user on how to measure </a:t>
            </a:r>
          </a:p>
          <a:p>
            <a:pPr>
              <a:buFont typeface="Arial" pitchFamily="34" charset="0"/>
              <a:buChar char="•"/>
            </a:pPr>
            <a:r>
              <a:rPr lang="en-GB" u="sng" dirty="0" smtClean="0">
                <a:latin typeface="HelveticaNeueLT Pro 45 Lt" pitchFamily="34" charset="0"/>
              </a:rPr>
              <a:t> Digital stethoscope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 smtClean="0">
                <a:latin typeface="HelveticaNeueLT Pro 45 Lt" pitchFamily="34" charset="0"/>
              </a:rPr>
              <a:t> Should take user to a screen that shows them where to place the stethoscope</a:t>
            </a:r>
          </a:p>
          <a:p>
            <a:pPr lvl="1"/>
            <a:endParaRPr lang="en-GB" dirty="0" smtClean="0">
              <a:latin typeface="HelveticaNeueLT Pro 45 Lt" pitchFamily="34" charset="0"/>
            </a:endParaRPr>
          </a:p>
          <a:p>
            <a:r>
              <a:rPr lang="en-GB" u="sng" dirty="0" smtClean="0">
                <a:latin typeface="HelveticaNeueLT Pro 45 Lt" pitchFamily="34" charset="0"/>
              </a:rPr>
              <a:t>At the end of all measurements there should be recommendations on how to proceed!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76464" y="1052736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HelveticaNeueLT Pro 57 Cn" pitchFamily="34" charset="0"/>
              </a:rPr>
              <a:t>Function(s): Taking measurements</a:t>
            </a:r>
          </a:p>
          <a:p>
            <a:pPr>
              <a:buFont typeface="Arial" pitchFamily="34" charset="0"/>
              <a:buChar char="•"/>
            </a:pPr>
            <a:r>
              <a:rPr lang="en-GB" dirty="0">
                <a:latin typeface="HelveticaNeueLT Pro 45 Lt" pitchFamily="34" charset="0"/>
              </a:rPr>
              <a:t> </a:t>
            </a:r>
            <a:r>
              <a:rPr lang="en-GB" dirty="0" smtClean="0">
                <a:latin typeface="HelveticaNeueLT Pro 45 Lt" pitchFamily="34" charset="0"/>
              </a:rPr>
              <a:t>Acquire new data with the available tools</a:t>
            </a:r>
            <a:endParaRPr lang="en-GB" dirty="0">
              <a:latin typeface="HelveticaNeueLT Pro 45 Lt" pitchFamily="34" charset="0"/>
            </a:endParaRPr>
          </a:p>
        </p:txBody>
      </p:sp>
      <p:pic>
        <p:nvPicPr>
          <p:cNvPr id="21" name="Picture 2" descr="https://cdn3.iconfinder.com/data/icons/prettyoffice/256/back.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t="11812" b="17314"/>
          <a:stretch>
            <a:fillRect/>
          </a:stretch>
        </p:blipFill>
        <p:spPr bwMode="auto">
          <a:xfrm>
            <a:off x="611560" y="5243879"/>
            <a:ext cx="792088" cy="561385"/>
          </a:xfrm>
          <a:prstGeom prst="rect">
            <a:avLst/>
          </a:prstGeom>
          <a:noFill/>
        </p:spPr>
      </p:pic>
      <p:sp>
        <p:nvSpPr>
          <p:cNvPr id="24" name="Rounded Rectangle 23"/>
          <p:cNvSpPr/>
          <p:nvPr/>
        </p:nvSpPr>
        <p:spPr>
          <a:xfrm>
            <a:off x="827584" y="4427288"/>
            <a:ext cx="2592288" cy="72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2">
                    <a:lumMod val="25000"/>
                  </a:schemeClr>
                </a:solidFill>
                <a:latin typeface="HelveticaNeueLT Pro 57 Cn" pitchFamily="34" charset="0"/>
              </a:rPr>
              <a:t> Digital stethoscope</a:t>
            </a:r>
            <a:endParaRPr lang="en-GB" dirty="0">
              <a:solidFill>
                <a:schemeClr val="bg2">
                  <a:lumMod val="25000"/>
                </a:schemeClr>
              </a:solidFill>
              <a:latin typeface="HelveticaNeueLT Pro 57 Cn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27584" y="1844824"/>
            <a:ext cx="2592288" cy="72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2">
                    <a:lumMod val="25000"/>
                  </a:schemeClr>
                </a:solidFill>
                <a:latin typeface="HelveticaNeueLT Pro 57 Cn" pitchFamily="34" charset="0"/>
              </a:rPr>
              <a:t>       Pulse oximeter</a:t>
            </a:r>
            <a:endParaRPr lang="en-GB" sz="2400" dirty="0">
              <a:solidFill>
                <a:schemeClr val="bg2">
                  <a:lumMod val="25000"/>
                </a:schemeClr>
              </a:solidFill>
              <a:latin typeface="HelveticaNeueLT Pro 57 Cn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27584" y="2705645"/>
            <a:ext cx="2592288" cy="72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2">
                    <a:lumMod val="25000"/>
                  </a:schemeClr>
                </a:solidFill>
                <a:latin typeface="HelveticaNeueLT Pro 57 Cn" pitchFamily="34" charset="0"/>
              </a:rPr>
              <a:t>Respiratory rate</a:t>
            </a:r>
            <a:endParaRPr lang="en-GB" dirty="0">
              <a:solidFill>
                <a:schemeClr val="bg2">
                  <a:lumMod val="25000"/>
                </a:schemeClr>
              </a:solidFill>
              <a:latin typeface="HelveticaNeueLT Pro 57 Cn" pitchFamily="34" charset="0"/>
            </a:endParaRPr>
          </a:p>
        </p:txBody>
      </p:sp>
      <p:pic>
        <p:nvPicPr>
          <p:cNvPr id="27" name="Picture 12" descr="http://img.medicalexpo.com/images_me/photo-g/dual-head-stethoscope-pediatric-stainless-steel-78888-163989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3807008">
            <a:off x="937824" y="4452574"/>
            <a:ext cx="588342" cy="610194"/>
          </a:xfrm>
          <a:prstGeom prst="rect">
            <a:avLst/>
          </a:prstGeom>
          <a:noFill/>
        </p:spPr>
      </p:pic>
      <p:pic>
        <p:nvPicPr>
          <p:cNvPr id="28" name="Picture 10" descr="https://www.beurer.com/web/we-bilder/produkte/produktbilder/Pulsoximeter/PO30.jp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7584" y="1916792"/>
            <a:ext cx="576064" cy="576064"/>
          </a:xfrm>
          <a:prstGeom prst="rect">
            <a:avLst/>
          </a:prstGeom>
          <a:noFill/>
        </p:spPr>
      </p:pic>
      <p:sp>
        <p:nvSpPr>
          <p:cNvPr id="29" name="Rounded Rectangle 28"/>
          <p:cNvSpPr/>
          <p:nvPr/>
        </p:nvSpPr>
        <p:spPr>
          <a:xfrm>
            <a:off x="827584" y="3566466"/>
            <a:ext cx="2592288" cy="72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2">
                    <a:lumMod val="25000"/>
                  </a:schemeClr>
                </a:solidFill>
                <a:latin typeface="HelveticaNeueLT Pro 57 Cn" pitchFamily="34" charset="0"/>
              </a:rPr>
              <a:t>Temperature</a:t>
            </a:r>
            <a:endParaRPr lang="en-GB" dirty="0">
              <a:solidFill>
                <a:schemeClr val="bg2">
                  <a:lumMod val="25000"/>
                </a:schemeClr>
              </a:solidFill>
              <a:latin typeface="HelveticaNeueLT Pro 57 Cn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OneDrive\Pneumonia\Applications\Funding Applications\Children's Prize\Images\Real_Image_b_smal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27384"/>
            <a:ext cx="5184576" cy="691276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652120" y="2274838"/>
            <a:ext cx="30963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>
                <a:latin typeface="HelveticaNeueLT Pro 57 Cn" pitchFamily="34" charset="0"/>
              </a:rPr>
              <a:t>Pneumonia App Prototype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pngimg.com/upload/smartphone_PNG851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0"/>
            <a:ext cx="3744416" cy="680348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211960" y="188640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HelveticaNeueLT Pro 57 Cn" pitchFamily="34" charset="0"/>
              </a:rPr>
              <a:t>Screen 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11960" y="764704"/>
            <a:ext cx="4752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HelveticaNeueLT Pro 57 Cn" pitchFamily="34" charset="0"/>
              </a:rPr>
              <a:t>Function(s): This is the user access point.</a:t>
            </a:r>
          </a:p>
          <a:p>
            <a:pPr>
              <a:buFont typeface="Arial" pitchFamily="34" charset="0"/>
              <a:buChar char="•"/>
            </a:pPr>
            <a:r>
              <a:rPr lang="en-GB" dirty="0">
                <a:latin typeface="HelveticaNeueLT Pro 45 Lt" pitchFamily="34" charset="0"/>
              </a:rPr>
              <a:t> </a:t>
            </a:r>
            <a:r>
              <a:rPr lang="en-GB" dirty="0" smtClean="0">
                <a:latin typeface="HelveticaNeueLT Pro 45 Lt" pitchFamily="34" charset="0"/>
              </a:rPr>
              <a:t>Collect data on the user type (health worker in hospital versus CHW in community)</a:t>
            </a:r>
          </a:p>
          <a:p>
            <a:pPr>
              <a:buFont typeface="Arial" pitchFamily="34" charset="0"/>
              <a:buChar char="•"/>
            </a:pPr>
            <a:r>
              <a:rPr lang="en-GB" dirty="0">
                <a:latin typeface="HelveticaNeueLT Pro 45 Lt" pitchFamily="34" charset="0"/>
              </a:rPr>
              <a:t> </a:t>
            </a:r>
            <a:r>
              <a:rPr lang="en-GB" dirty="0" smtClean="0">
                <a:latin typeface="HelveticaNeueLT Pro 45 Lt" pitchFamily="34" charset="0"/>
              </a:rPr>
              <a:t>Gauge variability across users in terms of device use and </a:t>
            </a:r>
            <a:endParaRPr lang="en-GB" dirty="0">
              <a:latin typeface="HelveticaNeueLT Pro 45 Lt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2276872"/>
            <a:ext cx="47880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HelveticaNeueLT Pro 57 Cn" pitchFamily="34" charset="0"/>
              </a:rPr>
              <a:t>Options &amp; Functionality</a:t>
            </a:r>
          </a:p>
          <a:p>
            <a:pPr>
              <a:buFont typeface="Arial" pitchFamily="34" charset="0"/>
              <a:buChar char="•"/>
            </a:pPr>
            <a:r>
              <a:rPr lang="en-GB" u="sng" dirty="0">
                <a:latin typeface="HelveticaNeueLT Pro 45 Lt" pitchFamily="34" charset="0"/>
              </a:rPr>
              <a:t> </a:t>
            </a:r>
            <a:r>
              <a:rPr lang="en-GB" u="sng" dirty="0" smtClean="0">
                <a:latin typeface="HelveticaNeueLT Pro 45 Lt" pitchFamily="34" charset="0"/>
              </a:rPr>
              <a:t>User name 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>
                <a:latin typeface="HelveticaNeueLT Pro 45 Lt" pitchFamily="34" charset="0"/>
              </a:rPr>
              <a:t> </a:t>
            </a:r>
            <a:r>
              <a:rPr lang="en-GB" dirty="0" smtClean="0">
                <a:latin typeface="HelveticaNeueLT Pro 45 Lt" pitchFamily="34" charset="0"/>
              </a:rPr>
              <a:t>Name of the person collecting the data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>
                <a:latin typeface="HelveticaNeueLT Pro 45 Lt" pitchFamily="34" charset="0"/>
              </a:rPr>
              <a:t> </a:t>
            </a:r>
            <a:r>
              <a:rPr lang="en-GB" dirty="0" smtClean="0">
                <a:latin typeface="HelveticaNeueLT Pro 45 Lt" pitchFamily="34" charset="0"/>
              </a:rPr>
              <a:t> Should have auto-complete for repeat users</a:t>
            </a:r>
          </a:p>
          <a:p>
            <a:pPr>
              <a:buFont typeface="Arial" pitchFamily="34" charset="0"/>
              <a:buChar char="•"/>
            </a:pPr>
            <a:r>
              <a:rPr lang="en-GB" u="sng" dirty="0" smtClean="0">
                <a:latin typeface="HelveticaNeueLT Pro 45 Lt" pitchFamily="34" charset="0"/>
              </a:rPr>
              <a:t> User location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 smtClean="0">
                <a:latin typeface="HelveticaNeueLT Pro 45 Lt" pitchFamily="34" charset="0"/>
              </a:rPr>
              <a:t> Hospital visit versus community visit</a:t>
            </a:r>
          </a:p>
          <a:p>
            <a:pPr>
              <a:buFont typeface="Arial" pitchFamily="34" charset="0"/>
              <a:buChar char="•"/>
            </a:pPr>
            <a:r>
              <a:rPr lang="en-GB" u="sng" dirty="0">
                <a:latin typeface="HelveticaNeueLT Pro 45 Lt" pitchFamily="34" charset="0"/>
              </a:rPr>
              <a:t> </a:t>
            </a:r>
            <a:r>
              <a:rPr lang="en-GB" u="sng" dirty="0" smtClean="0">
                <a:latin typeface="HelveticaNeueLT Pro 45 Lt" pitchFamily="34" charset="0"/>
              </a:rPr>
              <a:t>User Type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>
                <a:latin typeface="HelveticaNeueLT Pro 45 Lt" pitchFamily="34" charset="0"/>
              </a:rPr>
              <a:t> </a:t>
            </a:r>
            <a:r>
              <a:rPr lang="en-GB" dirty="0" smtClean="0">
                <a:latin typeface="HelveticaNeueLT Pro 45 Lt" pitchFamily="34" charset="0"/>
              </a:rPr>
              <a:t>Drop down menu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>
                <a:latin typeface="HelveticaNeueLT Pro 45 Lt" pitchFamily="34" charset="0"/>
              </a:rPr>
              <a:t> </a:t>
            </a:r>
            <a:r>
              <a:rPr lang="en-GB" dirty="0" smtClean="0">
                <a:latin typeface="HelveticaNeueLT Pro 45 Lt" pitchFamily="34" charset="0"/>
              </a:rPr>
              <a:t>Hospital health worker, doctor, nurse, community health worker</a:t>
            </a:r>
          </a:p>
          <a:p>
            <a:pPr>
              <a:buFont typeface="Arial" pitchFamily="34" charset="0"/>
              <a:buChar char="•"/>
            </a:pPr>
            <a:r>
              <a:rPr lang="en-GB" u="sng" dirty="0">
                <a:latin typeface="HelveticaNeueLT Pro 45 Lt" pitchFamily="34" charset="0"/>
              </a:rPr>
              <a:t> </a:t>
            </a:r>
            <a:r>
              <a:rPr lang="en-GB" u="sng" dirty="0" smtClean="0">
                <a:latin typeface="HelveticaNeueLT Pro 45 Lt" pitchFamily="34" charset="0"/>
              </a:rPr>
              <a:t>ENTER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 smtClean="0">
                <a:latin typeface="HelveticaNeueLT Pro 45 Lt" pitchFamily="34" charset="0"/>
              </a:rPr>
              <a:t> This follows one of two streams depending on the data provided above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 smtClean="0">
                <a:latin typeface="HelveticaNeueLT Pro 45 Lt" pitchFamily="34" charset="0"/>
              </a:rPr>
              <a:t> Hospital stream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 smtClean="0">
                <a:latin typeface="HelveticaNeueLT Pro 45 Lt" pitchFamily="34" charset="0"/>
              </a:rPr>
              <a:t> Community stream</a:t>
            </a:r>
            <a:endParaRPr lang="en-GB" dirty="0">
              <a:latin typeface="HelveticaNeueLT Pro 45 Lt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27584" y="2132856"/>
            <a:ext cx="2592288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2">
                    <a:lumMod val="25000"/>
                  </a:schemeClr>
                </a:solidFill>
                <a:latin typeface="HelveticaNeueLT Pro 57 Cn" pitchFamily="34" charset="0"/>
              </a:rPr>
              <a:t>User Name</a:t>
            </a:r>
            <a:endParaRPr lang="en-GB" dirty="0">
              <a:solidFill>
                <a:schemeClr val="bg2">
                  <a:lumMod val="25000"/>
                </a:schemeClr>
              </a:solidFill>
              <a:latin typeface="HelveticaNeueLT Pro 57 Cn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27584" y="3645024"/>
            <a:ext cx="2592288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2">
                    <a:lumMod val="25000"/>
                  </a:schemeClr>
                </a:solidFill>
                <a:latin typeface="HelveticaNeueLT Pro 57 Cn" pitchFamily="34" charset="0"/>
              </a:rPr>
              <a:t>User Type</a:t>
            </a:r>
            <a:endParaRPr lang="en-GB" sz="2400" dirty="0">
              <a:solidFill>
                <a:schemeClr val="bg2">
                  <a:lumMod val="25000"/>
                </a:schemeClr>
              </a:solidFill>
              <a:latin typeface="HelveticaNeueLT Pro 57 Cn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295636" y="4653136"/>
            <a:ext cx="1656184" cy="93610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2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>
                <a:solidFill>
                  <a:schemeClr val="bg2">
                    <a:lumMod val="25000"/>
                  </a:schemeClr>
                </a:solidFill>
                <a:latin typeface="HelveticaNeueLT Pro 57 Cn" pitchFamily="34" charset="0"/>
              </a:rPr>
              <a:t>ENTER</a:t>
            </a:r>
            <a:endParaRPr lang="en-GB" sz="3600" dirty="0">
              <a:solidFill>
                <a:schemeClr val="bg2">
                  <a:lumMod val="25000"/>
                </a:schemeClr>
              </a:solidFill>
              <a:latin typeface="HelveticaNeueLT Pro 57 Cn" pitchFamily="34" charset="0"/>
            </a:endParaRPr>
          </a:p>
        </p:txBody>
      </p:sp>
      <p:pic>
        <p:nvPicPr>
          <p:cNvPr id="2054" name="Picture 6" descr="E:\OneDrive\Pneumonia\Applications\Funding Applications\Children's Prize\Images\Scene3\Elephant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6335" y="1028603"/>
            <a:ext cx="715305" cy="521057"/>
          </a:xfrm>
          <a:prstGeom prst="rect">
            <a:avLst/>
          </a:prstGeom>
          <a:noFill/>
        </p:spPr>
      </p:pic>
      <p:cxnSp>
        <p:nvCxnSpPr>
          <p:cNvPr id="14" name="Straight Connector 13"/>
          <p:cNvCxnSpPr/>
          <p:nvPr/>
        </p:nvCxnSpPr>
        <p:spPr>
          <a:xfrm>
            <a:off x="557728" y="1556792"/>
            <a:ext cx="313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https://cdn1.iconfinder.com/data/icons/MetroStation-PNG/128/MB__home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699792" y="1052735"/>
            <a:ext cx="504056" cy="504057"/>
          </a:xfrm>
          <a:prstGeom prst="rect">
            <a:avLst/>
          </a:prstGeom>
          <a:noFill/>
        </p:spPr>
      </p:pic>
      <p:pic>
        <p:nvPicPr>
          <p:cNvPr id="10244" name="Picture 4" descr="http://www.iconsdb.com/icons/download/caribbean-blue/logout-512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203848" y="1070763"/>
            <a:ext cx="468000" cy="468000"/>
          </a:xfrm>
          <a:prstGeom prst="rect">
            <a:avLst/>
          </a:prstGeom>
          <a:noFill/>
        </p:spPr>
      </p:pic>
      <p:sp>
        <p:nvSpPr>
          <p:cNvPr id="18" name="Rounded Rectangle 17"/>
          <p:cNvSpPr/>
          <p:nvPr/>
        </p:nvSpPr>
        <p:spPr>
          <a:xfrm>
            <a:off x="827584" y="2888940"/>
            <a:ext cx="2592288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2">
                    <a:lumMod val="25000"/>
                  </a:schemeClr>
                </a:solidFill>
                <a:latin typeface="HelveticaNeueLT Pro 57 Cn" pitchFamily="34" charset="0"/>
              </a:rPr>
              <a:t>User Location</a:t>
            </a:r>
            <a:endParaRPr lang="en-GB" dirty="0">
              <a:solidFill>
                <a:schemeClr val="bg2">
                  <a:lumMod val="25000"/>
                </a:schemeClr>
              </a:solidFill>
              <a:latin typeface="HelveticaNeueLT Pro 57 Cn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pngimg.com/upload/smartphone_PNG851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0"/>
            <a:ext cx="3744416" cy="680348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211960" y="188640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HelveticaNeueLT Pro 57 Cn" pitchFamily="34" charset="0"/>
              </a:rPr>
              <a:t>Screen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11960" y="764704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HelveticaNeueLT Pro 57 Cn" pitchFamily="34" charset="0"/>
              </a:rPr>
              <a:t>Function(s): Patient identification</a:t>
            </a:r>
          </a:p>
          <a:p>
            <a:pPr>
              <a:buFont typeface="Arial" pitchFamily="34" charset="0"/>
              <a:buChar char="•"/>
            </a:pPr>
            <a:r>
              <a:rPr lang="en-GB" dirty="0">
                <a:latin typeface="HelveticaNeueLT Pro 45 Lt" pitchFamily="34" charset="0"/>
              </a:rPr>
              <a:t> </a:t>
            </a:r>
            <a:r>
              <a:rPr lang="en-GB" dirty="0" smtClean="0">
                <a:latin typeface="HelveticaNeueLT Pro 45 Lt" pitchFamily="34" charset="0"/>
              </a:rPr>
              <a:t>Identify patient</a:t>
            </a:r>
            <a:endParaRPr lang="en-GB" dirty="0">
              <a:latin typeface="HelveticaNeueLT Pro 45 Lt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1845979"/>
            <a:ext cx="47880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HelveticaNeueLT Pro 57 Cn" pitchFamily="34" charset="0"/>
              </a:rPr>
              <a:t>Options &amp; Functionality</a:t>
            </a:r>
          </a:p>
          <a:p>
            <a:pPr>
              <a:buFont typeface="Arial" pitchFamily="34" charset="0"/>
              <a:buChar char="•"/>
            </a:pPr>
            <a:r>
              <a:rPr lang="en-GB" u="sng" dirty="0">
                <a:latin typeface="HelveticaNeueLT Pro 45 Lt" pitchFamily="34" charset="0"/>
              </a:rPr>
              <a:t> </a:t>
            </a:r>
            <a:r>
              <a:rPr lang="en-GB" u="sng" dirty="0" smtClean="0">
                <a:latin typeface="HelveticaNeueLT Pro 45 Lt" pitchFamily="34" charset="0"/>
              </a:rPr>
              <a:t>Patient ID 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 smtClean="0">
                <a:latin typeface="HelveticaNeueLT Pro 45 Lt" pitchFamily="34" charset="0"/>
              </a:rPr>
              <a:t> Can be entered directly if available</a:t>
            </a:r>
          </a:p>
          <a:p>
            <a:pPr>
              <a:buFont typeface="Arial" pitchFamily="34" charset="0"/>
              <a:buChar char="•"/>
            </a:pPr>
            <a:r>
              <a:rPr lang="en-GB" u="sng" dirty="0" smtClean="0">
                <a:latin typeface="HelveticaNeueLT Pro 45 Lt" pitchFamily="34" charset="0"/>
              </a:rPr>
              <a:t> Name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 smtClean="0">
                <a:latin typeface="HelveticaNeueLT Pro 45 Lt" pitchFamily="34" charset="0"/>
              </a:rPr>
              <a:t> First name of child</a:t>
            </a:r>
          </a:p>
          <a:p>
            <a:pPr>
              <a:buFont typeface="Arial" pitchFamily="34" charset="0"/>
              <a:buChar char="•"/>
            </a:pPr>
            <a:r>
              <a:rPr lang="en-GB" u="sng" dirty="0">
                <a:latin typeface="HelveticaNeueLT Pro 45 Lt" pitchFamily="34" charset="0"/>
              </a:rPr>
              <a:t> </a:t>
            </a:r>
            <a:r>
              <a:rPr lang="en-GB" u="sng" dirty="0" smtClean="0">
                <a:latin typeface="HelveticaNeueLT Pro 45 Lt" pitchFamily="34" charset="0"/>
              </a:rPr>
              <a:t>Address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>
                <a:latin typeface="HelveticaNeueLT Pro 45 Lt" pitchFamily="34" charset="0"/>
              </a:rPr>
              <a:t> </a:t>
            </a:r>
            <a:r>
              <a:rPr lang="en-GB" dirty="0" smtClean="0">
                <a:latin typeface="HelveticaNeueLT Pro 45 Lt" pitchFamily="34" charset="0"/>
              </a:rPr>
              <a:t>Drop down menu of possible locations</a:t>
            </a:r>
          </a:p>
          <a:p>
            <a:pPr>
              <a:buFont typeface="Arial" pitchFamily="34" charset="0"/>
              <a:buChar char="•"/>
            </a:pPr>
            <a:r>
              <a:rPr lang="en-GB" u="sng" dirty="0" smtClean="0">
                <a:latin typeface="HelveticaNeueLT Pro 45 Lt" pitchFamily="34" charset="0"/>
              </a:rPr>
              <a:t> Gender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 smtClean="0">
                <a:latin typeface="HelveticaNeueLT Pro 45 Lt" pitchFamily="34" charset="0"/>
              </a:rPr>
              <a:t> Drop down</a:t>
            </a:r>
          </a:p>
          <a:p>
            <a:pPr>
              <a:buFont typeface="Arial" pitchFamily="34" charset="0"/>
              <a:buChar char="•"/>
            </a:pPr>
            <a:r>
              <a:rPr lang="en-GB" u="sng" dirty="0" smtClean="0">
                <a:latin typeface="HelveticaNeueLT Pro 45 Lt" pitchFamily="34" charset="0"/>
              </a:rPr>
              <a:t> Date of birth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 smtClean="0">
                <a:latin typeface="HelveticaNeueLT Pro 45 Lt" pitchFamily="34" charset="0"/>
              </a:rPr>
              <a:t> Select from calendar</a:t>
            </a:r>
          </a:p>
          <a:p>
            <a:pPr lvl="1"/>
            <a:endParaRPr lang="en-GB" dirty="0" smtClean="0">
              <a:latin typeface="HelveticaNeueLT Pro 45 Lt" pitchFamily="34" charset="0"/>
            </a:endParaRPr>
          </a:p>
          <a:p>
            <a:r>
              <a:rPr lang="en-GB" u="sng" dirty="0" smtClean="0">
                <a:latin typeface="HelveticaNeueLT Pro 45 Lt" pitchFamily="34" charset="0"/>
              </a:rPr>
              <a:t>The four patient parameters should be linked to a unique patent ID!</a:t>
            </a:r>
          </a:p>
          <a:p>
            <a:pPr lvl="1">
              <a:buFont typeface="Courier New" pitchFamily="49" charset="0"/>
              <a:buChar char="o"/>
            </a:pPr>
            <a:endParaRPr lang="en-GB" dirty="0" smtClean="0">
              <a:latin typeface="HelveticaNeueLT Pro 45 Lt" pitchFamily="34" charset="0"/>
            </a:endParaRPr>
          </a:p>
        </p:txBody>
      </p:sp>
      <p:grpSp>
        <p:nvGrpSpPr>
          <p:cNvPr id="2" name="Group 16"/>
          <p:cNvGrpSpPr/>
          <p:nvPr/>
        </p:nvGrpSpPr>
        <p:grpSpPr>
          <a:xfrm>
            <a:off x="557728" y="1028603"/>
            <a:ext cx="3132000" cy="528189"/>
            <a:chOff x="557728" y="1028603"/>
            <a:chExt cx="3132000" cy="528189"/>
          </a:xfrm>
        </p:grpSpPr>
        <p:pic>
          <p:nvPicPr>
            <p:cNvPr id="2054" name="Picture 6" descr="E:\OneDrive\Pneumonia\Applications\Funding Applications\Children's Prize\Images\Scene3\Elephant_logo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6335" y="1028603"/>
              <a:ext cx="715305" cy="521057"/>
            </a:xfrm>
            <a:prstGeom prst="rect">
              <a:avLst/>
            </a:prstGeom>
            <a:noFill/>
          </p:spPr>
        </p:pic>
        <p:cxnSp>
          <p:nvCxnSpPr>
            <p:cNvPr id="14" name="Straight Connector 13"/>
            <p:cNvCxnSpPr/>
            <p:nvPr/>
          </p:nvCxnSpPr>
          <p:spPr>
            <a:xfrm>
              <a:off x="557728" y="1556792"/>
              <a:ext cx="3132000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42" name="Picture 2" descr="https://cdn1.iconfinder.com/data/icons/MetroStation-PNG/128/MB__home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699792" y="1052735"/>
              <a:ext cx="504056" cy="504057"/>
            </a:xfrm>
            <a:prstGeom prst="rect">
              <a:avLst/>
            </a:prstGeom>
            <a:noFill/>
          </p:spPr>
        </p:pic>
        <p:pic>
          <p:nvPicPr>
            <p:cNvPr id="10244" name="Picture 4" descr="http://www.iconsdb.com/icons/download/caribbean-blue/logout-512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203848" y="1070763"/>
              <a:ext cx="468000" cy="468000"/>
            </a:xfrm>
            <a:prstGeom prst="rect">
              <a:avLst/>
            </a:prstGeom>
            <a:noFill/>
          </p:spPr>
        </p:pic>
      </p:grpSp>
      <p:pic>
        <p:nvPicPr>
          <p:cNvPr id="43010" name="Picture 2" descr="https://liveux.files.wordpress.com/2010/04/dobnn.jpg"/>
          <p:cNvPicPr>
            <a:picLocks noChangeAspect="1" noChangeArrowheads="1"/>
          </p:cNvPicPr>
          <p:nvPr/>
        </p:nvPicPr>
        <p:blipFill>
          <a:blip r:embed="rId6" cstate="print"/>
          <a:srcRect l="30263" t="8859" r="3679" b="5501"/>
          <a:stretch>
            <a:fillRect/>
          </a:stretch>
        </p:blipFill>
        <p:spPr bwMode="auto">
          <a:xfrm>
            <a:off x="789097" y="4005064"/>
            <a:ext cx="1877174" cy="1512168"/>
          </a:xfrm>
          <a:prstGeom prst="rect">
            <a:avLst/>
          </a:prstGeom>
          <a:noFill/>
        </p:spPr>
      </p:pic>
      <p:sp>
        <p:nvSpPr>
          <p:cNvPr id="17" name="Rounded Rectangle 16"/>
          <p:cNvSpPr/>
          <p:nvPr/>
        </p:nvSpPr>
        <p:spPr>
          <a:xfrm>
            <a:off x="755576" y="3501008"/>
            <a:ext cx="1944216" cy="36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2">
                    <a:lumMod val="25000"/>
                  </a:schemeClr>
                </a:solidFill>
                <a:latin typeface="HelveticaNeueLT Pro 57 Cn" pitchFamily="34" charset="0"/>
              </a:rPr>
              <a:t>Date of birth</a:t>
            </a:r>
            <a:endParaRPr lang="en-GB" sz="2000" dirty="0">
              <a:solidFill>
                <a:schemeClr val="bg2">
                  <a:lumMod val="25000"/>
                </a:schemeClr>
              </a:solidFill>
              <a:latin typeface="HelveticaNeueLT Pro 57 Cn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55576" y="2924944"/>
            <a:ext cx="1260000" cy="36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2">
                    <a:lumMod val="25000"/>
                  </a:schemeClr>
                </a:solidFill>
                <a:latin typeface="HelveticaNeueLT Pro 57 Cn" pitchFamily="34" charset="0"/>
              </a:rPr>
              <a:t>Address</a:t>
            </a:r>
            <a:endParaRPr lang="en-GB" sz="2000" dirty="0">
              <a:solidFill>
                <a:schemeClr val="bg2">
                  <a:lumMod val="25000"/>
                </a:schemeClr>
              </a:solidFill>
              <a:latin typeface="HelveticaNeueLT Pro 57 Cn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339752" y="2924944"/>
            <a:ext cx="1260000" cy="36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2">
                    <a:lumMod val="25000"/>
                  </a:schemeClr>
                </a:solidFill>
                <a:latin typeface="HelveticaNeueLT Pro 57 Cn" pitchFamily="34" charset="0"/>
              </a:rPr>
              <a:t>Gender</a:t>
            </a:r>
            <a:endParaRPr lang="en-GB" sz="2000" dirty="0">
              <a:solidFill>
                <a:schemeClr val="bg2">
                  <a:lumMod val="25000"/>
                </a:schemeClr>
              </a:solidFill>
              <a:latin typeface="HelveticaNeueLT Pro 57 Cn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55576" y="2348880"/>
            <a:ext cx="2808312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2">
                    <a:lumMod val="25000"/>
                  </a:schemeClr>
                </a:solidFill>
                <a:latin typeface="HelveticaNeueLT Pro 57 Cn" pitchFamily="34" charset="0"/>
              </a:rPr>
              <a:t>Name</a:t>
            </a:r>
            <a:endParaRPr lang="en-GB" sz="2000" dirty="0">
              <a:solidFill>
                <a:schemeClr val="bg2">
                  <a:lumMod val="25000"/>
                </a:schemeClr>
              </a:solidFill>
              <a:latin typeface="HelveticaNeueLT Pro 57 Cn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55576" y="1772816"/>
            <a:ext cx="2808312" cy="3600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2">
                    <a:lumMod val="25000"/>
                  </a:schemeClr>
                </a:solidFill>
                <a:latin typeface="HelveticaNeueLT Pro 57 Cn" pitchFamily="34" charset="0"/>
              </a:rPr>
              <a:t>Patient ID</a:t>
            </a:r>
            <a:endParaRPr lang="en-GB" sz="2000" dirty="0">
              <a:solidFill>
                <a:schemeClr val="bg2">
                  <a:lumMod val="25000"/>
                </a:schemeClr>
              </a:solidFill>
              <a:latin typeface="HelveticaNeueLT Pro 57 Cn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843808" y="4293096"/>
            <a:ext cx="792088" cy="108012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2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>
              <a:solidFill>
                <a:schemeClr val="bg2">
                  <a:lumMod val="25000"/>
                </a:schemeClr>
              </a:solidFill>
              <a:latin typeface="HelveticaNeueLT Pro 57 Cn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2987824" y="4509120"/>
            <a:ext cx="504056" cy="64807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5536" y="548680"/>
            <a:ext cx="3456384" cy="5400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2" name="Picture 4" descr="http://pngimg.com/upload/smartphone_PNG851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0"/>
            <a:ext cx="3744416" cy="6803484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211960" y="188640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HelveticaNeueLT Pro 57 Cn" pitchFamily="34" charset="0"/>
              </a:rPr>
              <a:t>Screen 2 (Hospital stream)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2111945"/>
            <a:ext cx="47880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HelveticaNeueLT Pro 57 Cn" pitchFamily="34" charset="0"/>
              </a:rPr>
              <a:t>Options &amp; Functionality</a:t>
            </a:r>
          </a:p>
          <a:p>
            <a:pPr>
              <a:buFont typeface="Arial" pitchFamily="34" charset="0"/>
              <a:buChar char="•"/>
            </a:pPr>
            <a:r>
              <a:rPr lang="en-GB" u="sng" dirty="0">
                <a:latin typeface="HelveticaNeueLT Pro 45 Lt" pitchFamily="34" charset="0"/>
              </a:rPr>
              <a:t> </a:t>
            </a:r>
            <a:r>
              <a:rPr lang="en-GB" u="sng" dirty="0" smtClean="0">
                <a:latin typeface="HelveticaNeueLT Pro 45 Lt" pitchFamily="34" charset="0"/>
              </a:rPr>
              <a:t>Hospital results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>
                <a:latin typeface="HelveticaNeueLT Pro 45 Lt" pitchFamily="34" charset="0"/>
              </a:rPr>
              <a:t>  </a:t>
            </a:r>
            <a:r>
              <a:rPr lang="en-GB" dirty="0" smtClean="0">
                <a:latin typeface="HelveticaNeueLT Pro 45 Lt" pitchFamily="34" charset="0"/>
              </a:rPr>
              <a:t>User chooses this option if they need to report X-rays &amp; blood test on a patient whose measurements were previously taken</a:t>
            </a:r>
          </a:p>
          <a:p>
            <a:pPr>
              <a:buFont typeface="Arial" pitchFamily="34" charset="0"/>
              <a:buChar char="•"/>
            </a:pPr>
            <a:r>
              <a:rPr lang="en-GB" u="sng" dirty="0" smtClean="0">
                <a:latin typeface="HelveticaNeueLT Pro 45 Lt" pitchFamily="34" charset="0"/>
              </a:rPr>
              <a:t> New measurement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 smtClean="0">
                <a:latin typeface="HelveticaNeueLT Pro 45 Lt" pitchFamily="34" charset="0"/>
              </a:rPr>
              <a:t> This is to complete the cycle of measurement for a new patient or for a follow-up case</a:t>
            </a:r>
          </a:p>
          <a:p>
            <a:pPr>
              <a:buFont typeface="Arial" pitchFamily="34" charset="0"/>
              <a:buChar char="•"/>
            </a:pPr>
            <a:r>
              <a:rPr lang="en-GB" u="sng" dirty="0" smtClean="0">
                <a:latin typeface="HelveticaNeueLT Pro 45 Lt" pitchFamily="34" charset="0"/>
              </a:rPr>
              <a:t> View previous visits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 smtClean="0">
                <a:latin typeface="HelveticaNeueLT Pro 45 Lt" pitchFamily="34" charset="0"/>
              </a:rPr>
              <a:t> This is only available if data on the same patient was recorded in the past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27584" y="3069048"/>
            <a:ext cx="2592288" cy="792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2">
                    <a:lumMod val="25000"/>
                  </a:schemeClr>
                </a:solidFill>
                <a:latin typeface="HelveticaNeueLT Pro 57 Cn" pitchFamily="34" charset="0"/>
              </a:rPr>
              <a:t>Hospital results</a:t>
            </a:r>
            <a:endParaRPr lang="en-GB" dirty="0">
              <a:solidFill>
                <a:schemeClr val="bg2">
                  <a:lumMod val="25000"/>
                </a:schemeClr>
              </a:solidFill>
              <a:latin typeface="HelveticaNeueLT Pro 57 Cn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27584" y="1916920"/>
            <a:ext cx="2592288" cy="792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2">
                    <a:lumMod val="25000"/>
                  </a:schemeClr>
                </a:solidFill>
                <a:latin typeface="HelveticaNeueLT Pro 57 Cn" pitchFamily="34" charset="0"/>
              </a:rPr>
              <a:t>New measurement</a:t>
            </a:r>
            <a:endParaRPr lang="en-GB" sz="2400" dirty="0">
              <a:solidFill>
                <a:schemeClr val="bg2">
                  <a:lumMod val="25000"/>
                </a:schemeClr>
              </a:solidFill>
              <a:latin typeface="HelveticaNeueLT Pro 57 Cn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11960" y="1052736"/>
            <a:ext cx="403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HelveticaNeueLT Pro 57 Cn" pitchFamily="34" charset="0"/>
              </a:rPr>
              <a:t>Function(s): </a:t>
            </a:r>
          </a:p>
          <a:p>
            <a:pPr>
              <a:buFont typeface="Arial" pitchFamily="34" charset="0"/>
              <a:buChar char="•"/>
            </a:pPr>
            <a:r>
              <a:rPr lang="en-GB" dirty="0">
                <a:latin typeface="HelveticaNeueLT Pro 45 Lt" pitchFamily="34" charset="0"/>
              </a:rPr>
              <a:t> </a:t>
            </a:r>
            <a:r>
              <a:rPr lang="en-GB" dirty="0" smtClean="0">
                <a:latin typeface="HelveticaNeueLT Pro 45 Lt" pitchFamily="34" charset="0"/>
              </a:rPr>
              <a:t>Take new measurements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latin typeface="HelveticaNeueLT Pro 45 Lt" pitchFamily="34" charset="0"/>
              </a:rPr>
              <a:t> Report results</a:t>
            </a:r>
            <a:endParaRPr lang="en-GB" dirty="0">
              <a:latin typeface="HelveticaNeueLT Pro 45 Lt" pitchFamily="34" charset="0"/>
            </a:endParaRPr>
          </a:p>
        </p:txBody>
      </p:sp>
      <p:pic>
        <p:nvPicPr>
          <p:cNvPr id="11" name="Picture 6" descr="E:\OneDrive\Pneumonia\Applications\Funding Applications\Children's Prize\Images\Scene3\Elephant_logo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6335" y="1028603"/>
            <a:ext cx="715305" cy="521057"/>
          </a:xfrm>
          <a:prstGeom prst="rect">
            <a:avLst/>
          </a:prstGeom>
          <a:noFill/>
        </p:spPr>
      </p:pic>
      <p:cxnSp>
        <p:nvCxnSpPr>
          <p:cNvPr id="12" name="Straight Connector 11"/>
          <p:cNvCxnSpPr/>
          <p:nvPr/>
        </p:nvCxnSpPr>
        <p:spPr>
          <a:xfrm>
            <a:off x="557728" y="1556792"/>
            <a:ext cx="313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https://cdn1.iconfinder.com/data/icons/MetroStation-PNG/128/MB__home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699792" y="1052735"/>
            <a:ext cx="504056" cy="504057"/>
          </a:xfrm>
          <a:prstGeom prst="rect">
            <a:avLst/>
          </a:prstGeom>
          <a:noFill/>
        </p:spPr>
      </p:pic>
      <p:pic>
        <p:nvPicPr>
          <p:cNvPr id="14" name="Picture 4" descr="http://www.iconsdb.com/icons/download/caribbean-blue/logout-512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203848" y="1070763"/>
            <a:ext cx="468000" cy="468000"/>
          </a:xfrm>
          <a:prstGeom prst="rect">
            <a:avLst/>
          </a:prstGeom>
          <a:noFill/>
        </p:spPr>
      </p:pic>
      <p:sp>
        <p:nvSpPr>
          <p:cNvPr id="15" name="Rounded Rectangle 14"/>
          <p:cNvSpPr/>
          <p:nvPr/>
        </p:nvSpPr>
        <p:spPr>
          <a:xfrm>
            <a:off x="827584" y="4221176"/>
            <a:ext cx="2592288" cy="792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2">
                    <a:lumMod val="25000"/>
                  </a:schemeClr>
                </a:solidFill>
                <a:latin typeface="HelveticaNeueLT Pro 57 Cn" pitchFamily="34" charset="0"/>
              </a:rPr>
              <a:t>View previous visits</a:t>
            </a:r>
            <a:endParaRPr lang="en-GB" dirty="0">
              <a:solidFill>
                <a:schemeClr val="bg2">
                  <a:lumMod val="25000"/>
                </a:schemeClr>
              </a:solidFill>
              <a:latin typeface="HelveticaNeueLT Pro 57 Cn" pitchFamily="34" charset="0"/>
            </a:endParaRPr>
          </a:p>
        </p:txBody>
      </p:sp>
      <p:pic>
        <p:nvPicPr>
          <p:cNvPr id="9218" name="Picture 2" descr="https://cdn3.iconfinder.com/data/icons/prettyoffice/256/back.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t="11812" b="17314"/>
          <a:stretch>
            <a:fillRect/>
          </a:stretch>
        </p:blipFill>
        <p:spPr bwMode="auto">
          <a:xfrm>
            <a:off x="611560" y="5243879"/>
            <a:ext cx="792088" cy="5613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5536" y="548680"/>
            <a:ext cx="3456384" cy="5400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2" name="Picture 4" descr="http://pngimg.com/upload/smartphone_PNG851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0"/>
            <a:ext cx="3744416" cy="6803484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211960" y="188640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HelveticaNeueLT Pro 57 Cn" pitchFamily="34" charset="0"/>
              </a:rPr>
              <a:t>Screen 3a (Hospital stream)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1844824"/>
            <a:ext cx="478802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HelveticaNeueLT Pro 57 Cn" pitchFamily="34" charset="0"/>
              </a:rPr>
              <a:t>Options &amp; Functionality</a:t>
            </a:r>
          </a:p>
          <a:p>
            <a:pPr>
              <a:buFont typeface="Arial" pitchFamily="34" charset="0"/>
              <a:buChar char="•"/>
            </a:pPr>
            <a:r>
              <a:rPr lang="en-GB" u="sng" dirty="0">
                <a:latin typeface="HelveticaNeueLT Pro 45 Lt" pitchFamily="34" charset="0"/>
              </a:rPr>
              <a:t> </a:t>
            </a:r>
            <a:r>
              <a:rPr lang="en-GB" u="sng" dirty="0" smtClean="0">
                <a:latin typeface="HelveticaNeueLT Pro 45 Lt" pitchFamily="34" charset="0"/>
              </a:rPr>
              <a:t>Pulse oximetry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 smtClean="0">
                <a:latin typeface="HelveticaNeueLT Pro 45 Lt" pitchFamily="34" charset="0"/>
              </a:rPr>
              <a:t> Should take user to screen showing them how to place a probe on the child’s finger</a:t>
            </a:r>
          </a:p>
          <a:p>
            <a:pPr>
              <a:buFont typeface="Arial" pitchFamily="34" charset="0"/>
              <a:buChar char="•"/>
            </a:pPr>
            <a:r>
              <a:rPr lang="en-GB" u="sng" dirty="0" smtClean="0">
                <a:latin typeface="HelveticaNeueLT Pro 45 Lt" pitchFamily="34" charset="0"/>
              </a:rPr>
              <a:t> Respiratory rate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 smtClean="0">
                <a:latin typeface="HelveticaNeueLT Pro 45 Lt" pitchFamily="34" charset="0"/>
              </a:rPr>
              <a:t> Should take user to screen showing them how to record RR</a:t>
            </a:r>
          </a:p>
          <a:p>
            <a:pPr>
              <a:buFont typeface="Arial" pitchFamily="34" charset="0"/>
              <a:buChar char="•"/>
            </a:pPr>
            <a:r>
              <a:rPr lang="en-GB" u="sng" dirty="0" smtClean="0">
                <a:latin typeface="HelveticaNeueLT Pro 45 Lt" pitchFamily="34" charset="0"/>
              </a:rPr>
              <a:t> Temperature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 smtClean="0">
                <a:latin typeface="HelveticaNeueLT Pro 45 Lt" pitchFamily="34" charset="0"/>
              </a:rPr>
              <a:t> Should instruct user on how to measure </a:t>
            </a:r>
          </a:p>
          <a:p>
            <a:pPr>
              <a:buFont typeface="Arial" pitchFamily="34" charset="0"/>
              <a:buChar char="•"/>
            </a:pPr>
            <a:r>
              <a:rPr lang="en-GB" u="sng" dirty="0" smtClean="0">
                <a:latin typeface="HelveticaNeueLT Pro 45 Lt" pitchFamily="34" charset="0"/>
              </a:rPr>
              <a:t> Digital stethoscope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 smtClean="0">
                <a:latin typeface="HelveticaNeueLT Pro 45 Lt" pitchFamily="34" charset="0"/>
              </a:rPr>
              <a:t> Should take user to a screen that shows them where to place the stethoscope</a:t>
            </a:r>
          </a:p>
          <a:p>
            <a:pPr lvl="1"/>
            <a:endParaRPr lang="en-GB" dirty="0" smtClean="0">
              <a:latin typeface="HelveticaNeueLT Pro 45 Lt" pitchFamily="34" charset="0"/>
            </a:endParaRPr>
          </a:p>
          <a:p>
            <a:r>
              <a:rPr lang="en-GB" u="sng" dirty="0" smtClean="0">
                <a:latin typeface="HelveticaNeueLT Pro 45 Lt" pitchFamily="34" charset="0"/>
              </a:rPr>
              <a:t>At the end of all measurements there should a summary screen!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27584" y="4427288"/>
            <a:ext cx="2592288" cy="72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2">
                    <a:lumMod val="25000"/>
                  </a:schemeClr>
                </a:solidFill>
                <a:latin typeface="HelveticaNeueLT Pro 57 Cn" pitchFamily="34" charset="0"/>
              </a:rPr>
              <a:t> Digital stethoscope</a:t>
            </a:r>
            <a:endParaRPr lang="en-GB" dirty="0">
              <a:solidFill>
                <a:schemeClr val="bg2">
                  <a:lumMod val="25000"/>
                </a:schemeClr>
              </a:solidFill>
              <a:latin typeface="HelveticaNeueLT Pro 57 Cn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27584" y="1844824"/>
            <a:ext cx="2592288" cy="72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2">
                    <a:lumMod val="25000"/>
                  </a:schemeClr>
                </a:solidFill>
                <a:latin typeface="HelveticaNeueLT Pro 57 Cn" pitchFamily="34" charset="0"/>
              </a:rPr>
              <a:t>       Pulse oximeter</a:t>
            </a:r>
            <a:endParaRPr lang="en-GB" sz="2400" dirty="0">
              <a:solidFill>
                <a:schemeClr val="bg2">
                  <a:lumMod val="25000"/>
                </a:schemeClr>
              </a:solidFill>
              <a:latin typeface="HelveticaNeueLT Pro 57 Cn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11960" y="1052736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HelveticaNeueLT Pro 57 Cn" pitchFamily="34" charset="0"/>
              </a:rPr>
              <a:t>Function(s): Taking measurements</a:t>
            </a:r>
          </a:p>
          <a:p>
            <a:pPr>
              <a:buFont typeface="Arial" pitchFamily="34" charset="0"/>
              <a:buChar char="•"/>
            </a:pPr>
            <a:r>
              <a:rPr lang="en-GB" dirty="0">
                <a:latin typeface="HelveticaNeueLT Pro 45 Lt" pitchFamily="34" charset="0"/>
              </a:rPr>
              <a:t> </a:t>
            </a:r>
            <a:r>
              <a:rPr lang="en-GB" dirty="0" smtClean="0">
                <a:latin typeface="HelveticaNeueLT Pro 45 Lt" pitchFamily="34" charset="0"/>
              </a:rPr>
              <a:t>Acquire new data with the available tools</a:t>
            </a:r>
            <a:endParaRPr lang="en-GB" dirty="0">
              <a:latin typeface="HelveticaNeueLT Pro 45 Lt" pitchFamily="34" charset="0"/>
            </a:endParaRPr>
          </a:p>
        </p:txBody>
      </p:sp>
      <p:pic>
        <p:nvPicPr>
          <p:cNvPr id="11" name="Picture 6" descr="E:\OneDrive\Pneumonia\Applications\Funding Applications\Children's Prize\Images\Scene3\Elephant_logo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6335" y="1028603"/>
            <a:ext cx="715305" cy="521057"/>
          </a:xfrm>
          <a:prstGeom prst="rect">
            <a:avLst/>
          </a:prstGeom>
          <a:noFill/>
        </p:spPr>
      </p:pic>
      <p:cxnSp>
        <p:nvCxnSpPr>
          <p:cNvPr id="12" name="Straight Connector 11"/>
          <p:cNvCxnSpPr/>
          <p:nvPr/>
        </p:nvCxnSpPr>
        <p:spPr>
          <a:xfrm>
            <a:off x="557728" y="1556792"/>
            <a:ext cx="313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https://cdn1.iconfinder.com/data/icons/MetroStation-PNG/128/MB__home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699792" y="1052735"/>
            <a:ext cx="504056" cy="504057"/>
          </a:xfrm>
          <a:prstGeom prst="rect">
            <a:avLst/>
          </a:prstGeom>
          <a:noFill/>
        </p:spPr>
      </p:pic>
      <p:pic>
        <p:nvPicPr>
          <p:cNvPr id="14" name="Picture 4" descr="http://www.iconsdb.com/icons/download/caribbean-blue/logout-512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203848" y="1070763"/>
            <a:ext cx="468000" cy="468000"/>
          </a:xfrm>
          <a:prstGeom prst="rect">
            <a:avLst/>
          </a:prstGeom>
          <a:noFill/>
        </p:spPr>
      </p:pic>
      <p:sp>
        <p:nvSpPr>
          <p:cNvPr id="15" name="Rounded Rectangle 14"/>
          <p:cNvSpPr/>
          <p:nvPr/>
        </p:nvSpPr>
        <p:spPr>
          <a:xfrm>
            <a:off x="827584" y="2705645"/>
            <a:ext cx="2592288" cy="72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2">
                    <a:lumMod val="25000"/>
                  </a:schemeClr>
                </a:solidFill>
                <a:latin typeface="HelveticaNeueLT Pro 57 Cn" pitchFamily="34" charset="0"/>
              </a:rPr>
              <a:t>Respiratory rate</a:t>
            </a:r>
            <a:endParaRPr lang="en-GB" dirty="0">
              <a:solidFill>
                <a:schemeClr val="bg2">
                  <a:lumMod val="25000"/>
                </a:schemeClr>
              </a:solidFill>
              <a:latin typeface="HelveticaNeueLT Pro 57 Cn" pitchFamily="34" charset="0"/>
            </a:endParaRPr>
          </a:p>
        </p:txBody>
      </p:sp>
      <p:pic>
        <p:nvPicPr>
          <p:cNvPr id="16" name="Picture 12" descr="http://img.medicalexpo.com/images_me/photo-g/dual-head-stethoscope-pediatric-stainless-steel-78888-163989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3807008">
            <a:off x="937824" y="4452574"/>
            <a:ext cx="588342" cy="610194"/>
          </a:xfrm>
          <a:prstGeom prst="rect">
            <a:avLst/>
          </a:prstGeom>
          <a:noFill/>
        </p:spPr>
      </p:pic>
      <p:pic>
        <p:nvPicPr>
          <p:cNvPr id="17" name="Picture 10" descr="https://www.beurer.com/web/we-bilder/produkte/produktbilder/Pulsoximeter/PO30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7584" y="1916792"/>
            <a:ext cx="576064" cy="576064"/>
          </a:xfrm>
          <a:prstGeom prst="rect">
            <a:avLst/>
          </a:prstGeom>
          <a:noFill/>
        </p:spPr>
      </p:pic>
      <p:pic>
        <p:nvPicPr>
          <p:cNvPr id="18" name="Picture 2" descr="https://cdn3.iconfinder.com/data/icons/prettyoffice/256/back.png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t="11812" b="17314"/>
          <a:stretch>
            <a:fillRect/>
          </a:stretch>
        </p:blipFill>
        <p:spPr bwMode="auto">
          <a:xfrm>
            <a:off x="611560" y="5243879"/>
            <a:ext cx="792088" cy="561385"/>
          </a:xfrm>
          <a:prstGeom prst="rect">
            <a:avLst/>
          </a:prstGeom>
          <a:noFill/>
        </p:spPr>
      </p:pic>
      <p:sp>
        <p:nvSpPr>
          <p:cNvPr id="19" name="Rounded Rectangle 18"/>
          <p:cNvSpPr/>
          <p:nvPr/>
        </p:nvSpPr>
        <p:spPr>
          <a:xfrm>
            <a:off x="827584" y="3566466"/>
            <a:ext cx="2592288" cy="72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2">
                    <a:lumMod val="25000"/>
                  </a:schemeClr>
                </a:solidFill>
                <a:latin typeface="HelveticaNeueLT Pro 57 Cn" pitchFamily="34" charset="0"/>
              </a:rPr>
              <a:t>Temperature</a:t>
            </a:r>
            <a:endParaRPr lang="en-GB" dirty="0">
              <a:solidFill>
                <a:schemeClr val="bg2">
                  <a:lumMod val="25000"/>
                </a:schemeClr>
              </a:solidFill>
              <a:latin typeface="HelveticaNeueLT Pro 57 Cn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5536" y="548680"/>
            <a:ext cx="3456384" cy="5400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2" name="Picture 4" descr="http://pngimg.com/upload/smartphone_PNG851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0"/>
            <a:ext cx="3744416" cy="6803484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211960" y="188640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HelveticaNeueLT Pro 57 Cn" pitchFamily="34" charset="0"/>
              </a:rPr>
              <a:t>Screen 3b (Hospital stream)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2348880"/>
            <a:ext cx="4788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HelveticaNeueLT Pro 57 Cn" pitchFamily="34" charset="0"/>
              </a:rPr>
              <a:t>Options &amp; Functionality</a:t>
            </a:r>
          </a:p>
          <a:p>
            <a:pPr>
              <a:buFont typeface="Arial" pitchFamily="34" charset="0"/>
              <a:buChar char="•"/>
            </a:pPr>
            <a:r>
              <a:rPr lang="en-GB" u="sng" dirty="0">
                <a:latin typeface="HelveticaNeueLT Pro 45 Lt" pitchFamily="34" charset="0"/>
              </a:rPr>
              <a:t> </a:t>
            </a:r>
            <a:r>
              <a:rPr lang="en-GB" u="sng" dirty="0" smtClean="0">
                <a:latin typeface="HelveticaNeueLT Pro 45 Lt" pitchFamily="34" charset="0"/>
              </a:rPr>
              <a:t>X-rays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>
                <a:latin typeface="HelveticaNeueLT Pro 45 Lt" pitchFamily="34" charset="0"/>
              </a:rPr>
              <a:t>  </a:t>
            </a:r>
            <a:r>
              <a:rPr lang="en-GB" dirty="0" smtClean="0">
                <a:latin typeface="HelveticaNeueLT Pro 45 Lt" pitchFamily="34" charset="0"/>
              </a:rPr>
              <a:t>Record X-ray results</a:t>
            </a:r>
          </a:p>
          <a:p>
            <a:pPr>
              <a:buFont typeface="Arial" pitchFamily="34" charset="0"/>
              <a:buChar char="•"/>
            </a:pPr>
            <a:r>
              <a:rPr lang="en-GB" u="sng" dirty="0" smtClean="0">
                <a:latin typeface="HelveticaNeueLT Pro 45 Lt" pitchFamily="34" charset="0"/>
              </a:rPr>
              <a:t> Blood tests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 smtClean="0">
                <a:latin typeface="HelveticaNeueLT Pro 45 Lt" pitchFamily="34" charset="0"/>
              </a:rPr>
              <a:t> Record blood test results </a:t>
            </a:r>
          </a:p>
          <a:p>
            <a:pPr>
              <a:buFont typeface="Arial" pitchFamily="34" charset="0"/>
              <a:buChar char="•"/>
            </a:pPr>
            <a:r>
              <a:rPr lang="en-GB" u="sng" dirty="0" smtClean="0">
                <a:latin typeface="HelveticaNeueLT Pro 45 Lt" pitchFamily="34" charset="0"/>
              </a:rPr>
              <a:t> Doctor’s diagnosis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 smtClean="0">
                <a:latin typeface="HelveticaNeueLT Pro 45 Lt" pitchFamily="34" charset="0"/>
              </a:rPr>
              <a:t> Record doctor’s diagnosis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27584" y="3176972"/>
            <a:ext cx="2592288" cy="792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2">
                    <a:lumMod val="25000"/>
                  </a:schemeClr>
                </a:solidFill>
                <a:latin typeface="HelveticaNeueLT Pro 57 Cn" pitchFamily="34" charset="0"/>
              </a:rPr>
              <a:t>Blood tests</a:t>
            </a:r>
            <a:endParaRPr lang="en-GB" dirty="0">
              <a:solidFill>
                <a:schemeClr val="bg2">
                  <a:lumMod val="25000"/>
                </a:schemeClr>
              </a:solidFill>
              <a:latin typeface="HelveticaNeueLT Pro 57 Cn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27584" y="2060848"/>
            <a:ext cx="2592288" cy="792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2">
                    <a:lumMod val="25000"/>
                  </a:schemeClr>
                </a:solidFill>
                <a:latin typeface="HelveticaNeueLT Pro 57 Cn" pitchFamily="34" charset="0"/>
              </a:rPr>
              <a:t>X-rays</a:t>
            </a:r>
            <a:endParaRPr lang="en-GB" sz="2400" dirty="0">
              <a:solidFill>
                <a:schemeClr val="bg2">
                  <a:lumMod val="25000"/>
                </a:schemeClr>
              </a:solidFill>
              <a:latin typeface="HelveticaNeueLT Pro 57 Cn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11960" y="1052736"/>
            <a:ext cx="403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HelveticaNeueLT Pro 57 Cn" pitchFamily="34" charset="0"/>
              </a:rPr>
              <a:t>Function(s): Reporting results</a:t>
            </a:r>
          </a:p>
          <a:p>
            <a:pPr>
              <a:buFont typeface="Arial" pitchFamily="34" charset="0"/>
              <a:buChar char="•"/>
            </a:pPr>
            <a:r>
              <a:rPr lang="en-GB" dirty="0">
                <a:latin typeface="HelveticaNeueLT Pro 45 Lt" pitchFamily="34" charset="0"/>
              </a:rPr>
              <a:t> </a:t>
            </a:r>
            <a:r>
              <a:rPr lang="en-GB" dirty="0" smtClean="0">
                <a:latin typeface="HelveticaNeueLT Pro 45 Lt" pitchFamily="34" charset="0"/>
              </a:rPr>
              <a:t>Record results acquired with advanced hospital tools</a:t>
            </a:r>
            <a:endParaRPr lang="en-GB" dirty="0">
              <a:latin typeface="HelveticaNeueLT Pro 45 Lt" pitchFamily="34" charset="0"/>
            </a:endParaRPr>
          </a:p>
        </p:txBody>
      </p:sp>
      <p:pic>
        <p:nvPicPr>
          <p:cNvPr id="11" name="Picture 6" descr="E:\OneDrive\Pneumonia\Applications\Funding Applications\Children's Prize\Images\Scene3\Elephant_logo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6335" y="1028603"/>
            <a:ext cx="715305" cy="521057"/>
          </a:xfrm>
          <a:prstGeom prst="rect">
            <a:avLst/>
          </a:prstGeom>
          <a:noFill/>
        </p:spPr>
      </p:pic>
      <p:cxnSp>
        <p:nvCxnSpPr>
          <p:cNvPr id="12" name="Straight Connector 11"/>
          <p:cNvCxnSpPr/>
          <p:nvPr/>
        </p:nvCxnSpPr>
        <p:spPr>
          <a:xfrm>
            <a:off x="557728" y="1556792"/>
            <a:ext cx="313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https://cdn1.iconfinder.com/data/icons/MetroStation-PNG/128/MB__home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699792" y="1052735"/>
            <a:ext cx="504056" cy="504057"/>
          </a:xfrm>
          <a:prstGeom prst="rect">
            <a:avLst/>
          </a:prstGeom>
          <a:noFill/>
        </p:spPr>
      </p:pic>
      <p:pic>
        <p:nvPicPr>
          <p:cNvPr id="14" name="Picture 4" descr="http://www.iconsdb.com/icons/download/caribbean-blue/logout-512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203848" y="1070763"/>
            <a:ext cx="468000" cy="468000"/>
          </a:xfrm>
          <a:prstGeom prst="rect">
            <a:avLst/>
          </a:prstGeom>
          <a:noFill/>
        </p:spPr>
      </p:pic>
      <p:sp>
        <p:nvSpPr>
          <p:cNvPr id="15" name="Rounded Rectangle 14"/>
          <p:cNvSpPr/>
          <p:nvPr/>
        </p:nvSpPr>
        <p:spPr>
          <a:xfrm>
            <a:off x="827584" y="4293096"/>
            <a:ext cx="2592288" cy="792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2">
                    <a:lumMod val="25000"/>
                  </a:schemeClr>
                </a:solidFill>
                <a:latin typeface="HelveticaNeueLT Pro 57 Cn" pitchFamily="34" charset="0"/>
              </a:rPr>
              <a:t>Doctor’s diagnosis</a:t>
            </a:r>
            <a:endParaRPr lang="en-GB" dirty="0">
              <a:solidFill>
                <a:schemeClr val="bg2">
                  <a:lumMod val="25000"/>
                </a:schemeClr>
              </a:solidFill>
              <a:latin typeface="HelveticaNeueLT Pro 57 Cn" pitchFamily="34" charset="0"/>
            </a:endParaRPr>
          </a:p>
        </p:txBody>
      </p:sp>
      <p:pic>
        <p:nvPicPr>
          <p:cNvPr id="16" name="Picture 2" descr="https://cdn3.iconfinder.com/data/icons/prettyoffice/256/back.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t="11812" b="17314"/>
          <a:stretch>
            <a:fillRect/>
          </a:stretch>
        </p:blipFill>
        <p:spPr bwMode="auto">
          <a:xfrm>
            <a:off x="611560" y="5243879"/>
            <a:ext cx="792088" cy="5613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5536" y="548680"/>
            <a:ext cx="3456384" cy="5400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2" name="Picture 4" descr="http://pngimg.com/upload/smartphone_PNG851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0"/>
            <a:ext cx="3744416" cy="6803484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211960" y="188640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HelveticaNeueLT Pro 57 Cn" pitchFamily="34" charset="0"/>
              </a:rPr>
              <a:t>Screen 3b (Hospital stream)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2348880"/>
            <a:ext cx="4788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HelveticaNeueLT Pro 57 Cn" pitchFamily="34" charset="0"/>
              </a:rPr>
              <a:t>Options &amp; Functionality</a:t>
            </a:r>
          </a:p>
          <a:p>
            <a:pPr>
              <a:buFont typeface="Arial" pitchFamily="34" charset="0"/>
              <a:buChar char="•"/>
            </a:pPr>
            <a:r>
              <a:rPr lang="en-GB" u="sng" dirty="0">
                <a:latin typeface="HelveticaNeueLT Pro 45 Lt" pitchFamily="34" charset="0"/>
              </a:rPr>
              <a:t> </a:t>
            </a:r>
            <a:r>
              <a:rPr lang="en-GB" u="sng" dirty="0" smtClean="0">
                <a:latin typeface="HelveticaNeueLT Pro 45 Lt" pitchFamily="34" charset="0"/>
              </a:rPr>
              <a:t>X-rays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>
                <a:latin typeface="HelveticaNeueLT Pro 45 Lt" pitchFamily="34" charset="0"/>
              </a:rPr>
              <a:t>  </a:t>
            </a:r>
            <a:r>
              <a:rPr lang="en-GB" dirty="0" smtClean="0">
                <a:latin typeface="HelveticaNeueLT Pro 45 Lt" pitchFamily="34" charset="0"/>
              </a:rPr>
              <a:t>Record X-ray results</a:t>
            </a:r>
          </a:p>
          <a:p>
            <a:pPr>
              <a:buFont typeface="Arial" pitchFamily="34" charset="0"/>
              <a:buChar char="•"/>
            </a:pPr>
            <a:r>
              <a:rPr lang="en-GB" u="sng" dirty="0" smtClean="0">
                <a:latin typeface="HelveticaNeueLT Pro 45 Lt" pitchFamily="34" charset="0"/>
              </a:rPr>
              <a:t> Blood tests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 smtClean="0">
                <a:latin typeface="HelveticaNeueLT Pro 45 Lt" pitchFamily="34" charset="0"/>
              </a:rPr>
              <a:t> Record blood test results </a:t>
            </a:r>
          </a:p>
          <a:p>
            <a:pPr>
              <a:buFont typeface="Arial" pitchFamily="34" charset="0"/>
              <a:buChar char="•"/>
            </a:pPr>
            <a:r>
              <a:rPr lang="en-GB" u="sng" dirty="0" smtClean="0">
                <a:latin typeface="HelveticaNeueLT Pro 45 Lt" pitchFamily="34" charset="0"/>
              </a:rPr>
              <a:t> Doctor’s diagnosis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 smtClean="0">
                <a:latin typeface="HelveticaNeueLT Pro 45 Lt" pitchFamily="34" charset="0"/>
              </a:rPr>
              <a:t> Record doctor’s diagnosis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27584" y="3176972"/>
            <a:ext cx="2592288" cy="792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2">
                    <a:lumMod val="25000"/>
                  </a:schemeClr>
                </a:solidFill>
                <a:latin typeface="HelveticaNeueLT Pro 57 Cn" pitchFamily="34" charset="0"/>
              </a:rPr>
              <a:t>Blood tests</a:t>
            </a:r>
            <a:endParaRPr lang="en-GB" dirty="0">
              <a:solidFill>
                <a:schemeClr val="bg2">
                  <a:lumMod val="25000"/>
                </a:schemeClr>
              </a:solidFill>
              <a:latin typeface="HelveticaNeueLT Pro 57 Cn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27584" y="2060848"/>
            <a:ext cx="2592288" cy="792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2">
                    <a:lumMod val="25000"/>
                  </a:schemeClr>
                </a:solidFill>
                <a:latin typeface="HelveticaNeueLT Pro 57 Cn" pitchFamily="34" charset="0"/>
              </a:rPr>
              <a:t>X-rays</a:t>
            </a:r>
            <a:endParaRPr lang="en-GB" sz="2400" dirty="0">
              <a:solidFill>
                <a:schemeClr val="bg2">
                  <a:lumMod val="25000"/>
                </a:schemeClr>
              </a:solidFill>
              <a:latin typeface="HelveticaNeueLT Pro 57 Cn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11960" y="1052736"/>
            <a:ext cx="403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HelveticaNeueLT Pro 57 Cn" pitchFamily="34" charset="0"/>
              </a:rPr>
              <a:t>Function(s): Reporting results</a:t>
            </a:r>
          </a:p>
          <a:p>
            <a:pPr>
              <a:buFont typeface="Arial" pitchFamily="34" charset="0"/>
              <a:buChar char="•"/>
            </a:pPr>
            <a:r>
              <a:rPr lang="en-GB" dirty="0">
                <a:latin typeface="HelveticaNeueLT Pro 45 Lt" pitchFamily="34" charset="0"/>
              </a:rPr>
              <a:t> </a:t>
            </a:r>
            <a:r>
              <a:rPr lang="en-GB" dirty="0" smtClean="0">
                <a:latin typeface="HelveticaNeueLT Pro 45 Lt" pitchFamily="34" charset="0"/>
              </a:rPr>
              <a:t>Record results acquired with advanced hospital tools</a:t>
            </a:r>
            <a:endParaRPr lang="en-GB" dirty="0">
              <a:latin typeface="HelveticaNeueLT Pro 45 Lt" pitchFamily="34" charset="0"/>
            </a:endParaRPr>
          </a:p>
        </p:txBody>
      </p:sp>
      <p:pic>
        <p:nvPicPr>
          <p:cNvPr id="11" name="Picture 6" descr="E:\OneDrive\Pneumonia\Applications\Funding Applications\Children's Prize\Images\Scene3\Elephant_logo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6335" y="1028603"/>
            <a:ext cx="715305" cy="521057"/>
          </a:xfrm>
          <a:prstGeom prst="rect">
            <a:avLst/>
          </a:prstGeom>
          <a:noFill/>
        </p:spPr>
      </p:pic>
      <p:cxnSp>
        <p:nvCxnSpPr>
          <p:cNvPr id="12" name="Straight Connector 11"/>
          <p:cNvCxnSpPr/>
          <p:nvPr/>
        </p:nvCxnSpPr>
        <p:spPr>
          <a:xfrm>
            <a:off x="557728" y="1556792"/>
            <a:ext cx="313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https://cdn1.iconfinder.com/data/icons/MetroStation-PNG/128/MB__home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699792" y="1052735"/>
            <a:ext cx="504056" cy="504057"/>
          </a:xfrm>
          <a:prstGeom prst="rect">
            <a:avLst/>
          </a:prstGeom>
          <a:noFill/>
        </p:spPr>
      </p:pic>
      <p:pic>
        <p:nvPicPr>
          <p:cNvPr id="14" name="Picture 4" descr="http://www.iconsdb.com/icons/download/caribbean-blue/logout-512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203848" y="1070763"/>
            <a:ext cx="468000" cy="468000"/>
          </a:xfrm>
          <a:prstGeom prst="rect">
            <a:avLst/>
          </a:prstGeom>
          <a:noFill/>
        </p:spPr>
      </p:pic>
      <p:sp>
        <p:nvSpPr>
          <p:cNvPr id="15" name="Rounded Rectangle 14"/>
          <p:cNvSpPr/>
          <p:nvPr/>
        </p:nvSpPr>
        <p:spPr>
          <a:xfrm>
            <a:off x="827584" y="4293096"/>
            <a:ext cx="2592288" cy="792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2">
                    <a:lumMod val="25000"/>
                  </a:schemeClr>
                </a:solidFill>
                <a:latin typeface="HelveticaNeueLT Pro 57 Cn" pitchFamily="34" charset="0"/>
              </a:rPr>
              <a:t>Doctor’s diagnosis</a:t>
            </a:r>
            <a:endParaRPr lang="en-GB" dirty="0">
              <a:solidFill>
                <a:schemeClr val="bg2">
                  <a:lumMod val="25000"/>
                </a:schemeClr>
              </a:solidFill>
              <a:latin typeface="HelveticaNeueLT Pro 57 Cn" pitchFamily="34" charset="0"/>
            </a:endParaRPr>
          </a:p>
        </p:txBody>
      </p:sp>
      <p:pic>
        <p:nvPicPr>
          <p:cNvPr id="16" name="Picture 2" descr="https://cdn3.iconfinder.com/data/icons/prettyoffice/256/back.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t="11812" b="17314"/>
          <a:stretch>
            <a:fillRect/>
          </a:stretch>
        </p:blipFill>
        <p:spPr bwMode="auto">
          <a:xfrm>
            <a:off x="611560" y="5243879"/>
            <a:ext cx="792088" cy="5613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5536" y="548680"/>
            <a:ext cx="3456384" cy="5400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2" name="Picture 4" descr="http://pngimg.com/upload/smartphone_PNG851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0"/>
            <a:ext cx="3744416" cy="6803484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211960" y="188640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HelveticaNeueLT Pro 57 Cn" pitchFamily="34" charset="0"/>
              </a:rPr>
              <a:t>Screen 3c (Hospital stream)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2348880"/>
            <a:ext cx="47880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HelveticaNeueLT Pro 57 Cn" pitchFamily="34" charset="0"/>
              </a:rPr>
              <a:t>Options &amp; Functionality</a:t>
            </a:r>
          </a:p>
          <a:p>
            <a:pPr>
              <a:buFont typeface="Arial" pitchFamily="34" charset="0"/>
              <a:buChar char="•"/>
            </a:pPr>
            <a:r>
              <a:rPr lang="en-GB" u="sng" dirty="0" smtClean="0">
                <a:latin typeface="HelveticaNeueLT Pro 45 Lt" pitchFamily="34" charset="0"/>
              </a:rPr>
              <a:t> Source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 smtClean="0">
                <a:latin typeface="HelveticaNeueLT Pro 45 Lt" pitchFamily="34" charset="0"/>
              </a:rPr>
              <a:t>  Should be able to click on each measurement and check where it was taken</a:t>
            </a:r>
          </a:p>
          <a:p>
            <a:pPr lvl="0">
              <a:buFont typeface="Arial" pitchFamily="34" charset="0"/>
              <a:buChar char="•"/>
            </a:pPr>
            <a:r>
              <a:rPr lang="en-GB" u="sng" dirty="0" smtClean="0">
                <a:solidFill>
                  <a:prstClr val="black"/>
                </a:solidFill>
                <a:latin typeface="HelveticaNeueLT Pro 45 Lt" pitchFamily="34" charset="0"/>
              </a:rPr>
              <a:t> Recommendations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 smtClean="0">
                <a:latin typeface="HelveticaNeueLT Pro 45 Lt" pitchFamily="34" charset="0"/>
              </a:rPr>
              <a:t> Recommendations on what disease progression is indicative of???</a:t>
            </a:r>
          </a:p>
          <a:p>
            <a:pPr lvl="1"/>
            <a:endParaRPr lang="en-GB" dirty="0" smtClean="0">
              <a:latin typeface="HelveticaNeueLT Pro 45 L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11960" y="1052736"/>
            <a:ext cx="4536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HelveticaNeueLT Pro 57 Cn" pitchFamily="34" charset="0"/>
              </a:rPr>
              <a:t>Function(s): View summary of previous visits</a:t>
            </a:r>
          </a:p>
          <a:p>
            <a:pPr>
              <a:buFont typeface="Arial" pitchFamily="34" charset="0"/>
              <a:buChar char="•"/>
            </a:pPr>
            <a:r>
              <a:rPr lang="en-GB" dirty="0">
                <a:latin typeface="HelveticaNeueLT Pro 45 Lt" pitchFamily="34" charset="0"/>
              </a:rPr>
              <a:t> </a:t>
            </a:r>
            <a:r>
              <a:rPr lang="en-GB" dirty="0" smtClean="0">
                <a:latin typeface="HelveticaNeueLT Pro 45 Lt" pitchFamily="34" charset="0"/>
              </a:rPr>
              <a:t>Provide hospital staff with access to information from previous visits at the community or hospital</a:t>
            </a:r>
            <a:endParaRPr lang="en-GB" dirty="0">
              <a:latin typeface="HelveticaNeueLT Pro 45 Lt" pitchFamily="34" charset="0"/>
            </a:endParaRPr>
          </a:p>
        </p:txBody>
      </p:sp>
      <p:pic>
        <p:nvPicPr>
          <p:cNvPr id="11" name="Picture 6" descr="E:\OneDrive\Pneumonia\Applications\Funding Applications\Children's Prize\Images\Scene3\Elephant_logo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6335" y="1028603"/>
            <a:ext cx="715305" cy="521057"/>
          </a:xfrm>
          <a:prstGeom prst="rect">
            <a:avLst/>
          </a:prstGeom>
          <a:noFill/>
        </p:spPr>
      </p:pic>
      <p:cxnSp>
        <p:nvCxnSpPr>
          <p:cNvPr id="12" name="Straight Connector 11"/>
          <p:cNvCxnSpPr/>
          <p:nvPr/>
        </p:nvCxnSpPr>
        <p:spPr>
          <a:xfrm>
            <a:off x="557728" y="1556792"/>
            <a:ext cx="313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https://cdn1.iconfinder.com/data/icons/MetroStation-PNG/128/MB__home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699792" y="1052735"/>
            <a:ext cx="504056" cy="504057"/>
          </a:xfrm>
          <a:prstGeom prst="rect">
            <a:avLst/>
          </a:prstGeom>
          <a:noFill/>
        </p:spPr>
      </p:pic>
      <p:pic>
        <p:nvPicPr>
          <p:cNvPr id="14" name="Picture 4" descr="http://www.iconsdb.com/icons/download/caribbean-blue/logout-512.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203848" y="1070763"/>
            <a:ext cx="468000" cy="468000"/>
          </a:xfrm>
          <a:prstGeom prst="rect">
            <a:avLst/>
          </a:prstGeom>
          <a:noFill/>
        </p:spPr>
      </p:pic>
      <p:pic>
        <p:nvPicPr>
          <p:cNvPr id="16" name="Picture 2" descr="https://cdn3.iconfinder.com/data/icons/prettyoffice/256/back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t="11812" b="17314"/>
          <a:stretch>
            <a:fillRect/>
          </a:stretch>
        </p:blipFill>
        <p:spPr bwMode="auto">
          <a:xfrm>
            <a:off x="611560" y="5243879"/>
            <a:ext cx="792088" cy="561385"/>
          </a:xfrm>
          <a:prstGeom prst="rect">
            <a:avLst/>
          </a:prstGeom>
          <a:noFill/>
        </p:spPr>
      </p:pic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83569" y="2420888"/>
          <a:ext cx="2880321" cy="2011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60107"/>
                <a:gridCol w="960107"/>
                <a:gridCol w="960107"/>
              </a:tblGrid>
              <a:tr h="186876">
                <a:tc>
                  <a:txBody>
                    <a:bodyPr/>
                    <a:lstStyle/>
                    <a:p>
                      <a:endParaRPr lang="en-GB" sz="1600" dirty="0">
                        <a:latin typeface="HelveticaNeueLT Pro 45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b="0" i="1" dirty="0" smtClean="0">
                          <a:latin typeface="HelveticaNeueLT Pro 45 Lt" pitchFamily="34" charset="0"/>
                        </a:rPr>
                        <a:t>01/03/2016</a:t>
                      </a:r>
                      <a:endParaRPr lang="en-GB" sz="1600" b="0" i="1" dirty="0">
                        <a:latin typeface="HelveticaNeueLT Pro 45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b="0" i="1" dirty="0" smtClean="0">
                          <a:latin typeface="HelveticaNeueLT Pro 45 Lt" pitchFamily="34" charset="0"/>
                        </a:rPr>
                        <a:t>12/03/2016</a:t>
                      </a:r>
                      <a:endParaRPr lang="en-GB" sz="1600" b="0" i="1" dirty="0">
                        <a:latin typeface="HelveticaNeueLT Pro 45 Lt" pitchFamily="34" charset="0"/>
                      </a:endParaRPr>
                    </a:p>
                  </a:txBody>
                  <a:tcPr/>
                </a:tc>
              </a:tr>
              <a:tr h="186876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latin typeface="HelveticaNeueLT Pro 45 Lt" pitchFamily="34" charset="0"/>
                        </a:rPr>
                        <a:t>RR</a:t>
                      </a:r>
                      <a:endParaRPr lang="en-GB" sz="1600" b="1" dirty="0">
                        <a:latin typeface="HelveticaNeueLT Pro 45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HelveticaNeueLT Pro 45 Lt" pitchFamily="34" charset="0"/>
                        </a:rPr>
                        <a:t>44</a:t>
                      </a:r>
                      <a:endParaRPr lang="en-GB" sz="1600" dirty="0">
                        <a:latin typeface="HelveticaNeueLT Pro 45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HelveticaNeueLT Pro 45 Lt" pitchFamily="34" charset="0"/>
                        </a:rPr>
                        <a:t>50</a:t>
                      </a:r>
                      <a:endParaRPr lang="en-GB" sz="1600" dirty="0">
                        <a:latin typeface="HelveticaNeueLT Pro 45 Lt" pitchFamily="34" charset="0"/>
                      </a:endParaRPr>
                    </a:p>
                  </a:txBody>
                  <a:tcPr/>
                </a:tc>
              </a:tr>
              <a:tr h="186876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latin typeface="HelveticaNeueLT Pro 45 Lt" pitchFamily="34" charset="0"/>
                        </a:rPr>
                        <a:t>HR</a:t>
                      </a:r>
                      <a:endParaRPr lang="en-GB" sz="1600" b="1" dirty="0">
                        <a:latin typeface="HelveticaNeueLT Pro 45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HelveticaNeueLT Pro 45 Lt" pitchFamily="34" charset="0"/>
                        </a:rPr>
                        <a:t>62</a:t>
                      </a:r>
                      <a:endParaRPr lang="en-GB" sz="1600" dirty="0">
                        <a:latin typeface="HelveticaNeueLT Pro 45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HelveticaNeueLT Pro 45 Lt" pitchFamily="34" charset="0"/>
                        </a:rPr>
                        <a:t>65</a:t>
                      </a:r>
                      <a:endParaRPr lang="en-GB" sz="1600" dirty="0">
                        <a:latin typeface="HelveticaNeueLT Pro 45 Lt" pitchFamily="34" charset="0"/>
                      </a:endParaRPr>
                    </a:p>
                  </a:txBody>
                  <a:tcPr/>
                </a:tc>
              </a:tr>
              <a:tr h="186876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latin typeface="HelveticaNeueLT Pro 45 Lt" pitchFamily="34" charset="0"/>
                        </a:rPr>
                        <a:t>SpO2</a:t>
                      </a:r>
                      <a:endParaRPr lang="en-GB" sz="1600" b="1" dirty="0">
                        <a:latin typeface="HelveticaNeueLT Pro 45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HelveticaNeueLT Pro 45 Lt" pitchFamily="34" charset="0"/>
                        </a:rPr>
                        <a:t>95</a:t>
                      </a:r>
                      <a:endParaRPr lang="en-GB" sz="1600" dirty="0">
                        <a:latin typeface="HelveticaNeueLT Pro 45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HelveticaNeueLT Pro 45 Lt" pitchFamily="34" charset="0"/>
                        </a:rPr>
                        <a:t>95</a:t>
                      </a:r>
                      <a:endParaRPr lang="en-GB" sz="1600" dirty="0">
                        <a:latin typeface="HelveticaNeueLT Pro 45 Lt" pitchFamily="34" charset="0"/>
                      </a:endParaRPr>
                    </a:p>
                  </a:txBody>
                  <a:tcPr/>
                </a:tc>
              </a:tr>
              <a:tr h="186876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latin typeface="HelveticaNeueLT Pro 45 Lt" pitchFamily="34" charset="0"/>
                        </a:rPr>
                        <a:t>Labs</a:t>
                      </a:r>
                      <a:endParaRPr lang="en-GB" sz="1600" b="1" dirty="0">
                        <a:latin typeface="HelveticaNeueLT Pro 45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HelveticaNeueLT Pro 45 Lt" pitchFamily="34" charset="0"/>
                        </a:rPr>
                        <a:t>-</a:t>
                      </a:r>
                      <a:endParaRPr lang="en-GB" sz="1600" dirty="0">
                        <a:latin typeface="HelveticaNeueLT Pro 45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HelveticaNeueLT Pro 45 Lt" pitchFamily="34" charset="0"/>
                        </a:rPr>
                        <a:t>-</a:t>
                      </a:r>
                      <a:endParaRPr lang="en-GB" sz="1600" dirty="0">
                        <a:latin typeface="HelveticaNeueLT Pro 45 Lt" pitchFamily="34" charset="0"/>
                      </a:endParaRPr>
                    </a:p>
                  </a:txBody>
                  <a:tcPr/>
                </a:tc>
              </a:tr>
              <a:tr h="186876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latin typeface="HelveticaNeueLT Pro 45 Lt" pitchFamily="34" charset="0"/>
                        </a:rPr>
                        <a:t>X-rays</a:t>
                      </a:r>
                      <a:endParaRPr lang="en-GB" sz="1600" b="1" dirty="0">
                        <a:latin typeface="HelveticaNeueLT Pro 45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HelveticaNeueLT Pro 45 Lt" pitchFamily="34" charset="0"/>
                        </a:rPr>
                        <a:t>-</a:t>
                      </a:r>
                      <a:endParaRPr lang="en-GB" sz="1600" dirty="0">
                        <a:latin typeface="HelveticaNeueLT Pro 45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HelveticaNeueLT Pro 45 Lt" pitchFamily="34" charset="0"/>
                        </a:rPr>
                        <a:t>-</a:t>
                      </a:r>
                      <a:endParaRPr lang="en-GB" sz="1600" dirty="0">
                        <a:latin typeface="HelveticaNeueLT Pro 45 Lt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2140</TotalTime>
  <Words>741</Words>
  <Application>Microsoft Office PowerPoint</Application>
  <PresentationFormat>On-screen Show (4:3)</PresentationFormat>
  <Paragraphs>157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Elina</dc:creator>
  <cp:lastModifiedBy>Elina</cp:lastModifiedBy>
  <cp:revision>160</cp:revision>
  <dcterms:created xsi:type="dcterms:W3CDTF">2015-11-16T15:42:27Z</dcterms:created>
  <dcterms:modified xsi:type="dcterms:W3CDTF">2015-11-30T17:11:48Z</dcterms:modified>
</cp:coreProperties>
</file>