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613" autoAdjust="0"/>
  </p:normalViewPr>
  <p:slideViewPr>
    <p:cSldViewPr>
      <p:cViewPr>
        <p:scale>
          <a:sx n="20" d="100"/>
          <a:sy n="20" d="100"/>
        </p:scale>
        <p:origin x="-660"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524300" y="514350"/>
            <a:ext cx="6096299"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914400" y="3257550"/>
            <a:ext cx="7315200" cy="3086097"/>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806629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3257550"/>
            <a:ext cx="7315200" cy="3086097"/>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dirty="0"/>
          </a:p>
        </p:txBody>
      </p:sp>
      <p:sp>
        <p:nvSpPr>
          <p:cNvPr id="108" name="Shape 10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0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2194558" y="7368542"/>
            <a:ext cx="19392900"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3" name="Shape 13"/>
          <p:cNvSpPr txBox="1">
            <a:spLocks noGrp="1"/>
          </p:cNvSpPr>
          <p:nvPr>
            <p:ph type="body" idx="2"/>
          </p:nvPr>
        </p:nvSpPr>
        <p:spPr>
          <a:xfrm>
            <a:off x="2194558" y="10439400"/>
            <a:ext cx="19392900"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3"/>
          </p:nvPr>
        </p:nvSpPr>
        <p:spPr>
          <a:xfrm>
            <a:off x="22296120"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5" name="Shape 15"/>
          <p:cNvSpPr txBox="1">
            <a:spLocks noGrp="1"/>
          </p:cNvSpPr>
          <p:nvPr>
            <p:ph type="body" idx="4"/>
          </p:nvPr>
        </p:nvSpPr>
        <p:spPr>
          <a:xfrm>
            <a:off x="22296120"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11083289" y="-1207762"/>
            <a:ext cx="21724621" cy="39502080"/>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0" name="Shape 7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1" name="Shape 7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2" name="Shape 7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09034586" y="50032921"/>
            <a:ext cx="134820659" cy="47404017"/>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860788" y="2994661"/>
            <a:ext cx="134820659" cy="141480537"/>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6" name="Shape 7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7" name="Shape 7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8" name="Shape 7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080"/>
              </a:spcBef>
              <a:spcAft>
                <a:spcPts val="0"/>
              </a:spcAft>
              <a:buClr>
                <a:srgbClr val="888888"/>
              </a:buClr>
              <a:buFont typeface="Arial"/>
              <a:buNone/>
              <a:defRPr/>
            </a:lvl1pPr>
            <a:lvl2pPr marL="2193859" marR="0" indent="-9458" algn="ctr" rtl="0">
              <a:lnSpc>
                <a:spcPct val="100000"/>
              </a:lnSpc>
              <a:spcBef>
                <a:spcPts val="2680"/>
              </a:spcBef>
              <a:spcAft>
                <a:spcPts val="0"/>
              </a:spcAft>
              <a:buClr>
                <a:srgbClr val="888888"/>
              </a:buClr>
              <a:buFont typeface="Arial"/>
              <a:buNone/>
              <a:defRPr/>
            </a:lvl2pPr>
            <a:lvl3pPr marL="4387718" marR="0" indent="-6217" algn="ctr" rtl="0">
              <a:lnSpc>
                <a:spcPct val="100000"/>
              </a:lnSpc>
              <a:spcBef>
                <a:spcPts val="2300"/>
              </a:spcBef>
              <a:spcAft>
                <a:spcPts val="0"/>
              </a:spcAft>
              <a:buClr>
                <a:srgbClr val="888888"/>
              </a:buClr>
              <a:buFont typeface="Arial"/>
              <a:buNone/>
              <a:defRPr/>
            </a:lvl3pPr>
            <a:lvl4pPr marL="6581578" marR="0" indent="-2978" algn="ctr" rtl="0">
              <a:lnSpc>
                <a:spcPct val="100000"/>
              </a:lnSpc>
              <a:spcBef>
                <a:spcPts val="1920"/>
              </a:spcBef>
              <a:spcAft>
                <a:spcPts val="0"/>
              </a:spcAft>
              <a:buClr>
                <a:srgbClr val="888888"/>
              </a:buClr>
              <a:buFont typeface="Arial"/>
              <a:buNone/>
              <a:defRPr/>
            </a:lvl4pPr>
            <a:lvl5pPr marL="8775432" marR="0" indent="-12431" algn="ctr" rtl="0">
              <a:lnSpc>
                <a:spcPct val="100000"/>
              </a:lnSpc>
              <a:spcBef>
                <a:spcPts val="1920"/>
              </a:spcBef>
              <a:spcAft>
                <a:spcPts val="0"/>
              </a:spcAft>
              <a:buClr>
                <a:srgbClr val="888888"/>
              </a:buClr>
              <a:buFont typeface="Arial"/>
              <a:buNone/>
              <a:defRPr/>
            </a:lvl5pPr>
            <a:lvl6pPr marL="10969286" marR="0" indent="-9186" algn="ctr" rtl="0">
              <a:lnSpc>
                <a:spcPct val="100000"/>
              </a:lnSpc>
              <a:spcBef>
                <a:spcPts val="1920"/>
              </a:spcBef>
              <a:spcAft>
                <a:spcPts val="0"/>
              </a:spcAft>
              <a:buClr>
                <a:srgbClr val="888888"/>
              </a:buClr>
              <a:buFont typeface="Arial"/>
              <a:buNone/>
              <a:defRPr/>
            </a:lvl6pPr>
            <a:lvl7pPr marL="13163145" marR="0" indent="-5945" algn="ctr" rtl="0">
              <a:lnSpc>
                <a:spcPct val="100000"/>
              </a:lnSpc>
              <a:spcBef>
                <a:spcPts val="1920"/>
              </a:spcBef>
              <a:spcAft>
                <a:spcPts val="0"/>
              </a:spcAft>
              <a:buClr>
                <a:srgbClr val="888888"/>
              </a:buClr>
              <a:buFont typeface="Arial"/>
              <a:buNone/>
              <a:defRPr/>
            </a:lvl7pPr>
            <a:lvl8pPr marL="15357005" marR="0" indent="-2705" algn="ctr" rtl="0">
              <a:lnSpc>
                <a:spcPct val="100000"/>
              </a:lnSpc>
              <a:spcBef>
                <a:spcPts val="1920"/>
              </a:spcBef>
              <a:spcAft>
                <a:spcPts val="0"/>
              </a:spcAft>
              <a:buClr>
                <a:srgbClr val="888888"/>
              </a:buClr>
              <a:buFont typeface="Arial"/>
              <a:buNone/>
              <a:defRPr/>
            </a:lvl8pPr>
            <a:lvl9pPr marL="17550864" marR="0" indent="-12163" algn="ctr" rtl="0">
              <a:lnSpc>
                <a:spcPct val="100000"/>
              </a:lnSpc>
              <a:spcBef>
                <a:spcPts val="1920"/>
              </a:spcBef>
              <a:spcAft>
                <a:spcPts val="0"/>
              </a:spcAft>
              <a:buClr>
                <a:srgbClr val="888888"/>
              </a:buClr>
              <a:buFont typeface="Arial"/>
              <a:buNone/>
              <a:defRPr/>
            </a:lvl9pPr>
          </a:lstStyle>
          <a:p>
            <a:endParaRPr/>
          </a:p>
        </p:txBody>
      </p:sp>
      <p:sp>
        <p:nvSpPr>
          <p:cNvPr id="22" name="Shape 22"/>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4" name="Shape 24"/>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28" name="Shape 28"/>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0"/>
            <a:ext cx="37307518" cy="653796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467101" y="13952229"/>
            <a:ext cx="37307518" cy="72008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193859" indent="-9458" rtl="0">
              <a:spcBef>
                <a:spcPts val="0"/>
              </a:spcBef>
              <a:buClr>
                <a:srgbClr val="888888"/>
              </a:buClr>
              <a:buFont typeface="Calibri"/>
              <a:buNone/>
              <a:defRPr/>
            </a:lvl2pPr>
            <a:lvl3pPr marL="4387718" indent="-6217" rtl="0">
              <a:spcBef>
                <a:spcPts val="0"/>
              </a:spcBef>
              <a:buClr>
                <a:srgbClr val="888888"/>
              </a:buClr>
              <a:buFont typeface="Calibri"/>
              <a:buNone/>
              <a:defRPr/>
            </a:lvl3pPr>
            <a:lvl4pPr marL="6581578" indent="-2978" rtl="0">
              <a:spcBef>
                <a:spcPts val="0"/>
              </a:spcBef>
              <a:buClr>
                <a:srgbClr val="888888"/>
              </a:buClr>
              <a:buFont typeface="Calibri"/>
              <a:buNone/>
              <a:defRPr/>
            </a:lvl4pPr>
            <a:lvl5pPr marL="8775432" indent="-12431" rtl="0">
              <a:spcBef>
                <a:spcPts val="0"/>
              </a:spcBef>
              <a:buClr>
                <a:srgbClr val="888888"/>
              </a:buClr>
              <a:buFont typeface="Calibri"/>
              <a:buNone/>
              <a:defRPr/>
            </a:lvl5pPr>
            <a:lvl6pPr marL="10969286" indent="-9186" rtl="0">
              <a:spcBef>
                <a:spcPts val="0"/>
              </a:spcBef>
              <a:buClr>
                <a:srgbClr val="888888"/>
              </a:buClr>
              <a:buFont typeface="Calibri"/>
              <a:buNone/>
              <a:defRPr/>
            </a:lvl6pPr>
            <a:lvl7pPr marL="13163145" indent="-5945" rtl="0">
              <a:spcBef>
                <a:spcPts val="0"/>
              </a:spcBef>
              <a:buClr>
                <a:srgbClr val="888888"/>
              </a:buClr>
              <a:buFont typeface="Calibri"/>
              <a:buNone/>
              <a:defRPr/>
            </a:lvl7pPr>
            <a:lvl8pPr marL="15357005" indent="-2705" rtl="0">
              <a:spcBef>
                <a:spcPts val="0"/>
              </a:spcBef>
              <a:buClr>
                <a:srgbClr val="888888"/>
              </a:buClr>
              <a:buFont typeface="Calibri"/>
              <a:buNone/>
              <a:defRPr/>
            </a:lvl8pPr>
            <a:lvl9pPr marL="17550864" indent="-12163" rtl="0">
              <a:spcBef>
                <a:spcPts val="0"/>
              </a:spcBef>
              <a:buClr>
                <a:srgbClr val="888888"/>
              </a:buClr>
              <a:buFont typeface="Calibri"/>
              <a:buNone/>
              <a:defRPr/>
            </a:lvl9pPr>
          </a:lstStyle>
          <a:p>
            <a:endParaRPr/>
          </a:p>
        </p:txBody>
      </p:sp>
      <p:sp>
        <p:nvSpPr>
          <p:cNvPr id="34" name="Shape 3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5" name="Shape 3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10530842"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105704637"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3" name="Shape 43"/>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8" name="Shape 4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6" y="1310640"/>
            <a:ext cx="14439900"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240" y="1310645"/>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4566" y="6888485"/>
            <a:ext cx="14439900" cy="22517100"/>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57" name="Shape 5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9" name="Shape 5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982" y="2941317"/>
            <a:ext cx="26334720" cy="19751040"/>
          </a:xfrm>
          <a:prstGeom prst="rect">
            <a:avLst/>
          </a:prstGeom>
          <a:noFill/>
          <a:ln>
            <a:noFill/>
          </a:ln>
        </p:spPr>
      </p:sp>
      <p:sp>
        <p:nvSpPr>
          <p:cNvPr id="63" name="Shape 63"/>
          <p:cNvSpPr txBox="1">
            <a:spLocks noGrp="1"/>
          </p:cNvSpPr>
          <p:nvPr>
            <p:ph type="body" idx="1"/>
          </p:nvPr>
        </p:nvSpPr>
        <p:spPr>
          <a:xfrm>
            <a:off x="8602982" y="25763220"/>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64" name="Shape 6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5" name="Shape 6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6" name="Shape 6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marR="0" indent="-489692" algn="l" rtl="0">
              <a:lnSpc>
                <a:spcPct val="100000"/>
              </a:lnSpc>
              <a:spcBef>
                <a:spcPts val="3080"/>
              </a:spcBef>
              <a:spcAft>
                <a:spcPts val="0"/>
              </a:spcAft>
              <a:buClr>
                <a:schemeClr val="dk1"/>
              </a:buClr>
              <a:buFont typeface="Arial"/>
              <a:buChar char="•"/>
              <a:defRPr/>
            </a:lvl1pPr>
            <a:lvl2pPr marL="3565018" marR="0" indent="-351918" algn="l" rtl="0">
              <a:lnSpc>
                <a:spcPct val="100000"/>
              </a:lnSpc>
              <a:spcBef>
                <a:spcPts val="2680"/>
              </a:spcBef>
              <a:spcAft>
                <a:spcPts val="0"/>
              </a:spcAft>
              <a:buClr>
                <a:schemeClr val="dk1"/>
              </a:buClr>
              <a:buFont typeface="Arial"/>
              <a:buChar char="–"/>
              <a:defRPr/>
            </a:lvl2pPr>
            <a:lvl3pPr marL="5484643" marR="0" indent="-201443" algn="l" rtl="0">
              <a:lnSpc>
                <a:spcPct val="100000"/>
              </a:lnSpc>
              <a:spcBef>
                <a:spcPts val="2300"/>
              </a:spcBef>
              <a:spcAft>
                <a:spcPts val="0"/>
              </a:spcAft>
              <a:buClr>
                <a:schemeClr val="dk1"/>
              </a:buClr>
              <a:buFont typeface="Arial"/>
              <a:buChar char="•"/>
              <a:defRPr/>
            </a:lvl3pPr>
            <a:lvl4pPr marL="7678502" marR="0" indent="-312501" algn="l" rtl="0">
              <a:lnSpc>
                <a:spcPct val="100000"/>
              </a:lnSpc>
              <a:spcBef>
                <a:spcPts val="1920"/>
              </a:spcBef>
              <a:spcAft>
                <a:spcPts val="0"/>
              </a:spcAft>
              <a:buClr>
                <a:schemeClr val="dk1"/>
              </a:buClr>
              <a:buFont typeface="Arial"/>
              <a:buChar char="–"/>
              <a:defRPr/>
            </a:lvl4pPr>
            <a:lvl5pPr marL="9872362" marR="0" indent="-321961" algn="l" rtl="0">
              <a:lnSpc>
                <a:spcPct val="100000"/>
              </a:lnSpc>
              <a:spcBef>
                <a:spcPts val="1920"/>
              </a:spcBef>
              <a:spcAft>
                <a:spcPts val="0"/>
              </a:spcAft>
              <a:buClr>
                <a:schemeClr val="dk1"/>
              </a:buClr>
              <a:buFont typeface="Arial"/>
              <a:buChar char="»"/>
              <a:defRPr/>
            </a:lvl5pPr>
            <a:lvl6pPr marL="12066221" marR="0" indent="-318720" algn="l" rtl="0">
              <a:lnSpc>
                <a:spcPct val="100000"/>
              </a:lnSpc>
              <a:spcBef>
                <a:spcPts val="1920"/>
              </a:spcBef>
              <a:spcAft>
                <a:spcPts val="0"/>
              </a:spcAft>
              <a:buClr>
                <a:schemeClr val="dk1"/>
              </a:buClr>
              <a:buFont typeface="Arial"/>
              <a:buChar char="•"/>
              <a:defRPr/>
            </a:lvl6pPr>
            <a:lvl7pPr marL="14260080" marR="0" indent="-315479" algn="l" rtl="0">
              <a:lnSpc>
                <a:spcPct val="100000"/>
              </a:lnSpc>
              <a:spcBef>
                <a:spcPts val="1920"/>
              </a:spcBef>
              <a:spcAft>
                <a:spcPts val="0"/>
              </a:spcAft>
              <a:buClr>
                <a:schemeClr val="dk1"/>
              </a:buClr>
              <a:buFont typeface="Arial"/>
              <a:buChar char="•"/>
              <a:defRPr/>
            </a:lvl7pPr>
            <a:lvl8pPr marL="16453931" marR="0" indent="-312230" algn="l" rtl="0">
              <a:lnSpc>
                <a:spcPct val="100000"/>
              </a:lnSpc>
              <a:spcBef>
                <a:spcPts val="1920"/>
              </a:spcBef>
              <a:spcAft>
                <a:spcPts val="0"/>
              </a:spcAft>
              <a:buClr>
                <a:schemeClr val="dk1"/>
              </a:buClr>
              <a:buFont typeface="Arial"/>
              <a:buChar char="•"/>
              <a:defRPr/>
            </a:lvl8pPr>
            <a:lvl9pPr marL="18647788" marR="0" indent="-321687" algn="l" rtl="0">
              <a:lnSpc>
                <a:spcPct val="100000"/>
              </a:lnSpc>
              <a:spcBef>
                <a:spcPts val="1920"/>
              </a:spcBef>
              <a:spcAft>
                <a:spcPts val="0"/>
              </a:spcAft>
              <a:buClr>
                <a:schemeClr val="dk1"/>
              </a:buClr>
              <a:buFont typeface="Arial"/>
              <a:buChar char="•"/>
              <a:defRPr/>
            </a:lvl9pPr>
          </a:lstStyle>
          <a:p>
            <a:endParaRPr/>
          </a:p>
        </p:txBody>
      </p:sp>
      <p:sp>
        <p:nvSpPr>
          <p:cNvPr id="7" name="Shape 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9" name="Shape 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Shape 81"/>
          <p:cNvPicPr preferRelativeResize="0"/>
          <p:nvPr/>
        </p:nvPicPr>
        <p:blipFill rotWithShape="1">
          <a:blip r:embed="rId3">
            <a:alphaModFix/>
          </a:blip>
          <a:srcRect/>
          <a:stretch/>
        </p:blipFill>
        <p:spPr>
          <a:xfrm>
            <a:off x="1536449" y="764900"/>
            <a:ext cx="6693300" cy="2459699"/>
          </a:xfrm>
          <a:prstGeom prst="rect">
            <a:avLst/>
          </a:prstGeom>
          <a:noFill/>
          <a:ln>
            <a:noFill/>
          </a:ln>
          <a:effectLst>
            <a:outerShdw blurRad="76200" dir="18900000" sy="23000" kx="-1200000" algn="bl" rotWithShape="0">
              <a:prstClr val="black">
                <a:alpha val="20000"/>
              </a:prstClr>
            </a:outerShdw>
          </a:effectLst>
        </p:spPr>
      </p:pic>
      <p:sp>
        <p:nvSpPr>
          <p:cNvPr id="82" name="Shape 82"/>
          <p:cNvSpPr txBox="1">
            <a:spLocks noGrp="1"/>
          </p:cNvSpPr>
          <p:nvPr>
            <p:ph type="title"/>
          </p:nvPr>
        </p:nvSpPr>
        <p:spPr>
          <a:xfrm>
            <a:off x="7139375" y="162125"/>
            <a:ext cx="29253298" cy="3292798"/>
          </a:xfrm>
          <a:prstGeom prst="rect">
            <a:avLst/>
          </a:prstGeom>
          <a:noFill/>
          <a:ln>
            <a:noFill/>
          </a:ln>
        </p:spPr>
        <p:txBody>
          <a:bodyPr lIns="438750" tIns="219375" rIns="438750" bIns="21937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8000" b="0" i="0" u="none" strike="noStrike" cap="none" baseline="0" dirty="0" smtClean="0">
                <a:solidFill>
                  <a:schemeClr val="dk1"/>
                </a:solidFill>
                <a:latin typeface="Calibri"/>
                <a:ea typeface="Calibri"/>
                <a:cs typeface="Calibri"/>
                <a:sym typeface="Calibri"/>
              </a:rPr>
              <a:t>Newton's</a:t>
            </a:r>
            <a:r>
              <a:rPr lang="en-US" sz="8000" dirty="0" smtClean="0">
                <a:solidFill>
                  <a:schemeClr val="dk1"/>
                </a:solidFill>
                <a:latin typeface="Calibri"/>
                <a:ea typeface="Calibri"/>
                <a:cs typeface="Calibri"/>
                <a:sym typeface="Calibri"/>
              </a:rPr>
              <a:t> Method Calculator</a:t>
            </a:r>
            <a:r>
              <a:rPr lang="en-US" sz="10000" b="0" i="0" u="none" strike="noStrike" cap="none" baseline="0" dirty="0">
                <a:solidFill>
                  <a:schemeClr val="dk1"/>
                </a:solidFill>
                <a:latin typeface="Calibri"/>
                <a:ea typeface="Calibri"/>
                <a:cs typeface="Calibri"/>
                <a:sym typeface="Calibri"/>
              </a:rPr>
              <a:t/>
            </a:r>
            <a:br>
              <a:rPr lang="en-US" sz="10000" b="0" i="0" u="none" strike="noStrike" cap="none" baseline="0" dirty="0">
                <a:solidFill>
                  <a:schemeClr val="dk1"/>
                </a:solidFill>
                <a:latin typeface="Calibri"/>
                <a:ea typeface="Calibri"/>
                <a:cs typeface="Calibri"/>
                <a:sym typeface="Calibri"/>
              </a:rPr>
            </a:br>
            <a:r>
              <a:rPr lang="en-US" sz="5400" dirty="0" smtClean="0">
                <a:solidFill>
                  <a:schemeClr val="dk1"/>
                </a:solidFill>
                <a:latin typeface="Calibri"/>
                <a:ea typeface="Calibri"/>
                <a:cs typeface="Calibri"/>
                <a:sym typeface="Calibri"/>
              </a:rPr>
              <a:t>John Redden, Rachel Owens, Cory Lewis</a:t>
            </a:r>
            <a:endParaRPr lang="en-US" sz="5400" b="0" i="0" u="none" strike="noStrike" cap="none" baseline="30000"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ct val="25000"/>
              <a:buFont typeface="Calibri"/>
              <a:buNone/>
            </a:pPr>
            <a:r>
              <a:rPr lang="en-US" sz="2400" b="0" i="0" u="none" strike="noStrike" cap="none" baseline="30000" dirty="0">
                <a:solidFill>
                  <a:schemeClr val="dk1"/>
                </a:solidFill>
                <a:latin typeface="Calibri"/>
                <a:ea typeface="Calibri"/>
                <a:cs typeface="Calibri"/>
                <a:sym typeface="Calibri"/>
              </a:rPr>
              <a:t>1</a:t>
            </a:r>
            <a:r>
              <a:rPr lang="en-US" sz="2400" dirty="0">
                <a:solidFill>
                  <a:schemeClr val="dk1"/>
                </a:solidFill>
                <a:latin typeface="Calibri"/>
                <a:ea typeface="Calibri"/>
                <a:cs typeface="Calibri"/>
                <a:sym typeface="Calibri"/>
              </a:rPr>
              <a:t>College of the Sequoias, &amp; </a:t>
            </a:r>
            <a:r>
              <a:rPr lang="en-US" sz="2400" b="0" i="0" u="none" strike="noStrike" cap="none" baseline="0" dirty="0">
                <a:solidFill>
                  <a:schemeClr val="dk1"/>
                </a:solidFill>
                <a:latin typeface="Calibri"/>
                <a:ea typeface="Calibri"/>
                <a:cs typeface="Calibri"/>
                <a:sym typeface="Calibri"/>
              </a:rPr>
              <a:t>California State University, Fresno </a:t>
            </a:r>
          </a:p>
          <a:p>
            <a:pPr marL="0" marR="0" lvl="0" indent="0" algn="ctr" rtl="0">
              <a:lnSpc>
                <a:spcPct val="100000"/>
              </a:lnSpc>
              <a:spcBef>
                <a:spcPts val="0"/>
              </a:spcBef>
              <a:spcAft>
                <a:spcPts val="0"/>
              </a:spcAft>
              <a:buClr>
                <a:schemeClr val="dk1"/>
              </a:buClr>
              <a:buSzPct val="25000"/>
              <a:buFont typeface="Calibri"/>
              <a:buNone/>
            </a:pPr>
            <a:r>
              <a:rPr lang="en-US" sz="2400" b="0" i="0" u="none" strike="noStrike" cap="none" baseline="30000" dirty="0">
                <a:solidFill>
                  <a:schemeClr val="dk1"/>
                </a:solidFill>
                <a:latin typeface="Calibri"/>
                <a:ea typeface="Calibri"/>
                <a:cs typeface="Calibri"/>
                <a:sym typeface="Calibri"/>
              </a:rPr>
              <a:t>2</a:t>
            </a:r>
            <a:r>
              <a:rPr lang="en-US" sz="2400" dirty="0">
                <a:solidFill>
                  <a:schemeClr val="dk1"/>
                </a:solidFill>
                <a:latin typeface="Calibri"/>
                <a:ea typeface="Calibri"/>
                <a:cs typeface="Calibri"/>
                <a:sym typeface="Calibri"/>
              </a:rPr>
              <a:t>College of the Sequoias &amp; </a:t>
            </a:r>
            <a:r>
              <a:rPr lang="en-US" sz="2400" b="0" i="0" u="none" strike="noStrike" cap="none" baseline="0" dirty="0">
                <a:solidFill>
                  <a:schemeClr val="dk1"/>
                </a:solidFill>
                <a:latin typeface="Calibri"/>
                <a:ea typeface="Calibri"/>
                <a:cs typeface="Calibri"/>
                <a:sym typeface="Calibri"/>
              </a:rPr>
              <a:t>California State Polytechnic University, Pomona </a:t>
            </a:r>
          </a:p>
          <a:p>
            <a:pPr marL="0" marR="0" lvl="0" indent="0" algn="ctr" rtl="0">
              <a:lnSpc>
                <a:spcPct val="100000"/>
              </a:lnSpc>
              <a:spcBef>
                <a:spcPts val="0"/>
              </a:spcBef>
              <a:spcAft>
                <a:spcPts val="0"/>
              </a:spcAft>
              <a:buClr>
                <a:schemeClr val="dk1"/>
              </a:buClr>
              <a:buSzPct val="25000"/>
              <a:buFont typeface="Calibri"/>
              <a:buNone/>
            </a:pPr>
            <a:r>
              <a:rPr lang="en-US" sz="2400" b="0" i="0" u="none" strike="noStrike" cap="none" baseline="30000" dirty="0">
                <a:solidFill>
                  <a:schemeClr val="dk1"/>
                </a:solidFill>
                <a:latin typeface="Calibri"/>
                <a:ea typeface="Calibri"/>
                <a:cs typeface="Calibri"/>
                <a:sym typeface="Calibri"/>
              </a:rPr>
              <a:t>3</a:t>
            </a:r>
            <a:r>
              <a:rPr lang="en-US" sz="2400" b="0" i="0" u="none" strike="noStrike" cap="none" baseline="0" dirty="0">
                <a:solidFill>
                  <a:schemeClr val="dk1"/>
                </a:solidFill>
                <a:latin typeface="Calibri"/>
                <a:ea typeface="Calibri"/>
                <a:cs typeface="Calibri"/>
                <a:sym typeface="Calibri"/>
              </a:rPr>
              <a:t>Natural Resources Conservation Service, United States Department of Agriculture </a:t>
            </a:r>
          </a:p>
        </p:txBody>
      </p:sp>
      <p:sp>
        <p:nvSpPr>
          <p:cNvPr id="83" name="Shape 83"/>
          <p:cNvSpPr txBox="1"/>
          <p:nvPr/>
        </p:nvSpPr>
        <p:spPr>
          <a:xfrm>
            <a:off x="148347" y="3772450"/>
            <a:ext cx="12961499" cy="1107900"/>
          </a:xfrm>
          <a:prstGeom prst="rect">
            <a:avLst/>
          </a:prstGeom>
          <a:ln>
            <a:noFill/>
          </a:ln>
          <a:effectLst>
            <a:outerShdw blurRad="76200" dir="18900000" sy="23000" kx="-1200000" algn="bl" rotWithShape="0">
              <a:prstClr val="black">
                <a:alpha val="2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Introduction</a:t>
            </a:r>
          </a:p>
        </p:txBody>
      </p:sp>
      <p:sp>
        <p:nvSpPr>
          <p:cNvPr id="85" name="Shape 85"/>
          <p:cNvSpPr txBox="1"/>
          <p:nvPr/>
        </p:nvSpPr>
        <p:spPr>
          <a:xfrm>
            <a:off x="277050" y="14360525"/>
            <a:ext cx="12420600" cy="3469798"/>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chemeClr val="dk1"/>
              </a:buClr>
              <a:buSzPct val="100000"/>
              <a:buFont typeface="Calibri"/>
              <a:buChar char="●"/>
            </a:pPr>
            <a:r>
              <a:rPr lang="en-US" sz="3600" dirty="0" smtClean="0">
                <a:solidFill>
                  <a:schemeClr val="dk1"/>
                </a:solidFill>
                <a:latin typeface="Times New Roman" pitchFamily="18" charset="0"/>
                <a:ea typeface="Calibri"/>
                <a:cs typeface="Times New Roman" pitchFamily="18" charset="0"/>
                <a:sym typeface="Calibri"/>
              </a:rPr>
              <a:t>Take one function and take its derivative</a:t>
            </a:r>
          </a:p>
          <a:p>
            <a:pPr marL="457200" marR="0" lvl="0" indent="-457200" algn="l" rtl="0">
              <a:lnSpc>
                <a:spcPct val="100000"/>
              </a:lnSpc>
              <a:spcBef>
                <a:spcPts val="0"/>
              </a:spcBef>
              <a:spcAft>
                <a:spcPts val="0"/>
              </a:spcAft>
              <a:buClr>
                <a:schemeClr val="dk1"/>
              </a:buClr>
              <a:buSzPct val="100000"/>
              <a:buFont typeface="Calibri"/>
              <a:buChar char="●"/>
            </a:pPr>
            <a:r>
              <a:rPr lang="en-US" sz="3600" dirty="0" smtClean="0">
                <a:solidFill>
                  <a:schemeClr val="dk1"/>
                </a:solidFill>
                <a:latin typeface="Times New Roman" pitchFamily="18" charset="0"/>
                <a:ea typeface="Calibri"/>
                <a:cs typeface="Times New Roman" pitchFamily="18" charset="0"/>
                <a:sym typeface="Calibri"/>
              </a:rPr>
              <a:t>Graph the function</a:t>
            </a:r>
          </a:p>
          <a:p>
            <a:pPr marL="457200" marR="0" lvl="0" indent="-457200" algn="l" rtl="0">
              <a:lnSpc>
                <a:spcPct val="100000"/>
              </a:lnSpc>
              <a:spcBef>
                <a:spcPts val="0"/>
              </a:spcBef>
              <a:spcAft>
                <a:spcPts val="0"/>
              </a:spcAft>
              <a:buClr>
                <a:schemeClr val="dk1"/>
              </a:buClr>
              <a:buSzPct val="100000"/>
              <a:buFont typeface="Calibri"/>
              <a:buChar char="●"/>
            </a:pPr>
            <a:r>
              <a:rPr lang="en-US" sz="3600" b="0" i="0" u="none" strike="noStrike" cap="none" baseline="0" dirty="0" smtClean="0">
                <a:solidFill>
                  <a:schemeClr val="dk1"/>
                </a:solidFill>
                <a:latin typeface="Times New Roman" pitchFamily="18" charset="0"/>
                <a:ea typeface="Calibri"/>
                <a:cs typeface="Times New Roman" pitchFamily="18" charset="0"/>
                <a:sym typeface="Calibri"/>
              </a:rPr>
              <a:t>Use</a:t>
            </a:r>
            <a:r>
              <a:rPr lang="en-US" sz="3600" b="0" i="0" u="none" strike="noStrike" cap="none" dirty="0" smtClean="0">
                <a:solidFill>
                  <a:schemeClr val="dk1"/>
                </a:solidFill>
                <a:latin typeface="Times New Roman" pitchFamily="18" charset="0"/>
                <a:ea typeface="Calibri"/>
                <a:cs typeface="Times New Roman" pitchFamily="18" charset="0"/>
                <a:sym typeface="Calibri"/>
              </a:rPr>
              <a:t> f(x) and f’(x) to  apply newton’s method</a:t>
            </a:r>
          </a:p>
          <a:p>
            <a:pPr marL="457200" marR="0" lvl="0" indent="-457200" algn="l" rtl="0">
              <a:lnSpc>
                <a:spcPct val="100000"/>
              </a:lnSpc>
              <a:spcBef>
                <a:spcPts val="0"/>
              </a:spcBef>
              <a:spcAft>
                <a:spcPts val="0"/>
              </a:spcAft>
              <a:buClr>
                <a:schemeClr val="dk1"/>
              </a:buClr>
              <a:buSzPct val="100000"/>
              <a:buFont typeface="Calibri"/>
              <a:buChar char="●"/>
            </a:pPr>
            <a:r>
              <a:rPr lang="en-US" sz="3600" dirty="0" smtClean="0">
                <a:solidFill>
                  <a:schemeClr val="dk1"/>
                </a:solidFill>
                <a:latin typeface="Times New Roman" pitchFamily="18" charset="0"/>
                <a:ea typeface="Calibri"/>
                <a:cs typeface="Times New Roman" pitchFamily="18" charset="0"/>
                <a:sym typeface="Calibri"/>
              </a:rPr>
              <a:t>Get Critical value</a:t>
            </a:r>
            <a:endParaRPr lang="en-US" sz="3600" b="0" i="0" u="none" strike="noStrike" cap="none" dirty="0" smtClean="0">
              <a:solidFill>
                <a:schemeClr val="dk1"/>
              </a:solidFill>
              <a:latin typeface="Times New Roman" pitchFamily="18" charset="0"/>
              <a:ea typeface="Calibri"/>
              <a:cs typeface="Times New Roman" pitchFamily="18" charset="0"/>
              <a:sym typeface="Calibri"/>
            </a:endParaRPr>
          </a:p>
          <a:p>
            <a:pPr marL="457200" marR="0" lvl="0" indent="-457200" algn="l" rtl="0">
              <a:lnSpc>
                <a:spcPct val="100000"/>
              </a:lnSpc>
              <a:spcBef>
                <a:spcPts val="0"/>
              </a:spcBef>
              <a:spcAft>
                <a:spcPts val="0"/>
              </a:spcAft>
              <a:buClr>
                <a:schemeClr val="dk1"/>
              </a:buClr>
              <a:buSzPct val="100000"/>
              <a:buFont typeface="Calibri"/>
              <a:buChar char="●"/>
            </a:pPr>
            <a:endParaRPr lang="en-US" sz="3600" b="0" i="0" u="none" strike="noStrike" cap="none" baseline="0" dirty="0">
              <a:solidFill>
                <a:schemeClr val="dk1"/>
              </a:solidFill>
              <a:latin typeface="Times New Roman" pitchFamily="18" charset="0"/>
              <a:ea typeface="Calibri"/>
              <a:cs typeface="Times New Roman" pitchFamily="18" charset="0"/>
              <a:sym typeface="Calibri"/>
            </a:endParaRPr>
          </a:p>
        </p:txBody>
      </p:sp>
      <p:sp>
        <p:nvSpPr>
          <p:cNvPr id="87" name="Shape 87"/>
          <p:cNvSpPr txBox="1"/>
          <p:nvPr/>
        </p:nvSpPr>
        <p:spPr>
          <a:xfrm>
            <a:off x="277050" y="19218300"/>
            <a:ext cx="12704100" cy="13700098"/>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Clr>
                <a:srgbClr val="000000"/>
              </a:buClr>
              <a:buSzPct val="25000"/>
            </a:pPr>
            <a:r>
              <a:rPr lang="en-US" sz="3600" b="0" i="0" u="none" strike="noStrike" cap="none" baseline="0" dirty="0" smtClean="0">
                <a:solidFill>
                  <a:srgbClr val="000000"/>
                </a:solidFill>
                <a:latin typeface="Times New Roman" pitchFamily="18" charset="0"/>
                <a:ea typeface="Calibri"/>
                <a:cs typeface="Times New Roman" pitchFamily="18" charset="0"/>
                <a:sym typeface="Calibri"/>
              </a:rPr>
              <a:t>Before</a:t>
            </a:r>
            <a:r>
              <a:rPr lang="en-US" sz="3600" dirty="0">
                <a:latin typeface="Times New Roman" pitchFamily="18" charset="0"/>
                <a:ea typeface="Calibri"/>
                <a:cs typeface="Times New Roman" pitchFamily="18" charset="0"/>
                <a:sym typeface="Calibri"/>
              </a:rPr>
              <a:t> </a:t>
            </a:r>
            <a:r>
              <a:rPr lang="en-US" sz="3600" dirty="0" smtClean="0">
                <a:latin typeface="Times New Roman" pitchFamily="18" charset="0"/>
                <a:ea typeface="Calibri"/>
                <a:cs typeface="Times New Roman" pitchFamily="18" charset="0"/>
                <a:sym typeface="Calibri"/>
              </a:rPr>
              <a:t>Doing all calculations for newton’s method there are a few required </a:t>
            </a:r>
            <a:r>
              <a:rPr lang="en-US" sz="3600" dirty="0" err="1" smtClean="0">
                <a:latin typeface="Times New Roman" pitchFamily="18" charset="0"/>
                <a:ea typeface="Calibri"/>
                <a:cs typeface="Times New Roman" pitchFamily="18" charset="0"/>
                <a:sym typeface="Calibri"/>
              </a:rPr>
              <a:t>javascript</a:t>
            </a:r>
            <a:r>
              <a:rPr lang="en-US" sz="3600" dirty="0" smtClean="0">
                <a:latin typeface="Times New Roman" pitchFamily="18" charset="0"/>
                <a:ea typeface="Calibri"/>
                <a:cs typeface="Times New Roman" pitchFamily="18" charset="0"/>
                <a:sym typeface="Calibri"/>
              </a:rPr>
              <a:t> plugins to make the app complete.</a:t>
            </a:r>
          </a:p>
          <a:p>
            <a:pPr marR="0" lvl="0" algn="l" rtl="0">
              <a:lnSpc>
                <a:spcPct val="100000"/>
              </a:lnSpc>
              <a:spcBef>
                <a:spcPts val="0"/>
              </a:spcBef>
              <a:spcAft>
                <a:spcPts val="0"/>
              </a:spcAft>
              <a:buClr>
                <a:srgbClr val="000000"/>
              </a:buClr>
              <a:buSzPct val="25000"/>
            </a:pPr>
            <a:endParaRPr lang="en-US" sz="3600" dirty="0">
              <a:latin typeface="Times New Roman" pitchFamily="18" charset="0"/>
              <a:ea typeface="Calibri"/>
              <a:cs typeface="Times New Roman" pitchFamily="18" charset="0"/>
              <a:sym typeface="Calibri"/>
            </a:endParaRPr>
          </a:p>
          <a:p>
            <a:pPr marR="0" lvl="0" rtl="0">
              <a:lnSpc>
                <a:spcPct val="100000"/>
              </a:lnSpc>
              <a:spcBef>
                <a:spcPts val="0"/>
              </a:spcBef>
              <a:spcAft>
                <a:spcPts val="0"/>
              </a:spcAft>
              <a:buClr>
                <a:srgbClr val="000000"/>
              </a:buClr>
              <a:buSzPct val="30000"/>
            </a:pPr>
            <a:r>
              <a:rPr lang="en-US" sz="3600" dirty="0" smtClean="0">
                <a:latin typeface="Times New Roman" pitchFamily="18" charset="0"/>
                <a:ea typeface="Calibri"/>
                <a:cs typeface="Times New Roman" pitchFamily="18" charset="0"/>
                <a:sym typeface="Calibri"/>
              </a:rPr>
              <a:t>Bootstrap </a:t>
            </a:r>
            <a:r>
              <a:rPr lang="en-US" sz="3600" dirty="0" err="1" smtClean="0">
                <a:latin typeface="Times New Roman" pitchFamily="18" charset="0"/>
                <a:ea typeface="Calibri"/>
                <a:cs typeface="Times New Roman" pitchFamily="18" charset="0"/>
                <a:sym typeface="Calibri"/>
              </a:rPr>
              <a:t>cdn</a:t>
            </a:r>
            <a:r>
              <a:rPr lang="en-US" sz="3600" dirty="0" smtClean="0">
                <a:latin typeface="Times New Roman" pitchFamily="18" charset="0"/>
                <a:ea typeface="Calibri"/>
                <a:cs typeface="Times New Roman" pitchFamily="18" charset="0"/>
                <a:sym typeface="Calibri"/>
              </a:rPr>
              <a:t> (Used for Styling)</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a:p>
            <a:pPr marR="0" lvl="0" rtl="0">
              <a:lnSpc>
                <a:spcPct val="100000"/>
              </a:lnSpc>
              <a:spcBef>
                <a:spcPts val="0"/>
              </a:spcBef>
              <a:spcAft>
                <a:spcPts val="0"/>
              </a:spcAft>
              <a:buClr>
                <a:srgbClr val="000000"/>
              </a:buClr>
              <a:buSzPct val="30000"/>
            </a:pPr>
            <a:r>
              <a:rPr lang="en-US" sz="3600" dirty="0" err="1" smtClean="0">
                <a:latin typeface="Times New Roman" pitchFamily="18" charset="0"/>
                <a:ea typeface="Calibri"/>
                <a:cs typeface="Times New Roman" pitchFamily="18" charset="0"/>
                <a:sym typeface="Calibri"/>
              </a:rPr>
              <a:t>MathJax</a:t>
            </a:r>
            <a:r>
              <a:rPr lang="en-US" sz="3600" dirty="0" smtClean="0">
                <a:latin typeface="Times New Roman" pitchFamily="18" charset="0"/>
                <a:ea typeface="Calibri"/>
                <a:cs typeface="Times New Roman" pitchFamily="18" charset="0"/>
                <a:sym typeface="Calibri"/>
              </a:rPr>
              <a:t> </a:t>
            </a:r>
            <a:r>
              <a:rPr lang="en-US" sz="3600" dirty="0" err="1" smtClean="0">
                <a:latin typeface="Times New Roman" pitchFamily="18" charset="0"/>
                <a:ea typeface="Calibri"/>
                <a:cs typeface="Times New Roman" pitchFamily="18" charset="0"/>
                <a:sym typeface="Calibri"/>
              </a:rPr>
              <a:t>cdn</a:t>
            </a:r>
            <a:r>
              <a:rPr lang="en-US" sz="3600" dirty="0" smtClean="0">
                <a:latin typeface="Times New Roman" pitchFamily="18" charset="0"/>
                <a:ea typeface="Calibri"/>
                <a:cs typeface="Times New Roman" pitchFamily="18" charset="0"/>
                <a:sym typeface="Calibri"/>
              </a:rPr>
              <a:t> (converts f(x) into </a:t>
            </a:r>
            <a:r>
              <a:rPr lang="en-US" sz="3600" dirty="0" err="1" smtClean="0">
                <a:latin typeface="Times New Roman" pitchFamily="18" charset="0"/>
                <a:ea typeface="Calibri"/>
                <a:cs typeface="Times New Roman" pitchFamily="18" charset="0"/>
                <a:sym typeface="Calibri"/>
              </a:rPr>
              <a:t>Javascript</a:t>
            </a:r>
            <a:r>
              <a:rPr lang="en-US" sz="3600" dirty="0" smtClean="0">
                <a:latin typeface="Times New Roman" pitchFamily="18" charset="0"/>
                <a:ea typeface="Calibri"/>
                <a:cs typeface="Times New Roman" pitchFamily="18" charset="0"/>
                <a:sym typeface="Calibri"/>
              </a:rPr>
              <a:t> math)</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a:p>
            <a:pPr marR="0" lvl="0" rtl="0">
              <a:lnSpc>
                <a:spcPct val="100000"/>
              </a:lnSpc>
              <a:spcBef>
                <a:spcPts val="0"/>
              </a:spcBef>
              <a:spcAft>
                <a:spcPts val="0"/>
              </a:spcAft>
              <a:buClr>
                <a:srgbClr val="000000"/>
              </a:buClr>
              <a:buSzPct val="30000"/>
            </a:pPr>
            <a:r>
              <a:rPr lang="en-US" sz="3600" dirty="0" err="1" smtClean="0">
                <a:latin typeface="Times New Roman" pitchFamily="18" charset="0"/>
                <a:ea typeface="Calibri"/>
                <a:cs typeface="Times New Roman" pitchFamily="18" charset="0"/>
                <a:sym typeface="Calibri"/>
              </a:rPr>
              <a:t>Algebrite</a:t>
            </a:r>
            <a:r>
              <a:rPr lang="en-US" sz="3600" dirty="0" smtClean="0">
                <a:latin typeface="Times New Roman" pitchFamily="18" charset="0"/>
                <a:ea typeface="Calibri"/>
                <a:cs typeface="Times New Roman" pitchFamily="18" charset="0"/>
                <a:sym typeface="Calibri"/>
              </a:rPr>
              <a:t> ( Takes derivative  of </a:t>
            </a:r>
            <a:r>
              <a:rPr lang="en-US" sz="3600" dirty="0" err="1" smtClean="0">
                <a:latin typeface="Times New Roman" pitchFamily="18" charset="0"/>
                <a:ea typeface="Calibri"/>
                <a:cs typeface="Times New Roman" pitchFamily="18" charset="0"/>
                <a:sym typeface="Calibri"/>
              </a:rPr>
              <a:t>Javascript</a:t>
            </a:r>
            <a:r>
              <a:rPr lang="en-US" sz="3600" dirty="0" smtClean="0">
                <a:latin typeface="Times New Roman" pitchFamily="18" charset="0"/>
                <a:ea typeface="Calibri"/>
                <a:cs typeface="Times New Roman" pitchFamily="18" charset="0"/>
                <a:sym typeface="Calibri"/>
              </a:rPr>
              <a:t> math)</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a:p>
            <a:pPr marR="0" lvl="0" rtl="0">
              <a:lnSpc>
                <a:spcPct val="100000"/>
              </a:lnSpc>
              <a:spcBef>
                <a:spcPts val="0"/>
              </a:spcBef>
              <a:spcAft>
                <a:spcPts val="0"/>
              </a:spcAft>
              <a:buClr>
                <a:srgbClr val="000000"/>
              </a:buClr>
              <a:buSzPct val="30000"/>
            </a:pPr>
            <a:r>
              <a:rPr lang="en-US" sz="3600" dirty="0" err="1" smtClean="0">
                <a:latin typeface="Times New Roman" pitchFamily="18" charset="0"/>
                <a:ea typeface="Calibri"/>
                <a:cs typeface="Times New Roman" pitchFamily="18" charset="0"/>
                <a:sym typeface="Calibri"/>
              </a:rPr>
              <a:t>JSXGraph</a:t>
            </a:r>
            <a:r>
              <a:rPr lang="en-US" sz="3600" dirty="0" smtClean="0">
                <a:latin typeface="Times New Roman" pitchFamily="18" charset="0"/>
                <a:ea typeface="Calibri"/>
                <a:cs typeface="Times New Roman" pitchFamily="18" charset="0"/>
                <a:sym typeface="Calibri"/>
              </a:rPr>
              <a:t> (Graphs f(x))</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a:p>
            <a:pPr marR="0" lvl="0" rtl="0">
              <a:lnSpc>
                <a:spcPct val="100000"/>
              </a:lnSpc>
              <a:spcBef>
                <a:spcPts val="0"/>
              </a:spcBef>
              <a:spcAft>
                <a:spcPts val="0"/>
              </a:spcAft>
              <a:buClr>
                <a:srgbClr val="000000"/>
              </a:buClr>
              <a:buSzPct val="30000"/>
            </a:pPr>
            <a:r>
              <a:rPr lang="en-US" sz="3600" dirty="0" err="1" smtClean="0">
                <a:latin typeface="Times New Roman" pitchFamily="18" charset="0"/>
                <a:ea typeface="Calibri"/>
                <a:cs typeface="Times New Roman" pitchFamily="18" charset="0"/>
                <a:sym typeface="Calibri"/>
              </a:rPr>
              <a:t>Jquery</a:t>
            </a:r>
            <a:r>
              <a:rPr lang="en-US" sz="3600" dirty="0" smtClean="0">
                <a:latin typeface="Times New Roman" pitchFamily="18" charset="0"/>
                <a:ea typeface="Calibri"/>
                <a:cs typeface="Times New Roman" pitchFamily="18" charset="0"/>
                <a:sym typeface="Calibri"/>
              </a:rPr>
              <a:t> (simpler version of </a:t>
            </a:r>
            <a:r>
              <a:rPr lang="en-US" sz="3600" dirty="0" err="1" smtClean="0">
                <a:latin typeface="Times New Roman" pitchFamily="18" charset="0"/>
                <a:ea typeface="Calibri"/>
                <a:cs typeface="Times New Roman" pitchFamily="18" charset="0"/>
                <a:sym typeface="Calibri"/>
              </a:rPr>
              <a:t>javascript</a:t>
            </a:r>
            <a:r>
              <a:rPr lang="en-US" sz="3600" dirty="0" smtClean="0">
                <a:latin typeface="Times New Roman" pitchFamily="18" charset="0"/>
                <a:ea typeface="Calibri"/>
                <a:cs typeface="Times New Roman" pitchFamily="18" charset="0"/>
                <a:sym typeface="Calibri"/>
              </a:rPr>
              <a:t>)</a:t>
            </a:r>
            <a:endParaRPr lang="en-US" sz="3600" dirty="0">
              <a:latin typeface="Times New Roman" pitchFamily="18" charset="0"/>
              <a:ea typeface="Calibri"/>
              <a:cs typeface="Times New Roman" pitchFamily="18" charset="0"/>
              <a:sym typeface="Calibri"/>
            </a:endParaRPr>
          </a:p>
        </p:txBody>
      </p:sp>
      <p:sp>
        <p:nvSpPr>
          <p:cNvPr id="88" name="Shape 88"/>
          <p:cNvSpPr txBox="1"/>
          <p:nvPr/>
        </p:nvSpPr>
        <p:spPr>
          <a:xfrm>
            <a:off x="13109825" y="4977325"/>
            <a:ext cx="16639200" cy="769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a:solidFill>
                  <a:srgbClr val="000000"/>
                </a:solidFill>
                <a:latin typeface="Calibri"/>
                <a:ea typeface="Calibri"/>
                <a:cs typeface="Calibri"/>
                <a:sym typeface="Calibri"/>
              </a:rPr>
              <a:t>Survey</a:t>
            </a:r>
          </a:p>
        </p:txBody>
      </p:sp>
      <p:sp>
        <p:nvSpPr>
          <p:cNvPr id="89" name="Shape 89"/>
          <p:cNvSpPr txBox="1"/>
          <p:nvPr/>
        </p:nvSpPr>
        <p:spPr>
          <a:xfrm>
            <a:off x="21680250" y="5871650"/>
            <a:ext cx="8373599" cy="5801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b="0" i="0" u="none" strike="noStrike" cap="none" baseline="0" dirty="0" smtClean="0">
                <a:solidFill>
                  <a:srgbClr val="000000"/>
                </a:solidFill>
                <a:latin typeface="Calibri"/>
                <a:ea typeface="Calibri"/>
                <a:cs typeface="Calibri"/>
                <a:sym typeface="Calibri"/>
              </a:rPr>
              <a:t>Prototype</a:t>
            </a:r>
          </a:p>
        </p:txBody>
      </p:sp>
      <p:sp>
        <p:nvSpPr>
          <p:cNvPr id="92" name="Shape 92"/>
          <p:cNvSpPr txBox="1"/>
          <p:nvPr/>
        </p:nvSpPr>
        <p:spPr>
          <a:xfrm>
            <a:off x="13109725" y="11984475"/>
            <a:ext cx="16639200" cy="11079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a:solidFill>
                  <a:srgbClr val="000000"/>
                </a:solidFill>
                <a:latin typeface="Calibri"/>
                <a:ea typeface="Calibri"/>
                <a:cs typeface="Calibri"/>
                <a:sym typeface="Calibri"/>
              </a:rPr>
              <a:t>Proposed Designs</a:t>
            </a:r>
          </a:p>
        </p:txBody>
      </p:sp>
      <p:sp>
        <p:nvSpPr>
          <p:cNvPr id="93" name="Shape 93"/>
          <p:cNvSpPr txBox="1"/>
          <p:nvPr/>
        </p:nvSpPr>
        <p:spPr>
          <a:xfrm>
            <a:off x="302750" y="5069625"/>
            <a:ext cx="12420600" cy="7877999"/>
          </a:xfrm>
          <a:prstGeom prst="rect">
            <a:avLst/>
          </a:prstGeom>
          <a:noFill/>
          <a:ln>
            <a:noFill/>
          </a:ln>
        </p:spPr>
        <p:txBody>
          <a:bodyPr lIns="91425" tIns="91425" rIns="91425" bIns="91425" anchor="t" anchorCtr="0">
            <a:noAutofit/>
          </a:bodyPr>
          <a:lstStyle/>
          <a:p>
            <a:pPr lvl="0">
              <a:lnSpc>
                <a:spcPct val="200000"/>
              </a:lnSpc>
              <a:buClr>
                <a:srgbClr val="000000"/>
              </a:buClr>
              <a:buSzPct val="25000"/>
            </a:pPr>
            <a:r>
              <a:rPr lang="en-US" sz="3600" dirty="0">
                <a:latin typeface="Times New Roman" pitchFamily="18" charset="0"/>
                <a:ea typeface="Calibri"/>
                <a:cs typeface="Times New Roman" pitchFamily="18" charset="0"/>
                <a:sym typeface="Calibri"/>
              </a:rPr>
              <a:t>In numerical analysis, Newton's method (also known as the Newton–</a:t>
            </a:r>
            <a:r>
              <a:rPr lang="en-US" sz="3600" dirty="0" err="1">
                <a:latin typeface="Times New Roman" pitchFamily="18" charset="0"/>
                <a:ea typeface="Calibri"/>
                <a:cs typeface="Times New Roman" pitchFamily="18" charset="0"/>
                <a:sym typeface="Calibri"/>
              </a:rPr>
              <a:t>Raphson</a:t>
            </a:r>
            <a:r>
              <a:rPr lang="en-US" sz="3600" dirty="0">
                <a:latin typeface="Times New Roman" pitchFamily="18" charset="0"/>
                <a:ea typeface="Calibri"/>
                <a:cs typeface="Times New Roman" pitchFamily="18" charset="0"/>
                <a:sym typeface="Calibri"/>
              </a:rPr>
              <a:t> method), named after Isaac Newton and Joseph </a:t>
            </a:r>
            <a:r>
              <a:rPr lang="en-US" sz="3600" dirty="0" err="1">
                <a:latin typeface="Times New Roman" pitchFamily="18" charset="0"/>
                <a:ea typeface="Calibri"/>
                <a:cs typeface="Times New Roman" pitchFamily="18" charset="0"/>
                <a:sym typeface="Calibri"/>
              </a:rPr>
              <a:t>Raphson</a:t>
            </a:r>
            <a:r>
              <a:rPr lang="en-US" sz="3600" dirty="0">
                <a:latin typeface="Times New Roman" pitchFamily="18" charset="0"/>
                <a:ea typeface="Calibri"/>
                <a:cs typeface="Times New Roman" pitchFamily="18" charset="0"/>
                <a:sym typeface="Calibri"/>
              </a:rPr>
              <a:t>, is a method for finding successively better approximations to the roots (or zeroes) of a real-valued function.</a:t>
            </a:r>
            <a:endParaRPr sz="3600" b="0" i="0" u="none" strike="noStrike" cap="none" baseline="0" dirty="0">
              <a:solidFill>
                <a:srgbClr val="000000"/>
              </a:solidFill>
              <a:latin typeface="Times New Roman" pitchFamily="18" charset="0"/>
              <a:ea typeface="Calibri"/>
              <a:cs typeface="Times New Roman" pitchFamily="18" charset="0"/>
              <a:sym typeface="Calibri"/>
            </a:endParaRPr>
          </a:p>
        </p:txBody>
      </p:sp>
      <p:sp>
        <p:nvSpPr>
          <p:cNvPr id="94" name="Shape 94"/>
          <p:cNvSpPr txBox="1"/>
          <p:nvPr/>
        </p:nvSpPr>
        <p:spPr>
          <a:xfrm>
            <a:off x="148347" y="13100125"/>
            <a:ext cx="12961499" cy="1107900"/>
          </a:xfrm>
          <a:prstGeom prst="rect">
            <a:avLst/>
          </a:prstGeom>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Objectives</a:t>
            </a:r>
          </a:p>
        </p:txBody>
      </p:sp>
      <p:sp>
        <p:nvSpPr>
          <p:cNvPr id="95" name="Shape 95"/>
          <p:cNvSpPr txBox="1"/>
          <p:nvPr/>
        </p:nvSpPr>
        <p:spPr>
          <a:xfrm>
            <a:off x="148347" y="17976925"/>
            <a:ext cx="12961499" cy="1107900"/>
          </a:xfrm>
          <a:prstGeom prst="rect">
            <a:avLst/>
          </a:prstGeom>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Required Design Components</a:t>
            </a:r>
          </a:p>
        </p:txBody>
      </p:sp>
      <p:sp>
        <p:nvSpPr>
          <p:cNvPr id="96" name="Shape 96"/>
          <p:cNvSpPr txBox="1"/>
          <p:nvPr/>
        </p:nvSpPr>
        <p:spPr>
          <a:xfrm>
            <a:off x="15037725" y="3772450"/>
            <a:ext cx="13405799" cy="1107900"/>
          </a:xfrm>
          <a:prstGeom prst="rect">
            <a:avLst/>
          </a:prstGeom>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Design</a:t>
            </a:r>
          </a:p>
        </p:txBody>
      </p:sp>
      <p:sp>
        <p:nvSpPr>
          <p:cNvPr id="97" name="Shape 97"/>
          <p:cNvSpPr txBox="1"/>
          <p:nvPr/>
        </p:nvSpPr>
        <p:spPr>
          <a:xfrm>
            <a:off x="13749076" y="13100126"/>
            <a:ext cx="6901124" cy="7213874"/>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b="0" i="0" u="none" strike="noStrike" cap="none" baseline="0" dirty="0" smtClean="0">
                <a:solidFill>
                  <a:srgbClr val="000000"/>
                </a:solidFill>
                <a:latin typeface="Calibri"/>
                <a:ea typeface="Calibri"/>
                <a:cs typeface="Calibri"/>
                <a:sym typeface="Calibri"/>
              </a:rPr>
              <a:t>Version 1</a:t>
            </a: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A blend of the concepts from the prototype and concepts from the final piece..</a:t>
            </a:r>
            <a:endParaRPr lang="en-US" sz="3600" dirty="0">
              <a:latin typeface="Calibri"/>
              <a:ea typeface="Calibri"/>
              <a:cs typeface="Calibri"/>
              <a:sym typeface="Calibri"/>
            </a:endParaRPr>
          </a:p>
        </p:txBody>
      </p:sp>
      <p:sp>
        <p:nvSpPr>
          <p:cNvPr id="98" name="Shape 98"/>
          <p:cNvSpPr txBox="1"/>
          <p:nvPr/>
        </p:nvSpPr>
        <p:spPr>
          <a:xfrm>
            <a:off x="22300349" y="22780216"/>
            <a:ext cx="7753500" cy="9604784"/>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b="0" i="0" u="none" strike="noStrike" cap="none" baseline="0" dirty="0" smtClean="0">
                <a:solidFill>
                  <a:srgbClr val="000000"/>
                </a:solidFill>
                <a:latin typeface="Calibri"/>
                <a:ea typeface="Calibri"/>
                <a:cs typeface="Calibri"/>
                <a:sym typeface="Calibri"/>
              </a:rPr>
              <a:t>Faster More Efficient</a:t>
            </a: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Shows typed function live below input box.  When ENTER is pressed the graph fades in allowing the user to enter a first guess and see which critical value was found.</a:t>
            </a:r>
            <a:endParaRPr lang="en-US" sz="3600" b="0" i="0" u="none" strike="noStrike" cap="none" baseline="0" dirty="0">
              <a:solidFill>
                <a:srgbClr val="000000"/>
              </a:solidFill>
              <a:latin typeface="Calibri"/>
              <a:ea typeface="Calibri"/>
              <a:cs typeface="Calibri"/>
              <a:sym typeface="Calibri"/>
            </a:endParaRPr>
          </a:p>
        </p:txBody>
      </p:sp>
      <p:sp>
        <p:nvSpPr>
          <p:cNvPr id="101" name="Shape 101"/>
          <p:cNvSpPr txBox="1"/>
          <p:nvPr/>
        </p:nvSpPr>
        <p:spPr>
          <a:xfrm>
            <a:off x="30353925" y="377245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Calculations</a:t>
            </a:r>
          </a:p>
        </p:txBody>
      </p:sp>
      <p:sp>
        <p:nvSpPr>
          <p:cNvPr id="102" name="Shape 102"/>
          <p:cNvSpPr txBox="1"/>
          <p:nvPr/>
        </p:nvSpPr>
        <p:spPr>
          <a:xfrm>
            <a:off x="30373978" y="14055900"/>
            <a:ext cx="13405799" cy="1107900"/>
          </a:xfrm>
          <a:prstGeom prst="rect">
            <a:avLst/>
          </a:prstGeom>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History</a:t>
            </a:r>
            <a:endParaRPr lang="en-US" sz="6600" b="0" i="0" u="none" strike="noStrike" cap="none" baseline="0" dirty="0">
              <a:solidFill>
                <a:srgbClr val="FFFFFF"/>
              </a:solidFill>
              <a:latin typeface="Calibri"/>
              <a:ea typeface="Calibri"/>
              <a:cs typeface="Calibri"/>
              <a:sym typeface="Calibri"/>
            </a:endParaRPr>
          </a:p>
        </p:txBody>
      </p:sp>
      <p:sp>
        <p:nvSpPr>
          <p:cNvPr id="103" name="Shape 103"/>
          <p:cNvSpPr txBox="1"/>
          <p:nvPr/>
        </p:nvSpPr>
        <p:spPr>
          <a:xfrm>
            <a:off x="30353925" y="2899465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Acknowledgements</a:t>
            </a:r>
          </a:p>
        </p:txBody>
      </p:sp>
      <p:sp>
        <p:nvSpPr>
          <p:cNvPr id="104" name="Shape 104"/>
          <p:cNvSpPr txBox="1"/>
          <p:nvPr/>
        </p:nvSpPr>
        <p:spPr>
          <a:xfrm>
            <a:off x="30353800" y="30037275"/>
            <a:ext cx="13405799" cy="2881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3600" b="0" i="0" u="none" strike="noStrike" cap="none" baseline="0" dirty="0">
                <a:solidFill>
                  <a:srgbClr val="000000"/>
                </a:solidFill>
                <a:latin typeface="Calibri"/>
                <a:ea typeface="Calibri"/>
                <a:cs typeface="Calibri"/>
                <a:sym typeface="Calibri"/>
              </a:rPr>
              <a:t>Special thanks to:</a:t>
            </a:r>
            <a:r>
              <a:rPr lang="en-US" sz="3600" dirty="0">
                <a:latin typeface="Calibri"/>
                <a:ea typeface="Calibri"/>
                <a:cs typeface="Calibri"/>
                <a:sym typeface="Calibri"/>
              </a:rPr>
              <a:t> </a:t>
            </a:r>
            <a:r>
              <a:rPr lang="en-US" sz="3600" b="0" i="0" u="none" strike="noStrike" cap="none" baseline="0" dirty="0">
                <a:solidFill>
                  <a:srgbClr val="000000"/>
                </a:solidFill>
                <a:latin typeface="Calibri"/>
                <a:ea typeface="Calibri"/>
                <a:cs typeface="Calibri"/>
                <a:sym typeface="Calibri"/>
              </a:rPr>
              <a:t>The SURGE Program, </a:t>
            </a:r>
            <a:r>
              <a:rPr lang="en-US" sz="3600" b="0" i="0" u="none" strike="noStrike" cap="none" baseline="0" dirty="0" smtClean="0">
                <a:solidFill>
                  <a:srgbClr val="000000"/>
                </a:solidFill>
                <a:latin typeface="Calibri"/>
                <a:ea typeface="Calibri"/>
                <a:cs typeface="Calibri"/>
                <a:sym typeface="Calibri"/>
              </a:rPr>
              <a:t>John Redden, Dr. Lawrence Owens, Duane Goodwin.</a:t>
            </a:r>
          </a:p>
          <a:p>
            <a:pPr lvl="0">
              <a:buClr>
                <a:srgbClr val="000000"/>
              </a:buClr>
              <a:buSzPct val="25000"/>
            </a:pPr>
            <a:r>
              <a:rPr lang="en-US" sz="3600" dirty="0">
                <a:latin typeface="Calibri"/>
                <a:ea typeface="Calibri"/>
                <a:cs typeface="Calibri"/>
                <a:sym typeface="Calibri"/>
              </a:rPr>
              <a:t>Funding for this project was provided by the College of the Sequoias SURGE program, which is funded by the US Department of Education MSEIP grant #P120A130106.</a:t>
            </a:r>
          </a:p>
        </p:txBody>
      </p:sp>
      <p:sp>
        <p:nvSpPr>
          <p:cNvPr id="105" name="Shape 105"/>
          <p:cNvSpPr txBox="1"/>
          <p:nvPr/>
        </p:nvSpPr>
        <p:spPr>
          <a:xfrm>
            <a:off x="30353700" y="15544800"/>
            <a:ext cx="13405799" cy="13440950"/>
          </a:xfrm>
          <a:prstGeom prst="rect">
            <a:avLst/>
          </a:prstGeom>
          <a:noFill/>
          <a:ln>
            <a:noFill/>
          </a:ln>
        </p:spPr>
        <p:txBody>
          <a:bodyPr lIns="91425" tIns="91425" rIns="91425" bIns="91425" anchor="t" anchorCtr="0">
            <a:noAutofit/>
          </a:bodyPr>
          <a:lstStyle/>
          <a:p>
            <a:pPr lvl="0">
              <a:buClr>
                <a:srgbClr val="000000"/>
              </a:buClr>
              <a:buSzPct val="25000"/>
            </a:pPr>
            <a:r>
              <a:rPr lang="en-US" sz="4800" dirty="0">
                <a:latin typeface="Calibri"/>
                <a:ea typeface="Calibri"/>
                <a:cs typeface="Calibri"/>
                <a:sym typeface="Calibri"/>
              </a:rPr>
              <a:t>Newton's method was first published in 1685 in A Treatise of Algebra both Historical and Practical by John Wallis. In 1690, Joseph </a:t>
            </a:r>
            <a:r>
              <a:rPr lang="en-US" sz="4800" dirty="0" err="1">
                <a:latin typeface="Calibri"/>
                <a:ea typeface="Calibri"/>
                <a:cs typeface="Calibri"/>
                <a:sym typeface="Calibri"/>
              </a:rPr>
              <a:t>Raphson</a:t>
            </a:r>
            <a:r>
              <a:rPr lang="en-US" sz="4800" dirty="0">
                <a:latin typeface="Calibri"/>
                <a:ea typeface="Calibri"/>
                <a:cs typeface="Calibri"/>
                <a:sym typeface="Calibri"/>
              </a:rPr>
              <a:t> published a simplified description in Analysis </a:t>
            </a:r>
            <a:r>
              <a:rPr lang="en-US" sz="4800" dirty="0" err="1">
                <a:latin typeface="Calibri"/>
                <a:ea typeface="Calibri"/>
                <a:cs typeface="Calibri"/>
                <a:sym typeface="Calibri"/>
              </a:rPr>
              <a:t>aequationum</a:t>
            </a:r>
            <a:r>
              <a:rPr lang="en-US" sz="4800" dirty="0">
                <a:latin typeface="Calibri"/>
                <a:ea typeface="Calibri"/>
                <a:cs typeface="Calibri"/>
                <a:sym typeface="Calibri"/>
              </a:rPr>
              <a:t> </a:t>
            </a:r>
            <a:r>
              <a:rPr lang="en-US" sz="4800" dirty="0" err="1">
                <a:latin typeface="Calibri"/>
                <a:ea typeface="Calibri"/>
                <a:cs typeface="Calibri"/>
                <a:sym typeface="Calibri"/>
              </a:rPr>
              <a:t>universalis</a:t>
            </a:r>
            <a:r>
              <a:rPr lang="en-US" sz="4800" dirty="0">
                <a:latin typeface="Calibri"/>
                <a:ea typeface="Calibri"/>
                <a:cs typeface="Calibri"/>
                <a:sym typeface="Calibri"/>
              </a:rPr>
              <a:t>. </a:t>
            </a:r>
            <a:r>
              <a:rPr lang="en-US" sz="4800" dirty="0" err="1">
                <a:latin typeface="Calibri"/>
                <a:ea typeface="Calibri"/>
                <a:cs typeface="Calibri"/>
                <a:sym typeface="Calibri"/>
              </a:rPr>
              <a:t>Raphson</a:t>
            </a:r>
            <a:r>
              <a:rPr lang="en-US" sz="4800" dirty="0">
                <a:latin typeface="Calibri"/>
                <a:ea typeface="Calibri"/>
                <a:cs typeface="Calibri"/>
                <a:sym typeface="Calibri"/>
              </a:rPr>
              <a:t> again viewed Newton's method purely as an algebraic method and restricted its use to polynomials, but he describes the method in terms of the successive approximations </a:t>
            </a:r>
            <a:r>
              <a:rPr lang="en-US" sz="4800" dirty="0" err="1">
                <a:latin typeface="Calibri"/>
                <a:ea typeface="Calibri"/>
                <a:cs typeface="Calibri"/>
                <a:sym typeface="Calibri"/>
              </a:rPr>
              <a:t>xn</a:t>
            </a:r>
            <a:r>
              <a:rPr lang="en-US" sz="4800" dirty="0">
                <a:latin typeface="Calibri"/>
                <a:ea typeface="Calibri"/>
                <a:cs typeface="Calibri"/>
                <a:sym typeface="Calibri"/>
              </a:rPr>
              <a:t> instead of the more complicated sequence of polynomials used by Newton. Finally, in 1740, Thomas Simpson described Newton's method as an iterative method for solving general nonlinear equations using calculus, essentially giving the description above. In the same publication, Simpson also gives the generalization to systems of two equations and notes that Newton's method can be used for solving optimization problems by setting the gradient to zero.</a:t>
            </a:r>
          </a:p>
        </p:txBody>
      </p:sp>
      <p:pic>
        <p:nvPicPr>
          <p:cNvPr id="1027" name="Picture 3" descr="C:\Users\Ultrabook\Desktop\Surge Symposium\tes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0200" y="13044949"/>
            <a:ext cx="9137349" cy="9281651"/>
          </a:xfrm>
          <a:prstGeom prst="rect">
            <a:avLst/>
          </a:prstGeom>
          <a:ln>
            <a:no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Ultrabook\Desktop\Surge Symposium\test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8345" y="22771100"/>
            <a:ext cx="10442004" cy="6413500"/>
          </a:xfrm>
          <a:prstGeom prst="rect">
            <a:avLst/>
          </a:prstGeom>
          <a:ln>
            <a:no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Ultrabook\Desktop\Surge Symposium\code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53699" y="5069625"/>
            <a:ext cx="13381737" cy="746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Ultrabook\Desktop\Surge Symposium\cos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6877" y="605224"/>
            <a:ext cx="5238750" cy="2619375"/>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377</Words>
  <Application>Microsoft Office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Newton's Method Calculator John Redden, Rachel Owens, Cory Lewis 1College of the Sequoias, &amp; California State University, Fresno  2College of the Sequoias &amp; California State Polytechnic University, Pomona  3Natural Resources Conservation Service, United States Department of Agriculture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Irrigation System for Water Conservation Luz Cheng1, Xavier Castañeda2, Kelli Woods3, Bradley Pannett3 1College of the Sequoias, &amp; California State University, Fresno  2College of the Sequoias &amp; California State Polytechnic University, Pomona  3Natural Resources Conservation Service, United States Department of Agriculture</dc:title>
  <dc:creator>Duane Goodwin</dc:creator>
  <cp:lastModifiedBy>Ultrabook</cp:lastModifiedBy>
  <cp:revision>16</cp:revision>
  <dcterms:modified xsi:type="dcterms:W3CDTF">2016-08-03T03:20:18Z</dcterms:modified>
</cp:coreProperties>
</file>