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10" d="100"/>
          <a:sy n="10" d="100"/>
        </p:scale>
        <p:origin x="1800" y="4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3BD6-DEFE-4014-B659-2498A193798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19776D-6D6B-4955-97C8-CAFE3AAAA9B9}">
      <dgm:prSet phldrT="[Text]" custT="1"/>
      <dgm:spPr/>
      <dgm:t>
        <a:bodyPr/>
        <a:lstStyle/>
        <a:p>
          <a:r>
            <a:rPr lang="en-US" sz="3600" dirty="0">
              <a:latin typeface="Calibri" panose="020F0502020204030204" pitchFamily="34" charset="0"/>
            </a:rPr>
            <a:t>1. User enters text</a:t>
          </a:r>
        </a:p>
      </dgm:t>
    </dgm:pt>
    <dgm:pt modelId="{D571D0CB-C0EF-46B7-A963-F2EAA2145812}" type="parTrans" cxnId="{5A2EBE3D-4036-4778-B7A8-325A3833F63C}">
      <dgm:prSet/>
      <dgm:spPr/>
      <dgm:t>
        <a:bodyPr/>
        <a:lstStyle/>
        <a:p>
          <a:endParaRPr lang="en-US"/>
        </a:p>
      </dgm:t>
    </dgm:pt>
    <dgm:pt modelId="{71511923-AF56-40C3-A72D-00D2F5EABD07}" type="sibTrans" cxnId="{5A2EBE3D-4036-4778-B7A8-325A3833F63C}">
      <dgm:prSet/>
      <dgm:spPr/>
      <dgm:t>
        <a:bodyPr/>
        <a:lstStyle/>
        <a:p>
          <a:endParaRPr lang="en-US"/>
        </a:p>
      </dgm:t>
    </dgm:pt>
    <dgm:pt modelId="{E459FDD5-555A-4760-8725-FF717C7BA94A}">
      <dgm:prSet phldrT="[Text]"/>
      <dgm:spPr/>
      <dgm:t>
        <a:bodyPr/>
        <a:lstStyle/>
        <a:p>
          <a:r>
            <a:rPr lang="en-US" dirty="0"/>
            <a:t>Display styled function</a:t>
          </a:r>
        </a:p>
      </dgm:t>
    </dgm:pt>
    <dgm:pt modelId="{E1C3E021-5BC8-46DD-AB7E-873109A8BAA1}" type="parTrans" cxnId="{F8A4F3E3-0CEF-44D5-AC52-33FCEF82BB10}">
      <dgm:prSet/>
      <dgm:spPr/>
      <dgm:t>
        <a:bodyPr/>
        <a:lstStyle/>
        <a:p>
          <a:endParaRPr lang="en-US"/>
        </a:p>
      </dgm:t>
    </dgm:pt>
    <dgm:pt modelId="{218586C6-4247-463D-9577-23135DED24E2}" type="sibTrans" cxnId="{F8A4F3E3-0CEF-44D5-AC52-33FCEF82BB10}">
      <dgm:prSet/>
      <dgm:spPr/>
      <dgm:t>
        <a:bodyPr/>
        <a:lstStyle/>
        <a:p>
          <a:endParaRPr lang="en-US"/>
        </a:p>
      </dgm:t>
    </dgm:pt>
    <dgm:pt modelId="{9F5218A0-90F1-48B6-BB3F-DC122578A2EF}">
      <dgm:prSet phldrT="[Text]" custT="1"/>
      <dgm:spPr/>
      <dgm:t>
        <a:bodyPr/>
        <a:lstStyle/>
        <a:p>
          <a:r>
            <a:rPr lang="en-US" sz="3600" dirty="0">
              <a:latin typeface="Calibri" panose="020F0502020204030204" pitchFamily="34" charset="0"/>
            </a:rPr>
            <a:t>2. On Enter</a:t>
          </a:r>
        </a:p>
        <a:p>
          <a:r>
            <a:rPr lang="en-US" sz="3600" dirty="0">
              <a:latin typeface="Calibri" panose="020F0502020204030204" pitchFamily="34" charset="0"/>
            </a:rPr>
            <a:t>Display derivative, graph, and guess input box</a:t>
          </a:r>
        </a:p>
      </dgm:t>
    </dgm:pt>
    <dgm:pt modelId="{B33CA6C0-3875-41AC-9998-CDF48436686B}" type="parTrans" cxnId="{A289EE37-CD1F-4254-8000-D8744BE6600F}">
      <dgm:prSet/>
      <dgm:spPr/>
      <dgm:t>
        <a:bodyPr/>
        <a:lstStyle/>
        <a:p>
          <a:endParaRPr lang="en-US"/>
        </a:p>
      </dgm:t>
    </dgm:pt>
    <dgm:pt modelId="{ED4B80E9-C159-490E-B0A5-DDE2752589E1}" type="sibTrans" cxnId="{A289EE37-CD1F-4254-8000-D8744BE6600F}">
      <dgm:prSet/>
      <dgm:spPr/>
      <dgm:t>
        <a:bodyPr/>
        <a:lstStyle/>
        <a:p>
          <a:endParaRPr lang="en-US"/>
        </a:p>
      </dgm:t>
    </dgm:pt>
    <dgm:pt modelId="{033C901F-3A78-45E3-B13C-03DBE9249778}">
      <dgm:prSet phldrT="[Text]" custT="1"/>
      <dgm:spPr/>
      <dgm:t>
        <a:bodyPr/>
        <a:lstStyle/>
        <a:p>
          <a:r>
            <a:rPr lang="en-US" sz="3200" dirty="0">
              <a:latin typeface="Calibri" panose="020F0502020204030204" pitchFamily="34" charset="0"/>
            </a:rPr>
            <a:t>3. On Guess Enter</a:t>
          </a:r>
        </a:p>
        <a:p>
          <a:r>
            <a:rPr lang="en-US" sz="3200" dirty="0">
              <a:latin typeface="Calibri" panose="020F0502020204030204" pitchFamily="34" charset="0"/>
            </a:rPr>
            <a:t>Convert string into </a:t>
          </a:r>
          <a:r>
            <a:rPr lang="en-US" sz="3200" dirty="0" err="1">
              <a:latin typeface="Calibri" panose="020F0502020204030204" pitchFamily="34" charset="0"/>
            </a:rPr>
            <a:t>JSMath</a:t>
          </a:r>
          <a:r>
            <a:rPr lang="en-US" sz="3200" dirty="0">
              <a:latin typeface="Calibri" panose="020F0502020204030204" pitchFamily="34" charset="0"/>
            </a:rPr>
            <a:t>, evaluate, and loop until the change is less than 0.001</a:t>
          </a:r>
        </a:p>
      </dgm:t>
    </dgm:pt>
    <dgm:pt modelId="{FD16A75F-5002-4D64-ABEE-8E609BAEC531}" type="parTrans" cxnId="{804BC5AB-ACF9-40DA-87D0-D49E986C8C60}">
      <dgm:prSet/>
      <dgm:spPr/>
      <dgm:t>
        <a:bodyPr/>
        <a:lstStyle/>
        <a:p>
          <a:endParaRPr lang="en-US"/>
        </a:p>
      </dgm:t>
    </dgm:pt>
    <dgm:pt modelId="{8E8FDDC5-D863-41D1-9F16-FE9869DF4EAF}" type="sibTrans" cxnId="{804BC5AB-ACF9-40DA-87D0-D49E986C8C60}">
      <dgm:prSet/>
      <dgm:spPr/>
      <dgm:t>
        <a:bodyPr/>
        <a:lstStyle/>
        <a:p>
          <a:endParaRPr lang="en-US"/>
        </a:p>
      </dgm:t>
    </dgm:pt>
    <dgm:pt modelId="{B98EC44E-79AA-4B56-869F-3FEF6AFB601F}">
      <dgm:prSet phldrT="[Text]" custT="1"/>
      <dgm:spPr/>
      <dgm:t>
        <a:bodyPr/>
        <a:lstStyle/>
        <a:p>
          <a:r>
            <a:rPr lang="en-US" sz="3600" dirty="0">
              <a:latin typeface="Calibri" panose="020F0502020204030204" pitchFamily="34" charset="0"/>
            </a:rPr>
            <a:t>4. Display iterations and graph final answer</a:t>
          </a:r>
        </a:p>
      </dgm:t>
    </dgm:pt>
    <dgm:pt modelId="{5EDB62FC-DA08-4664-BD95-DA4B42904341}" type="sibTrans" cxnId="{A5A0665A-9E7D-4BDC-961D-A351B828B126}">
      <dgm:prSet/>
      <dgm:spPr/>
      <dgm:t>
        <a:bodyPr/>
        <a:lstStyle/>
        <a:p>
          <a:endParaRPr lang="en-US"/>
        </a:p>
      </dgm:t>
    </dgm:pt>
    <dgm:pt modelId="{EB47E6F7-32AE-4F17-AEEB-8D4EA3EAE1D9}" type="parTrans" cxnId="{A5A0665A-9E7D-4BDC-961D-A351B828B126}">
      <dgm:prSet/>
      <dgm:spPr/>
      <dgm:t>
        <a:bodyPr/>
        <a:lstStyle/>
        <a:p>
          <a:endParaRPr lang="en-US"/>
        </a:p>
      </dgm:t>
    </dgm:pt>
    <dgm:pt modelId="{753A704B-47F5-4817-8A06-F8F5DD5D899F}" type="pres">
      <dgm:prSet presAssocID="{1EE23BD6-DEFE-4014-B659-2498A1937986}" presName="Name0" presStyleCnt="0">
        <dgm:presLayoutVars>
          <dgm:dir/>
          <dgm:resizeHandles val="exact"/>
        </dgm:presLayoutVars>
      </dgm:prSet>
      <dgm:spPr/>
      <dgm:t>
        <a:bodyPr/>
        <a:lstStyle/>
        <a:p>
          <a:endParaRPr lang="en-US"/>
        </a:p>
      </dgm:t>
    </dgm:pt>
    <dgm:pt modelId="{C0D95CB0-AC20-483C-862F-1EB9BB710619}" type="pres">
      <dgm:prSet presAssocID="{E119776D-6D6B-4955-97C8-CAFE3AAAA9B9}" presName="node" presStyleLbl="node1" presStyleIdx="0" presStyleCnt="5" custScaleX="29829" custScaleY="18759" custLinFactNeighborX="9415" custLinFactNeighborY="-13967">
        <dgm:presLayoutVars>
          <dgm:bulletEnabled val="1"/>
        </dgm:presLayoutVars>
      </dgm:prSet>
      <dgm:spPr/>
      <dgm:t>
        <a:bodyPr/>
        <a:lstStyle/>
        <a:p>
          <a:endParaRPr lang="en-US"/>
        </a:p>
      </dgm:t>
    </dgm:pt>
    <dgm:pt modelId="{C76BDFC2-4902-4D91-B396-B4C6DF1742CF}" type="pres">
      <dgm:prSet presAssocID="{71511923-AF56-40C3-A72D-00D2F5EABD07}" presName="sibTrans" presStyleLbl="sibTrans1D1" presStyleIdx="0" presStyleCnt="4"/>
      <dgm:spPr/>
      <dgm:t>
        <a:bodyPr/>
        <a:lstStyle/>
        <a:p>
          <a:endParaRPr lang="en-US"/>
        </a:p>
      </dgm:t>
    </dgm:pt>
    <dgm:pt modelId="{47BC438A-AFB4-47AE-9418-ACF3DCBF8053}" type="pres">
      <dgm:prSet presAssocID="{71511923-AF56-40C3-A72D-00D2F5EABD07}" presName="connectorText" presStyleLbl="sibTrans1D1" presStyleIdx="0" presStyleCnt="4"/>
      <dgm:spPr/>
      <dgm:t>
        <a:bodyPr/>
        <a:lstStyle/>
        <a:p>
          <a:endParaRPr lang="en-US"/>
        </a:p>
      </dgm:t>
    </dgm:pt>
    <dgm:pt modelId="{53EDE23C-5AB3-47FA-89C5-F36E21C18445}" type="pres">
      <dgm:prSet presAssocID="{E459FDD5-555A-4760-8725-FF717C7BA94A}" presName="node" presStyleLbl="node1" presStyleIdx="1" presStyleCnt="5" custScaleX="17676" custScaleY="14512" custLinFactNeighborX="868" custLinFactNeighborY="-18596">
        <dgm:presLayoutVars>
          <dgm:bulletEnabled val="1"/>
        </dgm:presLayoutVars>
      </dgm:prSet>
      <dgm:spPr/>
      <dgm:t>
        <a:bodyPr/>
        <a:lstStyle/>
        <a:p>
          <a:endParaRPr lang="en-US"/>
        </a:p>
      </dgm:t>
    </dgm:pt>
    <dgm:pt modelId="{991BFDBB-4317-4433-B4BC-4CF1BEFFC245}" type="pres">
      <dgm:prSet presAssocID="{218586C6-4247-463D-9577-23135DED24E2}" presName="sibTrans" presStyleLbl="sibTrans1D1" presStyleIdx="1" presStyleCnt="4"/>
      <dgm:spPr/>
      <dgm:t>
        <a:bodyPr/>
        <a:lstStyle/>
        <a:p>
          <a:endParaRPr lang="en-US"/>
        </a:p>
      </dgm:t>
    </dgm:pt>
    <dgm:pt modelId="{9CA49FFE-9502-4DC7-8B07-513E37A0F9FE}" type="pres">
      <dgm:prSet presAssocID="{218586C6-4247-463D-9577-23135DED24E2}" presName="connectorText" presStyleLbl="sibTrans1D1" presStyleIdx="1" presStyleCnt="4"/>
      <dgm:spPr/>
      <dgm:t>
        <a:bodyPr/>
        <a:lstStyle/>
        <a:p>
          <a:endParaRPr lang="en-US"/>
        </a:p>
      </dgm:t>
    </dgm:pt>
    <dgm:pt modelId="{0085EAAD-3B32-4330-A72A-C0E46E4B3641}" type="pres">
      <dgm:prSet presAssocID="{9F5218A0-90F1-48B6-BB3F-DC122578A2EF}" presName="node" presStyleLbl="node1" presStyleIdx="2" presStyleCnt="5" custScaleX="24332" custScaleY="50510" custLinFactNeighborX="-19411" custLinFactNeighborY="22523">
        <dgm:presLayoutVars>
          <dgm:bulletEnabled val="1"/>
        </dgm:presLayoutVars>
      </dgm:prSet>
      <dgm:spPr/>
      <dgm:t>
        <a:bodyPr/>
        <a:lstStyle/>
        <a:p>
          <a:endParaRPr lang="en-US"/>
        </a:p>
      </dgm:t>
    </dgm:pt>
    <dgm:pt modelId="{3AE4E3FA-5D39-40BB-BAB0-E890BE0AFD2B}" type="pres">
      <dgm:prSet presAssocID="{ED4B80E9-C159-490E-B0A5-DDE2752589E1}" presName="sibTrans" presStyleLbl="sibTrans1D1" presStyleIdx="2" presStyleCnt="4"/>
      <dgm:spPr/>
      <dgm:t>
        <a:bodyPr/>
        <a:lstStyle/>
        <a:p>
          <a:endParaRPr lang="en-US"/>
        </a:p>
      </dgm:t>
    </dgm:pt>
    <dgm:pt modelId="{355DCBBB-3421-4AE3-9BFA-63A2D798223A}" type="pres">
      <dgm:prSet presAssocID="{ED4B80E9-C159-490E-B0A5-DDE2752589E1}" presName="connectorText" presStyleLbl="sibTrans1D1" presStyleIdx="2" presStyleCnt="4"/>
      <dgm:spPr/>
      <dgm:t>
        <a:bodyPr/>
        <a:lstStyle/>
        <a:p>
          <a:endParaRPr lang="en-US"/>
        </a:p>
      </dgm:t>
    </dgm:pt>
    <dgm:pt modelId="{59A92220-14CF-4443-9A54-DD98EC8CD689}" type="pres">
      <dgm:prSet presAssocID="{033C901F-3A78-45E3-B13C-03DBE9249778}" presName="node" presStyleLbl="node1" presStyleIdx="3" presStyleCnt="5" custScaleX="33642" custScaleY="45178" custLinFactNeighborX="2233" custLinFactNeighborY="-48467">
        <dgm:presLayoutVars>
          <dgm:bulletEnabled val="1"/>
        </dgm:presLayoutVars>
      </dgm:prSet>
      <dgm:spPr/>
      <dgm:t>
        <a:bodyPr/>
        <a:lstStyle/>
        <a:p>
          <a:endParaRPr lang="en-US"/>
        </a:p>
      </dgm:t>
    </dgm:pt>
    <dgm:pt modelId="{E29468FD-E079-4340-B989-979877FDE49F}" type="pres">
      <dgm:prSet presAssocID="{8E8FDDC5-D863-41D1-9F16-FE9869DF4EAF}" presName="sibTrans" presStyleLbl="sibTrans1D1" presStyleIdx="3" presStyleCnt="4"/>
      <dgm:spPr/>
      <dgm:t>
        <a:bodyPr/>
        <a:lstStyle/>
        <a:p>
          <a:endParaRPr lang="en-US"/>
        </a:p>
      </dgm:t>
    </dgm:pt>
    <dgm:pt modelId="{6BFFAD14-45CF-4072-BEEC-3E29B0650A06}" type="pres">
      <dgm:prSet presAssocID="{8E8FDDC5-D863-41D1-9F16-FE9869DF4EAF}" presName="connectorText" presStyleLbl="sibTrans1D1" presStyleIdx="3" presStyleCnt="4"/>
      <dgm:spPr/>
      <dgm:t>
        <a:bodyPr/>
        <a:lstStyle/>
        <a:p>
          <a:endParaRPr lang="en-US"/>
        </a:p>
      </dgm:t>
    </dgm:pt>
    <dgm:pt modelId="{77952285-0A1D-4036-88F2-19A1034DEC6B}" type="pres">
      <dgm:prSet presAssocID="{B98EC44E-79AA-4B56-869F-3FEF6AFB601F}" presName="node" presStyleLbl="node1" presStyleIdx="4" presStyleCnt="5" custScaleX="47367" custScaleY="33075" custLinFactNeighborX="-11786" custLinFactNeighborY="-6541">
        <dgm:presLayoutVars>
          <dgm:bulletEnabled val="1"/>
        </dgm:presLayoutVars>
      </dgm:prSet>
      <dgm:spPr/>
      <dgm:t>
        <a:bodyPr/>
        <a:lstStyle/>
        <a:p>
          <a:endParaRPr lang="en-US"/>
        </a:p>
      </dgm:t>
    </dgm:pt>
  </dgm:ptLst>
  <dgm:cxnLst>
    <dgm:cxn modelId="{740ABBE8-FF2B-49CE-A323-70FE9BACF0A8}" type="presOf" srcId="{9F5218A0-90F1-48B6-BB3F-DC122578A2EF}" destId="{0085EAAD-3B32-4330-A72A-C0E46E4B3641}" srcOrd="0" destOrd="0" presId="urn:microsoft.com/office/officeart/2005/8/layout/bProcess3"/>
    <dgm:cxn modelId="{F8A4F3E3-0CEF-44D5-AC52-33FCEF82BB10}" srcId="{1EE23BD6-DEFE-4014-B659-2498A1937986}" destId="{E459FDD5-555A-4760-8725-FF717C7BA94A}" srcOrd="1" destOrd="0" parTransId="{E1C3E021-5BC8-46DD-AB7E-873109A8BAA1}" sibTransId="{218586C6-4247-463D-9577-23135DED24E2}"/>
    <dgm:cxn modelId="{5A2EBE3D-4036-4778-B7A8-325A3833F63C}" srcId="{1EE23BD6-DEFE-4014-B659-2498A1937986}" destId="{E119776D-6D6B-4955-97C8-CAFE3AAAA9B9}" srcOrd="0" destOrd="0" parTransId="{D571D0CB-C0EF-46B7-A963-F2EAA2145812}" sibTransId="{71511923-AF56-40C3-A72D-00D2F5EABD07}"/>
    <dgm:cxn modelId="{18B1EC33-43FF-4194-9B45-A7816EFC84CC}" type="presOf" srcId="{218586C6-4247-463D-9577-23135DED24E2}" destId="{991BFDBB-4317-4433-B4BC-4CF1BEFFC245}" srcOrd="0" destOrd="0" presId="urn:microsoft.com/office/officeart/2005/8/layout/bProcess3"/>
    <dgm:cxn modelId="{57B1E499-5AAF-4E44-BBB7-0FDC170C5504}" type="presOf" srcId="{71511923-AF56-40C3-A72D-00D2F5EABD07}" destId="{47BC438A-AFB4-47AE-9418-ACF3DCBF8053}" srcOrd="1" destOrd="0" presId="urn:microsoft.com/office/officeart/2005/8/layout/bProcess3"/>
    <dgm:cxn modelId="{D36DCF2B-5A26-4B13-8C6C-C10FABAEE6C5}" type="presOf" srcId="{E119776D-6D6B-4955-97C8-CAFE3AAAA9B9}" destId="{C0D95CB0-AC20-483C-862F-1EB9BB710619}" srcOrd="0" destOrd="0" presId="urn:microsoft.com/office/officeart/2005/8/layout/bProcess3"/>
    <dgm:cxn modelId="{A3127A6F-D502-41F0-B961-F347FDFE99E0}" type="presOf" srcId="{ED4B80E9-C159-490E-B0A5-DDE2752589E1}" destId="{3AE4E3FA-5D39-40BB-BAB0-E890BE0AFD2B}" srcOrd="0" destOrd="0" presId="urn:microsoft.com/office/officeart/2005/8/layout/bProcess3"/>
    <dgm:cxn modelId="{F41660B6-8399-4B60-8B97-19C870ACDBA9}" type="presOf" srcId="{8E8FDDC5-D863-41D1-9F16-FE9869DF4EAF}" destId="{E29468FD-E079-4340-B989-979877FDE49F}" srcOrd="0" destOrd="0" presId="urn:microsoft.com/office/officeart/2005/8/layout/bProcess3"/>
    <dgm:cxn modelId="{0BE677C8-7691-47CD-B338-B78A257A989C}" type="presOf" srcId="{1EE23BD6-DEFE-4014-B659-2498A1937986}" destId="{753A704B-47F5-4817-8A06-F8F5DD5D899F}" srcOrd="0" destOrd="0" presId="urn:microsoft.com/office/officeart/2005/8/layout/bProcess3"/>
    <dgm:cxn modelId="{77523EA8-F1C4-431C-9102-DF995D2FA529}" type="presOf" srcId="{E459FDD5-555A-4760-8725-FF717C7BA94A}" destId="{53EDE23C-5AB3-47FA-89C5-F36E21C18445}" srcOrd="0" destOrd="0" presId="urn:microsoft.com/office/officeart/2005/8/layout/bProcess3"/>
    <dgm:cxn modelId="{A5A0665A-9E7D-4BDC-961D-A351B828B126}" srcId="{1EE23BD6-DEFE-4014-B659-2498A1937986}" destId="{B98EC44E-79AA-4B56-869F-3FEF6AFB601F}" srcOrd="4" destOrd="0" parTransId="{EB47E6F7-32AE-4F17-AEEB-8D4EA3EAE1D9}" sibTransId="{5EDB62FC-DA08-4664-BD95-DA4B42904341}"/>
    <dgm:cxn modelId="{A74C1EDC-0714-4CC7-9A03-132C95E07567}" type="presOf" srcId="{8E8FDDC5-D863-41D1-9F16-FE9869DF4EAF}" destId="{6BFFAD14-45CF-4072-BEEC-3E29B0650A06}" srcOrd="1" destOrd="0" presId="urn:microsoft.com/office/officeart/2005/8/layout/bProcess3"/>
    <dgm:cxn modelId="{76412F52-265A-4E82-B4B4-CDC34DBE68E8}" type="presOf" srcId="{71511923-AF56-40C3-A72D-00D2F5EABD07}" destId="{C76BDFC2-4902-4D91-B396-B4C6DF1742CF}" srcOrd="0" destOrd="0" presId="urn:microsoft.com/office/officeart/2005/8/layout/bProcess3"/>
    <dgm:cxn modelId="{A289EE37-CD1F-4254-8000-D8744BE6600F}" srcId="{1EE23BD6-DEFE-4014-B659-2498A1937986}" destId="{9F5218A0-90F1-48B6-BB3F-DC122578A2EF}" srcOrd="2" destOrd="0" parTransId="{B33CA6C0-3875-41AC-9998-CDF48436686B}" sibTransId="{ED4B80E9-C159-490E-B0A5-DDE2752589E1}"/>
    <dgm:cxn modelId="{7987A43C-987B-422B-BF9F-7A9E6EFC78BE}" type="presOf" srcId="{ED4B80E9-C159-490E-B0A5-DDE2752589E1}" destId="{355DCBBB-3421-4AE3-9BFA-63A2D798223A}" srcOrd="1" destOrd="0" presId="urn:microsoft.com/office/officeart/2005/8/layout/bProcess3"/>
    <dgm:cxn modelId="{37C06D0D-0254-4323-811E-38A0E14AE738}" type="presOf" srcId="{B98EC44E-79AA-4B56-869F-3FEF6AFB601F}" destId="{77952285-0A1D-4036-88F2-19A1034DEC6B}" srcOrd="0" destOrd="0" presId="urn:microsoft.com/office/officeart/2005/8/layout/bProcess3"/>
    <dgm:cxn modelId="{EC495F13-E501-4CD8-91D6-EF8A6A3537E8}" type="presOf" srcId="{218586C6-4247-463D-9577-23135DED24E2}" destId="{9CA49FFE-9502-4DC7-8B07-513E37A0F9FE}" srcOrd="1" destOrd="0" presId="urn:microsoft.com/office/officeart/2005/8/layout/bProcess3"/>
    <dgm:cxn modelId="{3804ABFE-C966-4F74-A888-4C291FA7B824}" type="presOf" srcId="{033C901F-3A78-45E3-B13C-03DBE9249778}" destId="{59A92220-14CF-4443-9A54-DD98EC8CD689}" srcOrd="0" destOrd="0" presId="urn:microsoft.com/office/officeart/2005/8/layout/bProcess3"/>
    <dgm:cxn modelId="{804BC5AB-ACF9-40DA-87D0-D49E986C8C60}" srcId="{1EE23BD6-DEFE-4014-B659-2498A1937986}" destId="{033C901F-3A78-45E3-B13C-03DBE9249778}" srcOrd="3" destOrd="0" parTransId="{FD16A75F-5002-4D64-ABEE-8E609BAEC531}" sibTransId="{8E8FDDC5-D863-41D1-9F16-FE9869DF4EAF}"/>
    <dgm:cxn modelId="{E05A75F1-1335-45A8-80D3-584246C00550}" type="presParOf" srcId="{753A704B-47F5-4817-8A06-F8F5DD5D899F}" destId="{C0D95CB0-AC20-483C-862F-1EB9BB710619}" srcOrd="0" destOrd="0" presId="urn:microsoft.com/office/officeart/2005/8/layout/bProcess3"/>
    <dgm:cxn modelId="{E3D535CC-C6F4-4F25-82F5-BB238707E715}" type="presParOf" srcId="{753A704B-47F5-4817-8A06-F8F5DD5D899F}" destId="{C76BDFC2-4902-4D91-B396-B4C6DF1742CF}" srcOrd="1" destOrd="0" presId="urn:microsoft.com/office/officeart/2005/8/layout/bProcess3"/>
    <dgm:cxn modelId="{6F6C62B2-D444-4AC1-8AF5-F678028FB099}" type="presParOf" srcId="{C76BDFC2-4902-4D91-B396-B4C6DF1742CF}" destId="{47BC438A-AFB4-47AE-9418-ACF3DCBF8053}" srcOrd="0" destOrd="0" presId="urn:microsoft.com/office/officeart/2005/8/layout/bProcess3"/>
    <dgm:cxn modelId="{1C1AE8C2-7570-4954-81ED-58E8165ED1BF}" type="presParOf" srcId="{753A704B-47F5-4817-8A06-F8F5DD5D899F}" destId="{53EDE23C-5AB3-47FA-89C5-F36E21C18445}" srcOrd="2" destOrd="0" presId="urn:microsoft.com/office/officeart/2005/8/layout/bProcess3"/>
    <dgm:cxn modelId="{45CD1DE9-CDBC-4318-BDD9-5712B5672517}" type="presParOf" srcId="{753A704B-47F5-4817-8A06-F8F5DD5D899F}" destId="{991BFDBB-4317-4433-B4BC-4CF1BEFFC245}" srcOrd="3" destOrd="0" presId="urn:microsoft.com/office/officeart/2005/8/layout/bProcess3"/>
    <dgm:cxn modelId="{E0A9AF92-AD4C-4366-B621-C53751DDBD95}" type="presParOf" srcId="{991BFDBB-4317-4433-B4BC-4CF1BEFFC245}" destId="{9CA49FFE-9502-4DC7-8B07-513E37A0F9FE}" srcOrd="0" destOrd="0" presId="urn:microsoft.com/office/officeart/2005/8/layout/bProcess3"/>
    <dgm:cxn modelId="{851F1000-54F5-45A6-88AD-B3E41F69F6EB}" type="presParOf" srcId="{753A704B-47F5-4817-8A06-F8F5DD5D899F}" destId="{0085EAAD-3B32-4330-A72A-C0E46E4B3641}" srcOrd="4" destOrd="0" presId="urn:microsoft.com/office/officeart/2005/8/layout/bProcess3"/>
    <dgm:cxn modelId="{AFF082C3-93C3-4C81-9118-D4EBEA51F128}" type="presParOf" srcId="{753A704B-47F5-4817-8A06-F8F5DD5D899F}" destId="{3AE4E3FA-5D39-40BB-BAB0-E890BE0AFD2B}" srcOrd="5" destOrd="0" presId="urn:microsoft.com/office/officeart/2005/8/layout/bProcess3"/>
    <dgm:cxn modelId="{6D07C7BC-769E-4400-B19F-02BD7062081E}" type="presParOf" srcId="{3AE4E3FA-5D39-40BB-BAB0-E890BE0AFD2B}" destId="{355DCBBB-3421-4AE3-9BFA-63A2D798223A}" srcOrd="0" destOrd="0" presId="urn:microsoft.com/office/officeart/2005/8/layout/bProcess3"/>
    <dgm:cxn modelId="{0E9A3F86-CA35-4A61-B48A-2F8D33AE118B}" type="presParOf" srcId="{753A704B-47F5-4817-8A06-F8F5DD5D899F}" destId="{59A92220-14CF-4443-9A54-DD98EC8CD689}" srcOrd="6" destOrd="0" presId="urn:microsoft.com/office/officeart/2005/8/layout/bProcess3"/>
    <dgm:cxn modelId="{153C1997-28E7-48B1-B585-1BA1D12A6133}" type="presParOf" srcId="{753A704B-47F5-4817-8A06-F8F5DD5D899F}" destId="{E29468FD-E079-4340-B989-979877FDE49F}" srcOrd="7" destOrd="0" presId="urn:microsoft.com/office/officeart/2005/8/layout/bProcess3"/>
    <dgm:cxn modelId="{2ED975B1-9F8A-47EE-B7DA-5C44035CB395}" type="presParOf" srcId="{E29468FD-E079-4340-B989-979877FDE49F}" destId="{6BFFAD14-45CF-4072-BEEC-3E29B0650A06}" srcOrd="0" destOrd="0" presId="urn:microsoft.com/office/officeart/2005/8/layout/bProcess3"/>
    <dgm:cxn modelId="{673B16C1-6073-445B-9649-11532EA455CB}" type="presParOf" srcId="{753A704B-47F5-4817-8A06-F8F5DD5D899F}" destId="{77952285-0A1D-4036-88F2-19A1034DEC6B}" srcOrd="8" destOrd="0" presId="urn:microsoft.com/office/officeart/2005/8/layout/b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DFC2-4902-4D91-B396-B4C6DF1742CF}">
      <dsp:nvSpPr>
        <dsp:cNvPr id="0" name=""/>
        <dsp:cNvSpPr/>
      </dsp:nvSpPr>
      <dsp:spPr>
        <a:xfrm>
          <a:off x="4315985" y="1208685"/>
          <a:ext cx="1554515" cy="304608"/>
        </a:xfrm>
        <a:custGeom>
          <a:avLst/>
          <a:gdLst/>
          <a:ahLst/>
          <a:cxnLst/>
          <a:rect l="0" t="0" r="0" b="0"/>
          <a:pathLst>
            <a:path>
              <a:moveTo>
                <a:pt x="0" y="304608"/>
              </a:moveTo>
              <a:lnTo>
                <a:pt x="794357" y="304608"/>
              </a:lnTo>
              <a:lnTo>
                <a:pt x="794357" y="0"/>
              </a:lnTo>
              <a:lnTo>
                <a:pt x="1554515"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2889" y="1348364"/>
        <a:ext cx="80705" cy="25249"/>
      </dsp:txXfrm>
    </dsp:sp>
    <dsp:sp modelId="{C0D95CB0-AC20-483C-862F-1EB9BB710619}">
      <dsp:nvSpPr>
        <dsp:cNvPr id="0" name=""/>
        <dsp:cNvSpPr/>
      </dsp:nvSpPr>
      <dsp:spPr>
        <a:xfrm>
          <a:off x="1046324" y="896082"/>
          <a:ext cx="3271460" cy="12344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latin typeface="Calibri" panose="020F0502020204030204" pitchFamily="34" charset="0"/>
            </a:rPr>
            <a:t>1. User enters text</a:t>
          </a:r>
        </a:p>
      </dsp:txBody>
      <dsp:txXfrm>
        <a:off x="1046324" y="896082"/>
        <a:ext cx="3271460" cy="1234422"/>
      </dsp:txXfrm>
    </dsp:sp>
    <dsp:sp modelId="{991BFDBB-4317-4433-B4BC-4CF1BEFFC245}">
      <dsp:nvSpPr>
        <dsp:cNvPr id="0" name=""/>
        <dsp:cNvSpPr/>
      </dsp:nvSpPr>
      <dsp:spPr>
        <a:xfrm>
          <a:off x="7839694" y="1208685"/>
          <a:ext cx="1634514" cy="1011519"/>
        </a:xfrm>
        <a:custGeom>
          <a:avLst/>
          <a:gdLst/>
          <a:ahLst/>
          <a:cxnLst/>
          <a:rect l="0" t="0" r="0" b="0"/>
          <a:pathLst>
            <a:path>
              <a:moveTo>
                <a:pt x="0" y="0"/>
              </a:moveTo>
              <a:lnTo>
                <a:pt x="1634514" y="0"/>
              </a:lnTo>
              <a:lnTo>
                <a:pt x="1634514" y="10115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08504" y="1701820"/>
        <a:ext cx="96895" cy="25249"/>
      </dsp:txXfrm>
    </dsp:sp>
    <dsp:sp modelId="{53EDE23C-5AB3-47FA-89C5-F36E21C18445}">
      <dsp:nvSpPr>
        <dsp:cNvPr id="0" name=""/>
        <dsp:cNvSpPr/>
      </dsp:nvSpPr>
      <dsp:spPr>
        <a:xfrm>
          <a:off x="5902900" y="731209"/>
          <a:ext cx="1938594" cy="954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Display styled function</a:t>
          </a:r>
        </a:p>
      </dsp:txBody>
      <dsp:txXfrm>
        <a:off x="5902900" y="731209"/>
        <a:ext cx="1938594" cy="954951"/>
      </dsp:txXfrm>
    </dsp:sp>
    <dsp:sp modelId="{3AE4E3FA-5D39-40BB-BAB0-E890BE0AFD2B}">
      <dsp:nvSpPr>
        <dsp:cNvPr id="0" name=""/>
        <dsp:cNvSpPr/>
      </dsp:nvSpPr>
      <dsp:spPr>
        <a:xfrm>
          <a:off x="2134575" y="3436499"/>
          <a:ext cx="7341361" cy="2140383"/>
        </a:xfrm>
        <a:custGeom>
          <a:avLst/>
          <a:gdLst/>
          <a:ahLst/>
          <a:cxnLst/>
          <a:rect l="0" t="0" r="0" b="0"/>
          <a:pathLst>
            <a:path>
              <a:moveTo>
                <a:pt x="7341361" y="2140383"/>
              </a:moveTo>
              <a:lnTo>
                <a:pt x="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13316" y="4494066"/>
        <a:ext cx="383880" cy="25249"/>
      </dsp:txXfrm>
    </dsp:sp>
    <dsp:sp modelId="{0085EAAD-3B32-4330-A72A-C0E46E4B3641}">
      <dsp:nvSpPr>
        <dsp:cNvPr id="0" name=""/>
        <dsp:cNvSpPr/>
      </dsp:nvSpPr>
      <dsp:spPr>
        <a:xfrm>
          <a:off x="8139917" y="2252604"/>
          <a:ext cx="2668583" cy="332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latin typeface="Calibri" panose="020F0502020204030204" pitchFamily="34" charset="0"/>
            </a:rPr>
            <a:t>2. On Enter</a:t>
          </a:r>
        </a:p>
        <a:p>
          <a:pPr lvl="0" algn="ctr" defTabSz="1600200">
            <a:lnSpc>
              <a:spcPct val="90000"/>
            </a:lnSpc>
            <a:spcBef>
              <a:spcPct val="0"/>
            </a:spcBef>
            <a:spcAft>
              <a:spcPct val="35000"/>
            </a:spcAft>
          </a:pPr>
          <a:r>
            <a:rPr lang="en-US" sz="3600" kern="1200" dirty="0">
              <a:latin typeface="Calibri" panose="020F0502020204030204" pitchFamily="34" charset="0"/>
            </a:rPr>
            <a:t>Display derivative, graph, and guess input box</a:t>
          </a:r>
        </a:p>
      </dsp:txBody>
      <dsp:txXfrm>
        <a:off x="8139917" y="2252604"/>
        <a:ext cx="2668583" cy="3323774"/>
      </dsp:txXfrm>
    </dsp:sp>
    <dsp:sp modelId="{E29468FD-E079-4340-B989-979877FDE49F}">
      <dsp:nvSpPr>
        <dsp:cNvPr id="0" name=""/>
        <dsp:cNvSpPr/>
      </dsp:nvSpPr>
      <dsp:spPr>
        <a:xfrm>
          <a:off x="3946494" y="4913883"/>
          <a:ext cx="954380" cy="2758910"/>
        </a:xfrm>
        <a:custGeom>
          <a:avLst/>
          <a:gdLst/>
          <a:ahLst/>
          <a:cxnLst/>
          <a:rect l="0" t="0" r="0" b="0"/>
          <a:pathLst>
            <a:path>
              <a:moveTo>
                <a:pt x="0" y="0"/>
              </a:moveTo>
              <a:lnTo>
                <a:pt x="494290" y="0"/>
              </a:lnTo>
              <a:lnTo>
                <a:pt x="494290" y="2758910"/>
              </a:lnTo>
              <a:lnTo>
                <a:pt x="954380" y="27589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447" y="6280714"/>
        <a:ext cx="146473" cy="25249"/>
      </dsp:txXfrm>
    </dsp:sp>
    <dsp:sp modelId="{59A92220-14CF-4443-9A54-DD98EC8CD689}">
      <dsp:nvSpPr>
        <dsp:cNvPr id="0" name=""/>
        <dsp:cNvSpPr/>
      </dsp:nvSpPr>
      <dsp:spPr>
        <a:xfrm>
          <a:off x="258647" y="3427430"/>
          <a:ext cx="3689646" cy="29729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a:latin typeface="Calibri" panose="020F0502020204030204" pitchFamily="34" charset="0"/>
            </a:rPr>
            <a:t>3. On Guess Enter</a:t>
          </a:r>
        </a:p>
        <a:p>
          <a:pPr lvl="0" algn="ctr" defTabSz="1422400">
            <a:lnSpc>
              <a:spcPct val="90000"/>
            </a:lnSpc>
            <a:spcBef>
              <a:spcPct val="0"/>
            </a:spcBef>
            <a:spcAft>
              <a:spcPct val="35000"/>
            </a:spcAft>
          </a:pPr>
          <a:r>
            <a:rPr lang="en-US" sz="3200" kern="1200" dirty="0">
              <a:latin typeface="Calibri" panose="020F0502020204030204" pitchFamily="34" charset="0"/>
            </a:rPr>
            <a:t>Convert string into </a:t>
          </a:r>
          <a:r>
            <a:rPr lang="en-US" sz="3200" kern="1200" dirty="0" err="1">
              <a:latin typeface="Calibri" panose="020F0502020204030204" pitchFamily="34" charset="0"/>
            </a:rPr>
            <a:t>JSMath</a:t>
          </a:r>
          <a:r>
            <a:rPr lang="en-US" sz="3200" kern="1200" dirty="0">
              <a:latin typeface="Calibri" panose="020F0502020204030204" pitchFamily="34" charset="0"/>
            </a:rPr>
            <a:t>, evaluate, and loop until the change is less than 0.001</a:t>
          </a:r>
        </a:p>
      </dsp:txBody>
      <dsp:txXfrm>
        <a:off x="258647" y="3427430"/>
        <a:ext cx="3689646" cy="2972906"/>
      </dsp:txXfrm>
    </dsp:sp>
    <dsp:sp modelId="{77952285-0A1D-4036-88F2-19A1034DEC6B}">
      <dsp:nvSpPr>
        <dsp:cNvPr id="0" name=""/>
        <dsp:cNvSpPr/>
      </dsp:nvSpPr>
      <dsp:spPr>
        <a:xfrm>
          <a:off x="4933274" y="6584555"/>
          <a:ext cx="5194919" cy="21764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latin typeface="Calibri" panose="020F0502020204030204" pitchFamily="34" charset="0"/>
            </a:rPr>
            <a:t>4. Display iterations and graph final answer</a:t>
          </a:r>
        </a:p>
      </dsp:txBody>
      <dsp:txXfrm>
        <a:off x="4933274" y="6584555"/>
        <a:ext cx="5194919" cy="21764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a:buSzPct val="25000"/>
            </a:pPr>
            <a:r>
              <a:rPr lang="en-US" sz="8000" b="0" i="0" u="none" strike="noStrike" cap="none" baseline="0" dirty="0">
                <a:solidFill>
                  <a:schemeClr val="dk1"/>
                </a:solidFill>
                <a:latin typeface="Calibri"/>
                <a:ea typeface="Calibri"/>
                <a:cs typeface="Calibri"/>
                <a:sym typeface="Calibri"/>
              </a:rPr>
              <a:t>Newton's</a:t>
            </a:r>
            <a:r>
              <a:rPr lang="en-US" sz="8000" dirty="0">
                <a:solidFill>
                  <a:schemeClr val="dk1"/>
                </a:solidFill>
                <a:latin typeface="Calibri"/>
                <a:ea typeface="Calibri"/>
                <a:cs typeface="Calibri"/>
                <a:sym typeface="Calibri"/>
              </a:rPr>
              <a:t> Method Calculator</a:t>
            </a:r>
            <a:r>
              <a:rPr lang="en-US" sz="10000" b="0" i="0" u="none" strike="noStrike" cap="none" baseline="0" dirty="0">
                <a:solidFill>
                  <a:schemeClr val="dk1"/>
                </a:solidFill>
                <a:latin typeface="Calibri"/>
                <a:ea typeface="Calibri"/>
                <a:cs typeface="Calibri"/>
                <a:sym typeface="Calibri"/>
              </a:rPr>
              <a:t/>
            </a:r>
            <a:br>
              <a:rPr lang="en-US" sz="10000" b="0" i="0" u="none" strike="noStrike" cap="none" baseline="0" dirty="0">
                <a:solidFill>
                  <a:schemeClr val="dk1"/>
                </a:solidFill>
                <a:latin typeface="Calibri"/>
                <a:ea typeface="Calibri"/>
                <a:cs typeface="Calibri"/>
                <a:sym typeface="Calibri"/>
              </a:rPr>
            </a:br>
            <a:r>
              <a:rPr lang="en-US" sz="5400" dirty="0">
                <a:latin typeface="Calibri" panose="020F0502020204030204" pitchFamily="34" charset="0"/>
              </a:rPr>
              <a:t>Cory Lewis</a:t>
            </a:r>
            <a:r>
              <a:rPr lang="en-US" sz="4400" baseline="30000" dirty="0">
                <a:latin typeface="Calibri" panose="020F0502020204030204" pitchFamily="34" charset="0"/>
              </a:rPr>
              <a:t> </a:t>
            </a:r>
            <a:r>
              <a:rPr lang="en-US" sz="5400" dirty="0">
                <a:latin typeface="Calibri" panose="020F0502020204030204" pitchFamily="34" charset="0"/>
              </a:rPr>
              <a:t> and Rachel Owens</a:t>
            </a:r>
            <a:endParaRPr lang="en-US" sz="2400" b="0" i="0" u="none" strike="noStrike" cap="none" baseline="0" dirty="0">
              <a:solidFill>
                <a:schemeClr val="dk1"/>
              </a:solidFill>
              <a:latin typeface="Calibri"/>
              <a:ea typeface="Calibri"/>
              <a:cs typeface="Calibri"/>
              <a:sym typeface="Calibri"/>
            </a:endParaRPr>
          </a:p>
        </p:txBody>
      </p:sp>
      <p:sp>
        <p:nvSpPr>
          <p:cNvPr id="83" name="Shape 83"/>
          <p:cNvSpPr txBox="1"/>
          <p:nvPr/>
        </p:nvSpPr>
        <p:spPr>
          <a:xfrm>
            <a:off x="148347" y="3772450"/>
            <a:ext cx="12961499" cy="11079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Introduction</a:t>
            </a:r>
          </a:p>
        </p:txBody>
      </p:sp>
      <p:sp>
        <p:nvSpPr>
          <p:cNvPr id="85" name="Shape 85"/>
          <p:cNvSpPr txBox="1"/>
          <p:nvPr/>
        </p:nvSpPr>
        <p:spPr>
          <a:xfrm>
            <a:off x="304799" y="14401800"/>
            <a:ext cx="13555213" cy="3089275"/>
          </a:xfrm>
          <a:prstGeom prst="rect">
            <a:avLst/>
          </a:prstGeom>
          <a:noFill/>
          <a:ln>
            <a:noFill/>
          </a:ln>
        </p:spPr>
        <p:txBody>
          <a:bodyPr lIns="91425" tIns="45700" rIns="91425" bIns="45700" anchor="t" anchorCtr="0">
            <a:noAutofit/>
          </a:bodyPr>
          <a:lstStyle/>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Gain exposure to JavaScript and jQuery.</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Learn new skills and experience the application development cycle.</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Become familiar with languages, programs, and existing libraries.</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Design an efficient, effective, and useful web application.</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Complete an internship with SURGE that focuses on the group experience.</a:t>
            </a:r>
          </a:p>
        </p:txBody>
      </p:sp>
      <mc:AlternateContent xmlns:mc="http://schemas.openxmlformats.org/markup-compatibility/2006" xmlns:a14="http://schemas.microsoft.com/office/drawing/2010/main">
        <mc:Choice Requires="a14">
          <p:sp>
            <p:nvSpPr>
              <p:cNvPr id="87" name="Shape 87"/>
              <p:cNvSpPr txBox="1"/>
              <p:nvPr/>
            </p:nvSpPr>
            <p:spPr>
              <a:xfrm>
                <a:off x="405746" y="19354800"/>
                <a:ext cx="12704100" cy="7361023"/>
              </a:xfrm>
              <a:prstGeom prst="rect">
                <a:avLst/>
              </a:prstGeom>
              <a:noFill/>
              <a:ln>
                <a:noFill/>
              </a:ln>
            </p:spPr>
            <p:txBody>
              <a:bodyPr lIns="91425" tIns="91425" rIns="91425" bIns="91425" anchor="t" anchorCtr="0">
                <a:noAutofit/>
              </a:bodyPr>
              <a:lstStyle/>
              <a:p>
                <a:pPr lvl="0">
                  <a:buClr>
                    <a:srgbClr val="000000"/>
                  </a:buClr>
                  <a:buSzPct val="25000"/>
                </a:pPr>
                <a:r>
                  <a:rPr lang="en-US" sz="3600" dirty="0">
                    <a:latin typeface="Calibri"/>
                    <a:ea typeface="Calibri"/>
                    <a:cs typeface="Calibri"/>
                    <a:sym typeface="Calibri"/>
                  </a:rPr>
                  <a:t>Newton's method was first published in 1685 in A Treatise of Algebra both Historical and Practical by John Wallis. This method, discovered by Isaac Newton, is useful for finding solutions to equations involving difficult radicals or large exponents. Using a first guess at the root, the formula uses the function and its derivative to approximate the root, coming closer with each iteration.</a:t>
                </a:r>
              </a:p>
              <a:p>
                <a:pPr lvl="0">
                  <a:buClr>
                    <a:srgbClr val="000000"/>
                  </a:buClr>
                  <a:buSzPct val="25000"/>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r>
                            <a:rPr lang="en-US" sz="3600" i="1">
                              <a:latin typeface="Cambria Math" panose="02040503050406030204" pitchFamily="18" charset="0"/>
                              <a:sym typeface="Calibri"/>
                            </a:rPr>
                            <m:t>+1</m:t>
                          </m:r>
                        </m:sub>
                      </m:sSub>
                      <m:r>
                        <a:rPr lang="en-US" sz="3600" i="1">
                          <a:latin typeface="Cambria Math" panose="02040503050406030204" pitchFamily="18" charset="0"/>
                          <a:sym typeface="Calibri"/>
                        </a:rPr>
                        <m:t>= </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 −</m:t>
                      </m:r>
                      <m:f>
                        <m:fPr>
                          <m:ctrlPr>
                            <a:rPr lang="en-US" sz="3600" i="1">
                              <a:latin typeface="Cambria Math" panose="02040503050406030204" pitchFamily="18" charset="0"/>
                              <a:sym typeface="Calibri"/>
                            </a:rPr>
                          </m:ctrlPr>
                        </m:fPr>
                        <m:num>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num>
                        <m:den>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den>
                      </m:f>
                    </m:oMath>
                  </m:oMathPara>
                </a14:m>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r>
                  <a:rPr lang="en-US" sz="3600" dirty="0">
                    <a:latin typeface="Calibri"/>
                    <a:ea typeface="Calibri"/>
                    <a:cs typeface="Calibri"/>
                    <a:sym typeface="Calibri"/>
                  </a:rPr>
                  <a:t>where </a:t>
                </a:r>
                <a14:m>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oMath>
                </a14:m>
                <a:r>
                  <a:rPr lang="en-US" sz="3600" dirty="0">
                    <a:latin typeface="Calibri"/>
                    <a:ea typeface="Calibri"/>
                    <a:cs typeface="Calibri"/>
                    <a:sym typeface="Calibri"/>
                  </a:rPr>
                  <a:t> is the first guess. Each use produces a new, more accurate approximation of the root.</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p:txBody>
          </p:sp>
        </mc:Choice>
        <mc:Fallback xmlns="">
          <p:sp>
            <p:nvSpPr>
              <p:cNvPr id="87" name="Shape 87"/>
              <p:cNvSpPr txBox="1">
                <a:spLocks noRot="1" noChangeAspect="1" noMove="1" noResize="1" noEditPoints="1" noAdjustHandles="1" noChangeArrowheads="1" noChangeShapeType="1" noTextEdit="1"/>
              </p:cNvSpPr>
              <p:nvPr/>
            </p:nvSpPr>
            <p:spPr>
              <a:xfrm>
                <a:off x="405746" y="19354800"/>
                <a:ext cx="12704100" cy="7361023"/>
              </a:xfrm>
              <a:prstGeom prst="rect">
                <a:avLst/>
              </a:prstGeom>
              <a:blipFill rotWithShape="0">
                <a:blip r:embed="rId4"/>
                <a:stretch>
                  <a:fillRect l="-1488" t="-662"/>
                </a:stretch>
              </a:blipFill>
              <a:ln>
                <a:noFill/>
              </a:ln>
            </p:spPr>
            <p:txBody>
              <a:bodyPr/>
              <a:lstStyle/>
              <a:p>
                <a:r>
                  <a:rPr lang="en-US">
                    <a:noFill/>
                  </a:rPr>
                  <a:t> </a:t>
                </a:r>
              </a:p>
            </p:txBody>
          </p:sp>
        </mc:Fallback>
      </mc:AlternateContent>
      <p:sp>
        <p:nvSpPr>
          <p:cNvPr id="92" name="Shape 92"/>
          <p:cNvSpPr txBox="1"/>
          <p:nvPr/>
        </p:nvSpPr>
        <p:spPr>
          <a:xfrm>
            <a:off x="13749076" y="5111948"/>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a:solidFill>
                  <a:srgbClr val="000000"/>
                </a:solidFill>
                <a:latin typeface="Calibri"/>
                <a:ea typeface="Calibri"/>
                <a:cs typeface="Calibri"/>
                <a:sym typeface="Calibri"/>
              </a:rPr>
              <a:t>Design Evolution</a:t>
            </a:r>
          </a:p>
        </p:txBody>
      </p:sp>
      <p:sp>
        <p:nvSpPr>
          <p:cNvPr id="93" name="Shape 93"/>
          <p:cNvSpPr txBox="1"/>
          <p:nvPr/>
        </p:nvSpPr>
        <p:spPr>
          <a:xfrm>
            <a:off x="537514" y="5041063"/>
            <a:ext cx="12420600" cy="7877999"/>
          </a:xfrm>
          <a:prstGeom prst="rect">
            <a:avLst/>
          </a:prstGeom>
          <a:noFill/>
          <a:ln>
            <a:noFill/>
          </a:ln>
        </p:spPr>
        <p:txBody>
          <a:bodyPr lIns="91425" tIns="91425" rIns="91425" bIns="91425" anchor="t" anchorCtr="0">
            <a:noAutofit/>
          </a:bodyPr>
          <a:lstStyle/>
          <a:p>
            <a:r>
              <a:rPr lang="en-US" sz="3600" dirty="0">
                <a:latin typeface="Calibri" panose="020F0502020204030204" pitchFamily="34" charset="0"/>
              </a:rPr>
              <a:t>Our project goal was to create a </a:t>
            </a:r>
            <a:r>
              <a:rPr lang="en-US" sz="3600" dirty="0" smtClean="0">
                <a:latin typeface="Calibri" panose="020F0502020204030204" pitchFamily="34" charset="0"/>
              </a:rPr>
              <a:t>web app </a:t>
            </a:r>
            <a:r>
              <a:rPr lang="en-US" sz="3600" dirty="0">
                <a:latin typeface="Calibri" panose="020F0502020204030204" pitchFamily="34" charset="0"/>
              </a:rPr>
              <a:t>that can quickly output an approximation to the root of a function using Newton’s Method, introduced in our Calculus class. This would allow for users to bypass the tedious work of performing dozens of iterations by hand. This unique program allows users to enter a function and guess, and have the computer work through the iterations before presenting an answer. The difficulties building this program included designing a loop to properly handle the iterations, as well as formatting the graph and web page. We found that a do-while loop for the heart of the math calculations worked well, and allowed for us to control the number of iterations using the exit conditions. The final website also includes a graph to make it easier for users to visualize the function and make a sound initial guess.</a:t>
            </a:r>
          </a:p>
        </p:txBody>
      </p:sp>
      <p:sp>
        <p:nvSpPr>
          <p:cNvPr id="94" name="Shape 94"/>
          <p:cNvSpPr txBox="1"/>
          <p:nvPr/>
        </p:nvSpPr>
        <p:spPr>
          <a:xfrm>
            <a:off x="148346" y="13106400"/>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Background</a:t>
            </a:r>
          </a:p>
        </p:txBody>
      </p:sp>
      <p:sp>
        <p:nvSpPr>
          <p:cNvPr id="96" name="Shape 96"/>
          <p:cNvSpPr txBox="1"/>
          <p:nvPr/>
        </p:nvSpPr>
        <p:spPr>
          <a:xfrm>
            <a:off x="15037725" y="3772450"/>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4624604" y="7188902"/>
            <a:ext cx="6901124" cy="5794025"/>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a:latin typeface="Calibri"/>
                <a:ea typeface="Calibri"/>
                <a:cs typeface="Calibri"/>
                <a:sym typeface="Calibri"/>
              </a:rPr>
              <a:t>Version 1.5</a:t>
            </a:r>
            <a:endParaRPr lang="en-US" sz="3600" b="0" i="0" u="sng" strike="noStrike" cap="none" baseline="0"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a:latin typeface="Calibri"/>
                <a:ea typeface="Calibri"/>
                <a:cs typeface="Calibri"/>
                <a:sym typeface="Calibri"/>
              </a:rPr>
              <a:t>A blend of the concepts from the prototype and concepts from the final piece. Our prototype was only for quadratics, and had no graph. This next version included a graph and sliders to change the accuracy and precision of the output.</a:t>
            </a:r>
          </a:p>
        </p:txBody>
      </p:sp>
      <p:sp>
        <p:nvSpPr>
          <p:cNvPr id="98" name="Shape 98"/>
          <p:cNvSpPr txBox="1"/>
          <p:nvPr/>
        </p:nvSpPr>
        <p:spPr>
          <a:xfrm>
            <a:off x="14586504" y="14387500"/>
            <a:ext cx="5867400" cy="574645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a:latin typeface="Calibri"/>
                <a:ea typeface="Calibri"/>
                <a:cs typeface="Calibri"/>
                <a:sym typeface="Calibri"/>
              </a:rPr>
              <a:t>Final Version</a:t>
            </a:r>
            <a:endParaRPr lang="en-US" sz="3600" b="0" i="0" u="sng" strike="noStrike" cap="none" baseline="0"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15700" y="3809646"/>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41100" y="14136243"/>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a:solidFill>
                  <a:srgbClr val="FFFFFF"/>
                </a:solidFill>
                <a:latin typeface="Calibri"/>
                <a:ea typeface="Calibri"/>
                <a:cs typeface="Calibri"/>
                <a:sym typeface="Calibri"/>
              </a:rPr>
              <a:t>Additional Components</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7795" y="2842800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Acknowledgements</a:t>
            </a:r>
          </a:p>
        </p:txBody>
      </p:sp>
      <p:sp>
        <p:nvSpPr>
          <p:cNvPr id="104" name="Shape 104"/>
          <p:cNvSpPr txBox="1"/>
          <p:nvPr/>
        </p:nvSpPr>
        <p:spPr>
          <a:xfrm>
            <a:off x="30396150" y="29716249"/>
            <a:ext cx="13405799" cy="2119125"/>
          </a:xfrm>
          <a:prstGeom prst="rect">
            <a:avLst/>
          </a:prstGeom>
          <a:noFill/>
          <a:ln>
            <a:noFill/>
          </a:ln>
        </p:spPr>
        <p:txBody>
          <a:bodyPr lIns="91425" tIns="91425" rIns="91425" bIns="91425" anchor="t" anchorCtr="0">
            <a:noAutofit/>
          </a:bodyPr>
          <a:lstStyle/>
          <a:p>
            <a:pPr lvl="0">
              <a:buClr>
                <a:srgbClr val="000000"/>
              </a:buClr>
              <a:buSzPct val="25000"/>
            </a:pPr>
            <a:r>
              <a:rPr lang="en-US" sz="3600" dirty="0">
                <a:latin typeface="Calibri"/>
                <a:ea typeface="Calibri"/>
                <a:cs typeface="Calibri"/>
                <a:sym typeface="Calibri"/>
              </a:rPr>
              <a:t>Funding for this project was provided by the College of the Sequoias SURGE program, which is funded by the US Department of Education MSEIP grant #P120A130106. Thanks to Calculus by </a:t>
            </a:r>
            <a:r>
              <a:rPr lang="en-US" sz="3600" dirty="0" err="1">
                <a:latin typeface="Calibri"/>
                <a:ea typeface="Calibri"/>
                <a:cs typeface="Calibri"/>
                <a:sym typeface="Calibri"/>
              </a:rPr>
              <a:t>Antons</a:t>
            </a:r>
            <a:r>
              <a:rPr lang="en-US" sz="3600" dirty="0">
                <a:latin typeface="Calibri"/>
                <a:ea typeface="Calibri"/>
                <a:cs typeface="Calibri"/>
                <a:sym typeface="Calibri"/>
              </a:rPr>
              <a:t>, </a:t>
            </a:r>
            <a:r>
              <a:rPr lang="en-US" sz="3600" dirty="0" err="1">
                <a:latin typeface="Calibri"/>
                <a:ea typeface="Calibri"/>
                <a:cs typeface="Calibri"/>
                <a:sym typeface="Calibri"/>
              </a:rPr>
              <a:t>Bivens</a:t>
            </a:r>
            <a:r>
              <a:rPr lang="en-US" sz="3600" dirty="0">
                <a:latin typeface="Calibri"/>
                <a:ea typeface="Calibri"/>
                <a:cs typeface="Calibri"/>
                <a:sym typeface="Calibri"/>
              </a:rPr>
              <a:t>, and Davis for Figure #1. Special thanks to our advisor, Mr. Redden, for his knowledge and help.</a:t>
            </a:r>
          </a:p>
        </p:txBody>
      </p:sp>
      <mc:AlternateContent xmlns:mc="http://schemas.openxmlformats.org/markup-compatibility/2006" xmlns:a14="http://schemas.microsoft.com/office/drawing/2010/main">
        <mc:Choice Requires="a14">
          <p:sp>
            <p:nvSpPr>
              <p:cNvPr id="105" name="Shape 105"/>
              <p:cNvSpPr txBox="1"/>
              <p:nvPr/>
            </p:nvSpPr>
            <p:spPr>
              <a:xfrm>
                <a:off x="30396150" y="15556640"/>
                <a:ext cx="13009527" cy="5109200"/>
              </a:xfrm>
              <a:prstGeom prst="rect">
                <a:avLst/>
              </a:prstGeom>
              <a:noFill/>
              <a:ln>
                <a:noFill/>
              </a:ln>
            </p:spPr>
            <p:txBody>
              <a:bodyPr lIns="91425" tIns="91425" rIns="91425" bIns="91425" anchor="t" anchorCtr="0">
                <a:noAutofit/>
              </a:bodyPr>
              <a:lstStyle/>
              <a:p>
                <a:pPr lvl="0">
                  <a:buClr>
                    <a:srgbClr val="000000"/>
                  </a:buClr>
                  <a:buSzPct val="25000"/>
                </a:pPr>
                <a:r>
                  <a:rPr lang="en-US" sz="3600" dirty="0">
                    <a:solidFill>
                      <a:schemeClr val="tx1"/>
                    </a:solidFill>
                    <a:latin typeface="Calibri" panose="020F0502020204030204" pitchFamily="34" charset="0"/>
                    <a:ea typeface="Calibri"/>
                    <a:cs typeface="Times New Roman" pitchFamily="18" charset="0"/>
                    <a:sym typeface="Calibri"/>
                  </a:rPr>
                  <a:t>Before doing all calculations for Newton’s method there are a few required JavaScript plugins to make the app complete.</a:t>
                </a:r>
              </a:p>
              <a:p>
                <a:pPr lvl="0">
                  <a:buClr>
                    <a:srgbClr val="000000"/>
                  </a:buClr>
                  <a:buSzPct val="25000"/>
                </a:pP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Bootstrap (Used for Styling)</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MathJax</a:t>
                </a:r>
                <a:r>
                  <a:rPr lang="en-US" sz="3600" dirty="0">
                    <a:solidFill>
                      <a:schemeClr val="tx1"/>
                    </a:solidFill>
                    <a:latin typeface="Calibri" panose="020F0502020204030204" pitchFamily="34" charset="0"/>
                    <a:ea typeface="Calibri"/>
                    <a:cs typeface="Times New Roman" pitchFamily="18" charset="0"/>
                    <a:sym typeface="Calibri"/>
                  </a:rPr>
                  <a:t>  (converts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 </m:t>
                    </m:r>
                  </m:oMath>
                </a14:m>
                <a:r>
                  <a:rPr lang="en-US" sz="3600" dirty="0">
                    <a:solidFill>
                      <a:schemeClr val="tx1"/>
                    </a:solidFill>
                    <a:latin typeface="Calibri" panose="020F0502020204030204" pitchFamily="34" charset="0"/>
                    <a:ea typeface="Calibri"/>
                    <a:cs typeface="Times New Roman" pitchFamily="18" charset="0"/>
                    <a:sym typeface="Calibri"/>
                  </a:rPr>
                  <a:t>into “pretty” styled math)</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Algebrite</a:t>
                </a:r>
                <a:r>
                  <a:rPr lang="en-US" sz="3600" dirty="0">
                    <a:solidFill>
                      <a:schemeClr val="tx1"/>
                    </a:solidFill>
                    <a:latin typeface="Calibri" panose="020F0502020204030204" pitchFamily="34" charset="0"/>
                    <a:ea typeface="Calibri"/>
                    <a:cs typeface="Times New Roman" pitchFamily="18" charset="0"/>
                    <a:sym typeface="Calibri"/>
                  </a:rPr>
                  <a:t> ( Takes derivative using function string)</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JSXGraph</a:t>
                </a:r>
                <a:r>
                  <a:rPr lang="en-US" sz="3600" dirty="0">
                    <a:solidFill>
                      <a:schemeClr val="tx1"/>
                    </a:solidFill>
                    <a:latin typeface="Calibri" panose="020F0502020204030204" pitchFamily="34" charset="0"/>
                    <a:ea typeface="Calibri"/>
                    <a:cs typeface="Times New Roman" pitchFamily="18" charset="0"/>
                    <a:sym typeface="Calibri"/>
                  </a:rPr>
                  <a:t> (Graphs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m:t>
                    </m:r>
                  </m:oMath>
                </a14:m>
                <a:r>
                  <a:rPr lang="en-US" sz="3600" dirty="0">
                    <a:solidFill>
                      <a:schemeClr val="tx1"/>
                    </a:solidFill>
                    <a:latin typeface="Calibri" panose="020F0502020204030204" pitchFamily="34" charset="0"/>
                    <a:ea typeface="Calibri"/>
                    <a:cs typeface="Times New Roman" pitchFamily="18" charset="0"/>
                    <a:sym typeface="Calibri"/>
                  </a:rPr>
                  <a:t>)</a:t>
                </a: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jQuery (Simplifies JavaScript when working with the DOM)</a:t>
                </a:r>
              </a:p>
              <a:p>
                <a:pPr lvl="0">
                  <a:buClr>
                    <a:srgbClr val="000000"/>
                  </a:buClr>
                  <a:buSzPct val="25000"/>
                </a:pPr>
                <a:endParaRPr lang="en-US" sz="3600" dirty="0">
                  <a:latin typeface="Calibri" panose="020F0502020204030204" pitchFamily="34" charset="0"/>
                  <a:ea typeface="Calibri"/>
                  <a:cs typeface="Calibri"/>
                  <a:sym typeface="Calibri"/>
                </a:endParaRPr>
              </a:p>
            </p:txBody>
          </p:sp>
        </mc:Choice>
        <mc:Fallback xmlns="">
          <p:sp>
            <p:nvSpPr>
              <p:cNvPr id="105" name="Shape 105"/>
              <p:cNvSpPr txBox="1">
                <a:spLocks noRot="1" noChangeAspect="1" noMove="1" noResize="1" noEditPoints="1" noAdjustHandles="1" noChangeArrowheads="1" noChangeShapeType="1" noTextEdit="1"/>
              </p:cNvSpPr>
              <p:nvPr/>
            </p:nvSpPr>
            <p:spPr>
              <a:xfrm>
                <a:off x="30396150" y="15556640"/>
                <a:ext cx="13009527" cy="5109200"/>
              </a:xfrm>
              <a:prstGeom prst="rect">
                <a:avLst/>
              </a:prstGeom>
              <a:blipFill>
                <a:blip r:embed="rId5"/>
                <a:stretch>
                  <a:fillRect l="-1406" t="-955"/>
                </a:stretch>
              </a:blipFill>
              <a:ln>
                <a:noFill/>
              </a:ln>
            </p:spPr>
            <p:txBody>
              <a:bodyPr/>
              <a:lstStyle/>
              <a:p>
                <a:r>
                  <a:rPr lang="en-US">
                    <a:noFill/>
                  </a:rPr>
                  <a:t> </a:t>
                </a:r>
              </a:p>
            </p:txBody>
          </p:sp>
        </mc:Fallback>
      </mc:AlternateContent>
      <p:pic>
        <p:nvPicPr>
          <p:cNvPr id="1027" name="Picture 3" descr="C:\Users\Ultrabook\Desktop\Surge Symposium\test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1010" y="6685286"/>
            <a:ext cx="6673215" cy="6778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7200" y="498836"/>
            <a:ext cx="5238750" cy="26193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22335" t="43128" r="61203" b="34209"/>
          <a:stretch/>
        </p:blipFill>
        <p:spPr bwMode="auto">
          <a:xfrm>
            <a:off x="1752600" y="26128526"/>
            <a:ext cx="8077200" cy="5706848"/>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9"/>
          <a:srcRect t="12511" r="3195" b="6337"/>
          <a:stretch/>
        </p:blipFill>
        <p:spPr bwMode="auto">
          <a:xfrm>
            <a:off x="20453904" y="14704594"/>
            <a:ext cx="9215755" cy="4806103"/>
          </a:xfrm>
          <a:prstGeom prst="rect">
            <a:avLst/>
          </a:prstGeom>
          <a:ln>
            <a:noFill/>
          </a:ln>
          <a:extLst>
            <a:ext uri="{53640926-AAD7-44D8-BBD7-CCE9431645EC}">
              <a14:shadowObscured xmlns:a14="http://schemas.microsoft.com/office/drawing/2010/main"/>
            </a:ext>
          </a:extLst>
        </p:spPr>
      </p:pic>
      <p:sp>
        <p:nvSpPr>
          <p:cNvPr id="29" name="Shape 102"/>
          <p:cNvSpPr txBox="1"/>
          <p:nvPr/>
        </p:nvSpPr>
        <p:spPr>
          <a:xfrm>
            <a:off x="30315700" y="21631506"/>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a:solidFill>
                  <a:srgbClr val="FFFFFF"/>
                </a:solidFill>
                <a:latin typeface="Calibri"/>
                <a:ea typeface="Calibri"/>
                <a:cs typeface="Calibri"/>
                <a:sym typeface="Calibri"/>
              </a:rPr>
              <a:t>Summary</a:t>
            </a:r>
            <a:endParaRPr lang="en-US" sz="6600" b="0" i="0" u="none" strike="noStrike" cap="none" baseline="0" dirty="0">
              <a:solidFill>
                <a:srgbClr val="FFFFFF"/>
              </a:solidFill>
              <a:latin typeface="Calibri"/>
              <a:ea typeface="Calibri"/>
              <a:cs typeface="Calibri"/>
              <a:sym typeface="Calibri"/>
            </a:endParaRPr>
          </a:p>
        </p:txBody>
      </p:sp>
      <p:sp>
        <p:nvSpPr>
          <p:cNvPr id="30" name="Shape 105"/>
          <p:cNvSpPr txBox="1"/>
          <p:nvPr/>
        </p:nvSpPr>
        <p:spPr>
          <a:xfrm>
            <a:off x="30711972" y="23073906"/>
            <a:ext cx="13009527" cy="5109200"/>
          </a:xfrm>
          <a:prstGeom prst="rect">
            <a:avLst/>
          </a:prstGeom>
          <a:noFill/>
          <a:ln>
            <a:noFill/>
          </a:ln>
        </p:spPr>
        <p:txBody>
          <a:bodyPr lIns="91425" tIns="91425" rIns="91425" bIns="91425" anchor="t" anchorCtr="0">
            <a:noAutofit/>
          </a:bodyPr>
          <a:lstStyle/>
          <a:p>
            <a:pPr>
              <a:buClr>
                <a:srgbClr val="000000"/>
              </a:buClr>
              <a:buSzPct val="25000"/>
            </a:pPr>
            <a:r>
              <a:rPr lang="en-US" sz="3600" dirty="0">
                <a:latin typeface="Calibri"/>
                <a:ea typeface="Calibri"/>
                <a:cs typeface="Calibri"/>
                <a:sym typeface="Calibri"/>
              </a:rPr>
              <a:t>We succeeded in programming a web application that uses Newton’s method to approximate roots. While we met our goal of outputting the iterations of answers, we were also able to add an interactive graph to give a visual aid for users. This experience allowed us to expand our knowledge of programming languages and libraries. We further reinforced our understanding of programming web apps through the process of developing our own.</a:t>
            </a: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p:sp>
        <p:nvSpPr>
          <p:cNvPr id="31" name="Shape 92"/>
          <p:cNvSpPr txBox="1"/>
          <p:nvPr/>
        </p:nvSpPr>
        <p:spPr>
          <a:xfrm>
            <a:off x="17347158" y="20198595"/>
            <a:ext cx="10739360" cy="108747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a:solidFill>
                  <a:srgbClr val="000000"/>
                </a:solidFill>
                <a:latin typeface="Calibri"/>
                <a:ea typeface="Calibri"/>
                <a:cs typeface="Calibri"/>
                <a:sym typeface="Calibri"/>
              </a:rPr>
              <a:t>Program Flow</a:t>
            </a:r>
          </a:p>
        </p:txBody>
      </p:sp>
      <p:pic>
        <p:nvPicPr>
          <p:cNvPr id="32" name="Picture 31"/>
          <p:cNvPicPr/>
          <p:nvPr/>
        </p:nvPicPr>
        <p:blipFill rotWithShape="1">
          <a:blip r:embed="rId10"/>
          <a:srcRect l="10185" t="15967" r="2824" b="13662"/>
          <a:stretch/>
        </p:blipFill>
        <p:spPr bwMode="auto">
          <a:xfrm>
            <a:off x="31501735" y="5665898"/>
            <a:ext cx="11430000" cy="7035424"/>
          </a:xfrm>
          <a:prstGeom prst="rect">
            <a:avLst/>
          </a:prstGeom>
          <a:ln>
            <a:noFill/>
          </a:ln>
          <a:extLst>
            <a:ext uri="{53640926-AAD7-44D8-BBD7-CCE9431645EC}">
              <a14:shadowObscured xmlns:a14="http://schemas.microsoft.com/office/drawing/2010/main"/>
            </a:ext>
          </a:extLst>
        </p:spPr>
      </p:pic>
      <p:graphicFrame>
        <p:nvGraphicFramePr>
          <p:cNvPr id="10" name="Diagram 9"/>
          <p:cNvGraphicFramePr/>
          <p:nvPr>
            <p:extLst>
              <p:ext uri="{D42A27DB-BD31-4B8C-83A1-F6EECF244321}">
                <p14:modId xmlns:p14="http://schemas.microsoft.com/office/powerpoint/2010/main" val="373934228"/>
              </p:ext>
            </p:extLst>
          </p:nvPr>
        </p:nvGraphicFramePr>
        <p:xfrm>
          <a:off x="15863100" y="21826612"/>
          <a:ext cx="12951125" cy="103601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 name="TextBox 1"/>
          <p:cNvSpPr txBox="1"/>
          <p:nvPr/>
        </p:nvSpPr>
        <p:spPr>
          <a:xfrm>
            <a:off x="1143000" y="26289000"/>
            <a:ext cx="1600200" cy="523220"/>
          </a:xfrm>
          <a:prstGeom prst="rect">
            <a:avLst/>
          </a:prstGeom>
          <a:noFill/>
        </p:spPr>
        <p:txBody>
          <a:bodyPr wrap="square" rtlCol="0">
            <a:spAutoFit/>
          </a:bodyPr>
          <a:lstStyle/>
          <a:p>
            <a:r>
              <a:rPr lang="en-US" sz="2800" dirty="0">
                <a:latin typeface="Century Schoolbook" panose="02040604050505020304" pitchFamily="18" charset="0"/>
              </a:rPr>
              <a:t>Figure 1</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623</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 Schoolbook</vt:lpstr>
      <vt:lpstr>Times New Roman</vt:lpstr>
      <vt:lpstr>Office Theme</vt:lpstr>
      <vt:lpstr>Newton's Method Calculator Cory Lewis  and Rachel Owens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Rachel O.</cp:lastModifiedBy>
  <cp:revision>43</cp:revision>
  <dcterms:modified xsi:type="dcterms:W3CDTF">2016-08-07T23:02:49Z</dcterms:modified>
</cp:coreProperties>
</file>