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34"/>
  </p:notesMasterIdLst>
  <p:handoutMasterIdLst>
    <p:handoutMasterId r:id="rId35"/>
  </p:handoutMasterIdLst>
  <p:sldIdLst>
    <p:sldId id="256" r:id="rId5"/>
    <p:sldId id="321" r:id="rId6"/>
    <p:sldId id="293" r:id="rId7"/>
    <p:sldId id="320" r:id="rId8"/>
    <p:sldId id="297" r:id="rId9"/>
    <p:sldId id="323" r:id="rId10"/>
    <p:sldId id="324" r:id="rId11"/>
    <p:sldId id="307" r:id="rId12"/>
    <p:sldId id="309" r:id="rId13"/>
    <p:sldId id="325" r:id="rId14"/>
    <p:sldId id="328" r:id="rId15"/>
    <p:sldId id="327" r:id="rId16"/>
    <p:sldId id="329" r:id="rId17"/>
    <p:sldId id="330" r:id="rId18"/>
    <p:sldId id="331" r:id="rId19"/>
    <p:sldId id="326" r:id="rId20"/>
    <p:sldId id="336" r:id="rId21"/>
    <p:sldId id="332" r:id="rId22"/>
    <p:sldId id="317" r:id="rId23"/>
    <p:sldId id="280" r:id="rId24"/>
    <p:sldId id="289" r:id="rId25"/>
    <p:sldId id="285" r:id="rId26"/>
    <p:sldId id="286" r:id="rId27"/>
    <p:sldId id="287" r:id="rId28"/>
    <p:sldId id="288" r:id="rId29"/>
    <p:sldId id="337" r:id="rId30"/>
    <p:sldId id="334" r:id="rId31"/>
    <p:sldId id="335" r:id="rId32"/>
    <p:sldId id="333"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orient="horz" pos="3984">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E58"/>
    <a:srgbClr val="0033CC"/>
    <a:srgbClr val="D60000"/>
    <a:srgbClr val="FF0000"/>
    <a:srgbClr val="4BACC6"/>
    <a:srgbClr val="00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6" autoAdjust="0"/>
    <p:restoredTop sz="93608" autoAdjust="0"/>
  </p:normalViewPr>
  <p:slideViewPr>
    <p:cSldViewPr showGuides="1">
      <p:cViewPr varScale="1">
        <p:scale>
          <a:sx n="65" d="100"/>
          <a:sy n="65" d="100"/>
        </p:scale>
        <p:origin x="744" y="60"/>
      </p:cViewPr>
      <p:guideLst>
        <p:guide orient="horz" pos="2160"/>
        <p:guide orient="horz" pos="864"/>
        <p:guide orient="horz" pos="398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E40BAD8D-73C5-4F86-BD13-EC212396DF99}" type="datetimeFigureOut">
              <a:rPr lang="en-US" smtClean="0"/>
              <a:pPr/>
              <a:t>1/5/2017</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A8C187CB-142C-45F4-ADEA-1E597C409E02}" type="slidenum">
              <a:rPr lang="en-US" smtClean="0"/>
              <a:pPr/>
              <a:t>‹#›</a:t>
            </a:fld>
            <a:endParaRPr lang="en-US"/>
          </a:p>
        </p:txBody>
      </p:sp>
    </p:spTree>
    <p:extLst>
      <p:ext uri="{BB962C8B-B14F-4D97-AF65-F5344CB8AC3E}">
        <p14:creationId xmlns:p14="http://schemas.microsoft.com/office/powerpoint/2010/main" val="4171182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2117AFDA-A2A6-4710-B58E-E058CC3EF692}" type="datetimeFigureOut">
              <a:rPr lang="en-US" smtClean="0"/>
              <a:pPr/>
              <a:t>1/5/2017</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50A4C18E-325B-4787-AF7E-6CBBA729D017}" type="slidenum">
              <a:rPr lang="en-US" smtClean="0"/>
              <a:pPr/>
              <a:t>‹#›</a:t>
            </a:fld>
            <a:endParaRPr lang="en-US"/>
          </a:p>
        </p:txBody>
      </p:sp>
    </p:spTree>
    <p:extLst>
      <p:ext uri="{BB962C8B-B14F-4D97-AF65-F5344CB8AC3E}">
        <p14:creationId xmlns:p14="http://schemas.microsoft.com/office/powerpoint/2010/main" val="391131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50A4C18E-325B-4787-AF7E-6CBBA729D017}" type="slidenum">
              <a:rPr lang="en-US" smtClean="0"/>
              <a:pPr/>
              <a:t>1</a:t>
            </a:fld>
            <a:endParaRPr lang="en-US"/>
          </a:p>
        </p:txBody>
      </p:sp>
    </p:spTree>
    <p:extLst>
      <p:ext uri="{BB962C8B-B14F-4D97-AF65-F5344CB8AC3E}">
        <p14:creationId xmlns:p14="http://schemas.microsoft.com/office/powerpoint/2010/main" val="89393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10</a:t>
            </a:fld>
            <a:endParaRPr lang="en-US"/>
          </a:p>
        </p:txBody>
      </p:sp>
    </p:spTree>
    <p:extLst>
      <p:ext uri="{BB962C8B-B14F-4D97-AF65-F5344CB8AC3E}">
        <p14:creationId xmlns:p14="http://schemas.microsoft.com/office/powerpoint/2010/main" val="172937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11</a:t>
            </a:fld>
            <a:endParaRPr lang="en-US"/>
          </a:p>
        </p:txBody>
      </p:sp>
    </p:spTree>
    <p:extLst>
      <p:ext uri="{BB962C8B-B14F-4D97-AF65-F5344CB8AC3E}">
        <p14:creationId xmlns:p14="http://schemas.microsoft.com/office/powerpoint/2010/main" val="389337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12</a:t>
            </a:fld>
            <a:endParaRPr lang="en-US"/>
          </a:p>
        </p:txBody>
      </p:sp>
    </p:spTree>
    <p:extLst>
      <p:ext uri="{BB962C8B-B14F-4D97-AF65-F5344CB8AC3E}">
        <p14:creationId xmlns:p14="http://schemas.microsoft.com/office/powerpoint/2010/main" val="312944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13</a:t>
            </a:fld>
            <a:endParaRPr lang="en-US"/>
          </a:p>
        </p:txBody>
      </p:sp>
    </p:spTree>
    <p:extLst>
      <p:ext uri="{BB962C8B-B14F-4D97-AF65-F5344CB8AC3E}">
        <p14:creationId xmlns:p14="http://schemas.microsoft.com/office/powerpoint/2010/main" val="229184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14</a:t>
            </a:fld>
            <a:endParaRPr lang="en-US"/>
          </a:p>
        </p:txBody>
      </p:sp>
    </p:spTree>
    <p:extLst>
      <p:ext uri="{BB962C8B-B14F-4D97-AF65-F5344CB8AC3E}">
        <p14:creationId xmlns:p14="http://schemas.microsoft.com/office/powerpoint/2010/main" val="167094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15</a:t>
            </a:fld>
            <a:endParaRPr lang="en-US"/>
          </a:p>
        </p:txBody>
      </p:sp>
    </p:spTree>
    <p:extLst>
      <p:ext uri="{BB962C8B-B14F-4D97-AF65-F5344CB8AC3E}">
        <p14:creationId xmlns:p14="http://schemas.microsoft.com/office/powerpoint/2010/main" val="636917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16</a:t>
            </a:fld>
            <a:endParaRPr lang="en-US"/>
          </a:p>
        </p:txBody>
      </p:sp>
    </p:spTree>
    <p:extLst>
      <p:ext uri="{BB962C8B-B14F-4D97-AF65-F5344CB8AC3E}">
        <p14:creationId xmlns:p14="http://schemas.microsoft.com/office/powerpoint/2010/main" val="390475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17</a:t>
            </a:fld>
            <a:endParaRPr lang="en-US"/>
          </a:p>
        </p:txBody>
      </p:sp>
    </p:spTree>
    <p:extLst>
      <p:ext uri="{BB962C8B-B14F-4D97-AF65-F5344CB8AC3E}">
        <p14:creationId xmlns:p14="http://schemas.microsoft.com/office/powerpoint/2010/main" val="205072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18</a:t>
            </a:fld>
            <a:endParaRPr lang="en-US"/>
          </a:p>
        </p:txBody>
      </p:sp>
    </p:spTree>
    <p:extLst>
      <p:ext uri="{BB962C8B-B14F-4D97-AF65-F5344CB8AC3E}">
        <p14:creationId xmlns:p14="http://schemas.microsoft.com/office/powerpoint/2010/main" val="292218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19</a:t>
            </a:fld>
            <a:endParaRPr lang="en-US"/>
          </a:p>
        </p:txBody>
      </p:sp>
    </p:spTree>
    <p:extLst>
      <p:ext uri="{BB962C8B-B14F-4D97-AF65-F5344CB8AC3E}">
        <p14:creationId xmlns:p14="http://schemas.microsoft.com/office/powerpoint/2010/main" val="302454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50A4C18E-325B-4787-AF7E-6CBBA729D017}" type="slidenum">
              <a:rPr lang="en-US" smtClean="0"/>
              <a:pPr/>
              <a:t>2</a:t>
            </a:fld>
            <a:endParaRPr lang="en-US"/>
          </a:p>
        </p:txBody>
      </p:sp>
    </p:spTree>
    <p:extLst>
      <p:ext uri="{BB962C8B-B14F-4D97-AF65-F5344CB8AC3E}">
        <p14:creationId xmlns:p14="http://schemas.microsoft.com/office/powerpoint/2010/main" val="299019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20</a:t>
            </a:fld>
            <a:endParaRPr lang="en-US"/>
          </a:p>
        </p:txBody>
      </p:sp>
    </p:spTree>
    <p:extLst>
      <p:ext uri="{BB962C8B-B14F-4D97-AF65-F5344CB8AC3E}">
        <p14:creationId xmlns:p14="http://schemas.microsoft.com/office/powerpoint/2010/main" val="12709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21</a:t>
            </a:fld>
            <a:endParaRPr lang="en-US"/>
          </a:p>
        </p:txBody>
      </p:sp>
    </p:spTree>
    <p:extLst>
      <p:ext uri="{BB962C8B-B14F-4D97-AF65-F5344CB8AC3E}">
        <p14:creationId xmlns:p14="http://schemas.microsoft.com/office/powerpoint/2010/main" val="269582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22</a:t>
            </a:fld>
            <a:endParaRPr lang="en-US"/>
          </a:p>
        </p:txBody>
      </p:sp>
    </p:spTree>
    <p:extLst>
      <p:ext uri="{BB962C8B-B14F-4D97-AF65-F5344CB8AC3E}">
        <p14:creationId xmlns:p14="http://schemas.microsoft.com/office/powerpoint/2010/main" val="1100860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23</a:t>
            </a:fld>
            <a:endParaRPr lang="en-US"/>
          </a:p>
        </p:txBody>
      </p:sp>
    </p:spTree>
    <p:extLst>
      <p:ext uri="{BB962C8B-B14F-4D97-AF65-F5344CB8AC3E}">
        <p14:creationId xmlns:p14="http://schemas.microsoft.com/office/powerpoint/2010/main" val="1479377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24</a:t>
            </a:fld>
            <a:endParaRPr lang="en-US"/>
          </a:p>
        </p:txBody>
      </p:sp>
    </p:spTree>
    <p:extLst>
      <p:ext uri="{BB962C8B-B14F-4D97-AF65-F5344CB8AC3E}">
        <p14:creationId xmlns:p14="http://schemas.microsoft.com/office/powerpoint/2010/main" val="10734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25</a:t>
            </a:fld>
            <a:endParaRPr lang="en-US"/>
          </a:p>
        </p:txBody>
      </p:sp>
    </p:spTree>
    <p:extLst>
      <p:ext uri="{BB962C8B-B14F-4D97-AF65-F5344CB8AC3E}">
        <p14:creationId xmlns:p14="http://schemas.microsoft.com/office/powerpoint/2010/main" val="2691611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26</a:t>
            </a:fld>
            <a:endParaRPr lang="en-US"/>
          </a:p>
        </p:txBody>
      </p:sp>
    </p:spTree>
    <p:extLst>
      <p:ext uri="{BB962C8B-B14F-4D97-AF65-F5344CB8AC3E}">
        <p14:creationId xmlns:p14="http://schemas.microsoft.com/office/powerpoint/2010/main" val="4032012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6B04AD3-B50F-4B49-81DB-C6D66881346D}" type="slidenum">
              <a:rPr lang="en-US" smtClean="0"/>
              <a:pPr/>
              <a:t>29</a:t>
            </a:fld>
            <a:endParaRPr lang="en-US"/>
          </a:p>
        </p:txBody>
      </p:sp>
    </p:spTree>
    <p:extLst>
      <p:ext uri="{BB962C8B-B14F-4D97-AF65-F5344CB8AC3E}">
        <p14:creationId xmlns:p14="http://schemas.microsoft.com/office/powerpoint/2010/main" val="324336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3</a:t>
            </a:fld>
            <a:endParaRPr lang="en-US"/>
          </a:p>
        </p:txBody>
      </p:sp>
    </p:spTree>
    <p:extLst>
      <p:ext uri="{BB962C8B-B14F-4D97-AF65-F5344CB8AC3E}">
        <p14:creationId xmlns:p14="http://schemas.microsoft.com/office/powerpoint/2010/main" val="369445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4</a:t>
            </a:fld>
            <a:endParaRPr lang="en-US"/>
          </a:p>
        </p:txBody>
      </p:sp>
    </p:spTree>
    <p:extLst>
      <p:ext uri="{BB962C8B-B14F-4D97-AF65-F5344CB8AC3E}">
        <p14:creationId xmlns:p14="http://schemas.microsoft.com/office/powerpoint/2010/main" val="356411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
</a:t>
            </a:r>
          </a:p>
        </p:txBody>
      </p:sp>
      <p:sp>
        <p:nvSpPr>
          <p:cNvPr id="4" name="Slide Number Placeholder 3"/>
          <p:cNvSpPr>
            <a:spLocks noGrp="1"/>
          </p:cNvSpPr>
          <p:nvPr>
            <p:ph type="sldNum" sz="quarter" idx="10"/>
          </p:nvPr>
        </p:nvSpPr>
        <p:spPr/>
        <p:txBody>
          <a:bodyPr/>
          <a:lstStyle/>
          <a:p>
            <a:fld id="{50A4C18E-325B-4787-AF7E-6CBBA729D017}" type="slidenum">
              <a:rPr lang="en-US" smtClean="0"/>
              <a:pPr/>
              <a:t>5</a:t>
            </a:fld>
            <a:endParaRPr lang="en-US"/>
          </a:p>
        </p:txBody>
      </p:sp>
    </p:spTree>
    <p:extLst>
      <p:ext uri="{BB962C8B-B14F-4D97-AF65-F5344CB8AC3E}">
        <p14:creationId xmlns:p14="http://schemas.microsoft.com/office/powerpoint/2010/main" val="332783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6</a:t>
            </a:fld>
            <a:endParaRPr lang="en-US"/>
          </a:p>
        </p:txBody>
      </p:sp>
    </p:spTree>
    <p:extLst>
      <p:ext uri="{BB962C8B-B14F-4D97-AF65-F5344CB8AC3E}">
        <p14:creationId xmlns:p14="http://schemas.microsoft.com/office/powerpoint/2010/main" val="376272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7</a:t>
            </a:fld>
            <a:endParaRPr lang="en-US"/>
          </a:p>
        </p:txBody>
      </p:sp>
    </p:spTree>
    <p:extLst>
      <p:ext uri="{BB962C8B-B14F-4D97-AF65-F5344CB8AC3E}">
        <p14:creationId xmlns:p14="http://schemas.microsoft.com/office/powerpoint/2010/main" val="188091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Purposeful learning, real-world.</a:t>
            </a:r>
          </a:p>
          <a:p>
            <a:r>
              <a:rPr lang="en-US" dirty="0"/>
              <a:t>Examples from </a:t>
            </a:r>
            <a:r>
              <a:rPr lang="en-US" dirty="0" err="1"/>
              <a:t>partiipants</a:t>
            </a:r>
            <a:r>
              <a:rPr lang="en-US" dirty="0"/>
              <a:t>.</a:t>
            </a:r>
          </a:p>
        </p:txBody>
      </p:sp>
      <p:sp>
        <p:nvSpPr>
          <p:cNvPr id="4" name="Slide Number Placeholder 3"/>
          <p:cNvSpPr>
            <a:spLocks noGrp="1"/>
          </p:cNvSpPr>
          <p:nvPr>
            <p:ph type="sldNum" sz="quarter" idx="10"/>
          </p:nvPr>
        </p:nvSpPr>
        <p:spPr/>
        <p:txBody>
          <a:bodyPr/>
          <a:lstStyle/>
          <a:p>
            <a:fld id="{50A4C18E-325B-4787-AF7E-6CBBA729D017}" type="slidenum">
              <a:rPr lang="en-US" smtClean="0"/>
              <a:pPr/>
              <a:t>8</a:t>
            </a:fld>
            <a:endParaRPr lang="en-US"/>
          </a:p>
        </p:txBody>
      </p:sp>
    </p:spTree>
    <p:extLst>
      <p:ext uri="{BB962C8B-B14F-4D97-AF65-F5344CB8AC3E}">
        <p14:creationId xmlns:p14="http://schemas.microsoft.com/office/powerpoint/2010/main" val="174711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50A4C18E-325B-4787-AF7E-6CBBA729D017}" type="slidenum">
              <a:rPr lang="en-US" smtClean="0"/>
              <a:pPr/>
              <a:t>9</a:t>
            </a:fld>
            <a:endParaRPr lang="en-US"/>
          </a:p>
        </p:txBody>
      </p:sp>
    </p:spTree>
    <p:extLst>
      <p:ext uri="{BB962C8B-B14F-4D97-AF65-F5344CB8AC3E}">
        <p14:creationId xmlns:p14="http://schemas.microsoft.com/office/powerpoint/2010/main" val="2141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C9470-335F-4FB4-A190-08EBD6AEAE67}"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14F29-5060-4830-A216-B31A92D6508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77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9470-335F-4FB4-A190-08EBD6AEAE67}"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271665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9470-335F-4FB4-A190-08EBD6AEAE67}"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406474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C9470-335F-4FB4-A190-08EBD6AEAE67}"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337771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C9470-335F-4FB4-A190-08EBD6AEAE67}" type="datetimeFigureOut">
              <a:rPr lang="en-US" smtClean="0"/>
              <a:pPr/>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14F29-5060-4830-A216-B31A92D6508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09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C9470-335F-4FB4-A190-08EBD6AEAE67}"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26549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C9470-335F-4FB4-A190-08EBD6AEAE67}" type="datetimeFigureOut">
              <a:rPr lang="en-US" smtClean="0"/>
              <a:pPr/>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363933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2C9470-335F-4FB4-A190-08EBD6AEAE67}" type="datetimeFigureOut">
              <a:rPr lang="en-US" smtClean="0"/>
              <a:pPr/>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208337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2C9470-335F-4FB4-A190-08EBD6AEAE67}" type="datetimeFigureOut">
              <a:rPr lang="en-US" smtClean="0"/>
              <a:pPr/>
              <a:t>1/5/2017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416776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12C9470-335F-4FB4-A190-08EBD6AEAE67}" type="datetimeFigureOut">
              <a:rPr lang="en-US" smtClean="0"/>
              <a:pPr/>
              <a:t>1/5/2017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C14F29-5060-4830-A216-B31A92D65088}" type="slidenum">
              <a:rPr lang="en-US" smtClean="0"/>
              <a:pPr/>
              <a:t>‹#›</a:t>
            </a:fld>
            <a:endParaRPr lang="en-US"/>
          </a:p>
        </p:txBody>
      </p:sp>
    </p:spTree>
    <p:extLst>
      <p:ext uri="{BB962C8B-B14F-4D97-AF65-F5344CB8AC3E}">
        <p14:creationId xmlns:p14="http://schemas.microsoft.com/office/powerpoint/2010/main" val="189540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C9470-335F-4FB4-A190-08EBD6AEAE67}" type="datetimeFigureOut">
              <a:rPr lang="en-US" smtClean="0"/>
              <a:pPr/>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14F29-5060-4830-A216-B31A92D65088}" type="slidenum">
              <a:rPr lang="en-US" smtClean="0"/>
              <a:pPr/>
              <a:t>‹#›</a:t>
            </a:fld>
            <a:endParaRPr lang="en-US"/>
          </a:p>
        </p:txBody>
      </p:sp>
    </p:spTree>
    <p:extLst>
      <p:ext uri="{BB962C8B-B14F-4D97-AF65-F5344CB8AC3E}">
        <p14:creationId xmlns:p14="http://schemas.microsoft.com/office/powerpoint/2010/main" val="424042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12C9470-335F-4FB4-A190-08EBD6AEAE67}" type="datetimeFigureOut">
              <a:rPr lang="en-US" smtClean="0"/>
              <a:pPr/>
              <a:t>1/5/2017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8C14F29-5060-4830-A216-B31A92D65088}"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758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2.jpe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tinyurl.com/PBLdeck"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hyperlink" Target="http://tinyurl.com/TABSE-SessionEval" TargetMode="External"/><Relationship Id="rId5" Type="http://schemas.openxmlformats.org/officeDocument/2006/relationships/image" Target="../media/image4.png"/><Relationship Id="rId10" Type="http://schemas.openxmlformats.org/officeDocument/2006/relationships/hyperlink" Target="mailto:Kenya.Wilson@sbcglobal.net"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jp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16" y="4495800"/>
            <a:ext cx="8787684" cy="2000548"/>
          </a:xfrm>
          <a:prstGeom prst="rect">
            <a:avLst/>
          </a:prstGeom>
          <a:noFill/>
        </p:spPr>
        <p:txBody>
          <a:bodyPr wrap="square" rtlCol="0">
            <a:spAutoFit/>
          </a:bodyPr>
          <a:lstStyle/>
          <a:p>
            <a:r>
              <a:rPr lang="en-US" sz="2600" b="1" i="1" dirty="0"/>
              <a:t>Kenya Wilson, M.Ed.</a:t>
            </a:r>
          </a:p>
          <a:p>
            <a:r>
              <a:rPr lang="en-US" sz="2500" b="1" i="1" dirty="0"/>
              <a:t>PBL Instructional Coach/Science Specialist</a:t>
            </a:r>
          </a:p>
          <a:p>
            <a:endParaRPr lang="en-US" sz="2600" b="1" i="1" dirty="0"/>
          </a:p>
          <a:p>
            <a:r>
              <a:rPr lang="en-US" sz="2800" b="1" dirty="0"/>
              <a:t>www.tinyurl.com/PBLdeck</a:t>
            </a:r>
            <a:endParaRPr lang="en-US" sz="2800" b="1" i="1" dirty="0"/>
          </a:p>
          <a:p>
            <a:r>
              <a:rPr lang="en-US" sz="1500" b="1" dirty="0"/>
              <a:t> </a:t>
            </a:r>
          </a:p>
        </p:txBody>
      </p:sp>
      <p:pic>
        <p:nvPicPr>
          <p:cNvPr id="14" name="Picture 13"/>
          <p:cNvPicPr>
            <a:picLocks noChangeAspect="1"/>
          </p:cNvPicPr>
          <p:nvPr/>
        </p:nvPicPr>
        <p:blipFill rotWithShape="1">
          <a:blip r:embed="rId3"/>
          <a:srcRect l="35085" t="31179" r="51364" b="40702"/>
          <a:stretch/>
        </p:blipFill>
        <p:spPr>
          <a:xfrm rot="18977820">
            <a:off x="664867" y="1012825"/>
            <a:ext cx="1377845" cy="1445693"/>
          </a:xfrm>
          <a:prstGeom prst="rect">
            <a:avLst/>
          </a:prstGeom>
        </p:spPr>
      </p:pic>
      <p:sp>
        <p:nvSpPr>
          <p:cNvPr id="2" name="Title 1"/>
          <p:cNvSpPr>
            <a:spLocks noGrp="1"/>
          </p:cNvSpPr>
          <p:nvPr>
            <p:ph type="ctrTitle"/>
          </p:nvPr>
        </p:nvSpPr>
        <p:spPr>
          <a:xfrm>
            <a:off x="356316" y="3194480"/>
            <a:ext cx="8610600" cy="1143000"/>
          </a:xfrm>
        </p:spPr>
        <p:txBody>
          <a:bodyPr>
            <a:noAutofit/>
          </a:bodyPr>
          <a:lstStyle/>
          <a:p>
            <a:pPr algn="l"/>
            <a:r>
              <a:rPr lang="en-US" sz="6000" b="1" dirty="0"/>
              <a:t>PBL Workshops On Deck</a:t>
            </a:r>
          </a:p>
        </p:txBody>
      </p:sp>
      <p:pic>
        <p:nvPicPr>
          <p:cNvPr id="8" name="Picture 7"/>
          <p:cNvPicPr>
            <a:picLocks noChangeAspect="1"/>
          </p:cNvPicPr>
          <p:nvPr/>
        </p:nvPicPr>
        <p:blipFill rotWithShape="1">
          <a:blip r:embed="rId4"/>
          <a:srcRect l="17789" t="26042" r="58199" b="23958"/>
          <a:stretch/>
        </p:blipFill>
        <p:spPr>
          <a:xfrm rot="20485591">
            <a:off x="1108574" y="725097"/>
            <a:ext cx="1446946" cy="1835703"/>
          </a:xfrm>
          <a:prstGeom prst="rect">
            <a:avLst/>
          </a:prstGeom>
        </p:spPr>
      </p:pic>
      <p:pic>
        <p:nvPicPr>
          <p:cNvPr id="9" name="Picture 8"/>
          <p:cNvPicPr>
            <a:picLocks noChangeAspect="1"/>
          </p:cNvPicPr>
          <p:nvPr/>
        </p:nvPicPr>
        <p:blipFill rotWithShape="1">
          <a:blip r:embed="rId5"/>
          <a:srcRect l="45058" t="30208" r="32687" b="22989"/>
          <a:stretch/>
        </p:blipFill>
        <p:spPr>
          <a:xfrm rot="21053843">
            <a:off x="1537632" y="573952"/>
            <a:ext cx="1323054" cy="2000799"/>
          </a:xfrm>
          <a:prstGeom prst="rect">
            <a:avLst/>
          </a:prstGeom>
        </p:spPr>
      </p:pic>
      <p:pic>
        <p:nvPicPr>
          <p:cNvPr id="7" name="Picture 6"/>
          <p:cNvPicPr>
            <a:picLocks noChangeAspect="1"/>
          </p:cNvPicPr>
          <p:nvPr/>
        </p:nvPicPr>
        <p:blipFill rotWithShape="1">
          <a:blip r:embed="rId6"/>
          <a:srcRect l="34553" t="26041" r="40264" b="20834"/>
          <a:stretch/>
        </p:blipFill>
        <p:spPr>
          <a:xfrm rot="21541783">
            <a:off x="1940576" y="450711"/>
            <a:ext cx="1413739" cy="1743893"/>
          </a:xfrm>
          <a:prstGeom prst="rect">
            <a:avLst/>
          </a:prstGeom>
        </p:spPr>
      </p:pic>
      <p:pic>
        <p:nvPicPr>
          <p:cNvPr id="12" name="Picture 11"/>
          <p:cNvPicPr>
            <a:picLocks noChangeAspect="1"/>
          </p:cNvPicPr>
          <p:nvPr/>
        </p:nvPicPr>
        <p:blipFill rotWithShape="1">
          <a:blip r:embed="rId7"/>
          <a:srcRect l="43896" t="31560" r="34156" b="20106"/>
          <a:stretch/>
        </p:blipFill>
        <p:spPr>
          <a:xfrm rot="507473">
            <a:off x="2230189" y="509229"/>
            <a:ext cx="1438518" cy="1773786"/>
          </a:xfrm>
          <a:prstGeom prst="rect">
            <a:avLst/>
          </a:prstGeom>
        </p:spPr>
      </p:pic>
      <p:pic>
        <p:nvPicPr>
          <p:cNvPr id="13" name="Picture 12"/>
          <p:cNvPicPr>
            <a:picLocks noChangeAspect="1"/>
          </p:cNvPicPr>
          <p:nvPr/>
        </p:nvPicPr>
        <p:blipFill rotWithShape="1">
          <a:blip r:embed="rId8"/>
          <a:srcRect l="49195" t="31918" r="35746" b="37725"/>
          <a:stretch/>
        </p:blipFill>
        <p:spPr>
          <a:xfrm rot="1485052">
            <a:off x="2386051" y="734227"/>
            <a:ext cx="1464571" cy="1845608"/>
          </a:xfrm>
          <a:prstGeom prst="rect">
            <a:avLst/>
          </a:prstGeom>
        </p:spPr>
      </p:pic>
      <p:pic>
        <p:nvPicPr>
          <p:cNvPr id="11" name="Picture 10"/>
          <p:cNvPicPr>
            <a:picLocks noChangeAspect="1"/>
          </p:cNvPicPr>
          <p:nvPr/>
        </p:nvPicPr>
        <p:blipFill rotWithShape="1">
          <a:blip r:embed="rId9"/>
          <a:srcRect l="43307" t="30546" r="34660" b="23509"/>
          <a:stretch/>
        </p:blipFill>
        <p:spPr>
          <a:xfrm rot="2370304">
            <a:off x="2700605" y="1003654"/>
            <a:ext cx="1380026" cy="1799036"/>
          </a:xfrm>
          <a:prstGeom prst="rect">
            <a:avLst/>
          </a:prstGeom>
        </p:spPr>
      </p:pic>
      <p:pic>
        <p:nvPicPr>
          <p:cNvPr id="15" name="Picture 14"/>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1844" y="4488125"/>
            <a:ext cx="1752600" cy="1752600"/>
          </a:xfrm>
          <a:prstGeom prst="rect">
            <a:avLst/>
          </a:prstGeom>
        </p:spPr>
      </p:pic>
    </p:spTree>
    <p:extLst>
      <p:ext uri="{BB962C8B-B14F-4D97-AF65-F5344CB8AC3E}">
        <p14:creationId xmlns:p14="http://schemas.microsoft.com/office/powerpoint/2010/main" val="94433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6223" y="1265200"/>
            <a:ext cx="4953000" cy="4893647"/>
          </a:xfrm>
          <a:prstGeom prst="rect">
            <a:avLst/>
          </a:prstGeom>
          <a:noFill/>
        </p:spPr>
        <p:txBody>
          <a:bodyPr wrap="square" rtlCol="0">
            <a:spAutoFit/>
          </a:bodyPr>
          <a:lstStyle/>
          <a:p>
            <a:r>
              <a:rPr lang="en-US" sz="2600" b="1" dirty="0"/>
              <a:t>(A)  describe the long term effects of physical activity on the heart; </a:t>
            </a:r>
          </a:p>
          <a:p>
            <a:endParaRPr lang="en-US" sz="2600" b="1" dirty="0"/>
          </a:p>
          <a:p>
            <a:r>
              <a:rPr lang="en-US" sz="2600" b="1" dirty="0"/>
              <a:t>(B)  distinguish between aerobic and anaerobic activities; </a:t>
            </a:r>
          </a:p>
          <a:p>
            <a:endParaRPr lang="en-US" sz="2600" b="1" dirty="0"/>
          </a:p>
          <a:p>
            <a:r>
              <a:rPr lang="en-US" sz="2600" b="1" dirty="0"/>
              <a:t>(C)  identify foods that increase or reduce bodily functions; </a:t>
            </a:r>
          </a:p>
          <a:p>
            <a:endParaRPr lang="en-US" sz="2600" b="1" i="1" dirty="0">
              <a:solidFill>
                <a:srgbClr val="FF0000"/>
              </a:solidFill>
            </a:endParaRPr>
          </a:p>
          <a:p>
            <a:r>
              <a:rPr lang="en-US" sz="2600" b="1" dirty="0"/>
              <a:t>(D)  identify principles of good posture and its impact on physical activity</a:t>
            </a:r>
            <a:endParaRPr lang="en-US" sz="2600" dirty="0"/>
          </a:p>
        </p:txBody>
      </p:sp>
      <p:pic>
        <p:nvPicPr>
          <p:cNvPr id="8" name="Picture 7"/>
          <p:cNvPicPr/>
          <p:nvPr/>
        </p:nvPicPr>
        <p:blipFill rotWithShape="1">
          <a:blip r:embed="rId3"/>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4"/>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5"/>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6"/>
          <a:srcRect l="34553" t="26041" r="40264" b="20834"/>
          <a:stretch/>
        </p:blipFill>
        <p:spPr>
          <a:xfrm rot="21541783">
            <a:off x="7860554" y="4953334"/>
            <a:ext cx="686845" cy="877359"/>
          </a:xfrm>
          <a:prstGeom prst="rect">
            <a:avLst/>
          </a:prstGeom>
        </p:spPr>
      </p:pic>
      <p:pic>
        <p:nvPicPr>
          <p:cNvPr id="13" name="Picture 12"/>
          <p:cNvPicPr/>
          <p:nvPr/>
        </p:nvPicPr>
        <p:blipFill rotWithShape="1">
          <a:blip r:embed="rId7"/>
          <a:srcRect l="43896" t="31560" r="34156" b="20106"/>
          <a:stretch/>
        </p:blipFill>
        <p:spPr>
          <a:xfrm rot="507473">
            <a:off x="8037262" y="5032390"/>
            <a:ext cx="669151" cy="892216"/>
          </a:xfrm>
          <a:prstGeom prst="rect">
            <a:avLst/>
          </a:prstGeom>
        </p:spPr>
      </p:pic>
      <p:pic>
        <p:nvPicPr>
          <p:cNvPr id="14" name="Picture 13"/>
          <p:cNvPicPr/>
          <p:nvPr/>
        </p:nvPicPr>
        <p:blipFill rotWithShape="1">
          <a:blip r:embed="rId8"/>
          <a:srcRect l="49195" t="31918" r="35746" b="37725"/>
          <a:stretch/>
        </p:blipFill>
        <p:spPr>
          <a:xfrm rot="1485052">
            <a:off x="8091146" y="5161771"/>
            <a:ext cx="760837" cy="928531"/>
          </a:xfrm>
          <a:prstGeom prst="rect">
            <a:avLst/>
          </a:prstGeom>
        </p:spPr>
      </p:pic>
      <p:pic>
        <p:nvPicPr>
          <p:cNvPr id="15" name="Picture 14"/>
          <p:cNvPicPr/>
          <p:nvPr/>
        </p:nvPicPr>
        <p:blipFill rotWithShape="1">
          <a:blip r:embed="rId9"/>
          <a:srcRect l="43307" t="30546" r="34660" b="23509"/>
          <a:stretch/>
        </p:blipFill>
        <p:spPr>
          <a:xfrm rot="2370304">
            <a:off x="8131630" y="5251764"/>
            <a:ext cx="764054" cy="904596"/>
          </a:xfrm>
          <a:prstGeom prst="rect">
            <a:avLst/>
          </a:prstGeom>
        </p:spPr>
      </p:pic>
      <p:sp>
        <p:nvSpPr>
          <p:cNvPr id="3" name="TextBox 2"/>
          <p:cNvSpPr txBox="1"/>
          <p:nvPr/>
        </p:nvSpPr>
        <p:spPr>
          <a:xfrm>
            <a:off x="5089454" y="1297155"/>
            <a:ext cx="3972964" cy="5816977"/>
          </a:xfrm>
          <a:prstGeom prst="rect">
            <a:avLst/>
          </a:prstGeom>
          <a:noFill/>
        </p:spPr>
        <p:txBody>
          <a:bodyPr wrap="square" rtlCol="0">
            <a:spAutoFit/>
          </a:bodyPr>
          <a:lstStyle/>
          <a:p>
            <a:r>
              <a:rPr lang="en-US" sz="2400" b="1" i="1" dirty="0">
                <a:solidFill>
                  <a:srgbClr val="FF0000"/>
                </a:solidFill>
              </a:rPr>
              <a:t>muscle, pumps blood, vital, define physical activity, heart rate</a:t>
            </a:r>
          </a:p>
          <a:p>
            <a:endParaRPr lang="en-US" sz="2400" b="1" i="1" dirty="0">
              <a:solidFill>
                <a:srgbClr val="FF0000"/>
              </a:solidFill>
            </a:endParaRPr>
          </a:p>
          <a:p>
            <a:r>
              <a:rPr lang="en-US" sz="2400" b="1" i="1" dirty="0">
                <a:solidFill>
                  <a:srgbClr val="FF0000"/>
                </a:solidFill>
              </a:rPr>
              <a:t>oxygen, cramping, prefixes</a:t>
            </a:r>
          </a:p>
          <a:p>
            <a:endParaRPr lang="en-US" sz="2400" b="1" i="1" dirty="0">
              <a:solidFill>
                <a:srgbClr val="FF0000"/>
              </a:solidFill>
            </a:endParaRPr>
          </a:p>
          <a:p>
            <a:r>
              <a:rPr lang="en-US" sz="2400" b="1" i="1" dirty="0">
                <a:solidFill>
                  <a:srgbClr val="FF0000"/>
                </a:solidFill>
              </a:rPr>
              <a:t>energy, food groups, dietary decision-making</a:t>
            </a:r>
          </a:p>
          <a:p>
            <a:endParaRPr lang="en-US" sz="2400" b="1" i="1" dirty="0">
              <a:solidFill>
                <a:srgbClr val="FF0000"/>
              </a:solidFill>
            </a:endParaRPr>
          </a:p>
          <a:p>
            <a:endParaRPr lang="en-US" sz="2400" b="1" i="1" dirty="0">
              <a:solidFill>
                <a:srgbClr val="FF0000"/>
              </a:solidFill>
            </a:endParaRPr>
          </a:p>
          <a:p>
            <a:r>
              <a:rPr lang="en-US" sz="2400" b="1" dirty="0">
                <a:solidFill>
                  <a:srgbClr val="FF0000"/>
                </a:solidFill>
              </a:rPr>
              <a:t>skeleton, safety, </a:t>
            </a: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dirty="0"/>
          </a:p>
          <a:p>
            <a:endParaRPr lang="en-US" dirty="0"/>
          </a:p>
          <a:p>
            <a:endParaRPr lang="en-US" dirty="0"/>
          </a:p>
        </p:txBody>
      </p:sp>
      <p:sp>
        <p:nvSpPr>
          <p:cNvPr id="16" name="TextBox 15"/>
          <p:cNvSpPr txBox="1"/>
          <p:nvPr/>
        </p:nvSpPr>
        <p:spPr>
          <a:xfrm>
            <a:off x="152400" y="112440"/>
            <a:ext cx="6591300" cy="707886"/>
          </a:xfrm>
          <a:prstGeom prst="rect">
            <a:avLst/>
          </a:prstGeom>
          <a:noFill/>
        </p:spPr>
        <p:txBody>
          <a:bodyPr wrap="square" rtlCol="0">
            <a:spAutoFit/>
          </a:bodyPr>
          <a:lstStyle/>
          <a:p>
            <a:r>
              <a:rPr lang="en-US" sz="4000" b="1" dirty="0">
                <a:solidFill>
                  <a:schemeClr val="accent1">
                    <a:lumMod val="75000"/>
                  </a:schemeClr>
                </a:solidFill>
              </a:rPr>
              <a:t>Unpack your Standards</a:t>
            </a:r>
          </a:p>
        </p:txBody>
      </p:sp>
      <p:sp>
        <p:nvSpPr>
          <p:cNvPr id="18"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298478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Unit Sequence</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clrChange>
              <a:clrFrom>
                <a:srgbClr val="FFFFFF"/>
              </a:clrFrom>
              <a:clrTo>
                <a:srgbClr val="FFFFFF">
                  <a:alpha val="0"/>
                </a:srgbClr>
              </a:clrTo>
            </a:clrChange>
          </a:blip>
          <a:srcRect l="22447" t="15625" r="20132" b="10417"/>
          <a:stretch/>
        </p:blipFill>
        <p:spPr>
          <a:xfrm>
            <a:off x="457200" y="1035367"/>
            <a:ext cx="7274983" cy="5268240"/>
          </a:xfrm>
          <a:prstGeom prst="rect">
            <a:avLst/>
          </a:prstGeom>
        </p:spPr>
      </p:pic>
      <p:sp>
        <p:nvSpPr>
          <p:cNvPr id="5" name="Right Arrow 4"/>
          <p:cNvSpPr/>
          <p:nvPr/>
        </p:nvSpPr>
        <p:spPr>
          <a:xfrm rot="12359903">
            <a:off x="2090444" y="5365884"/>
            <a:ext cx="1084652" cy="47099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rotWithShape="1">
          <a:blip r:embed="rId4"/>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5"/>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6"/>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7"/>
          <a:srcRect l="34553" t="26041" r="40264" b="20834"/>
          <a:stretch/>
        </p:blipFill>
        <p:spPr>
          <a:xfrm rot="21541783">
            <a:off x="7860554" y="4953334"/>
            <a:ext cx="686845" cy="877359"/>
          </a:xfrm>
          <a:prstGeom prst="rect">
            <a:avLst/>
          </a:prstGeom>
        </p:spPr>
      </p:pic>
      <p:pic>
        <p:nvPicPr>
          <p:cNvPr id="12" name="Picture 11"/>
          <p:cNvPicPr/>
          <p:nvPr/>
        </p:nvPicPr>
        <p:blipFill rotWithShape="1">
          <a:blip r:embed="rId8"/>
          <a:srcRect l="43896" t="31560" r="34156" b="20106"/>
          <a:stretch/>
        </p:blipFill>
        <p:spPr>
          <a:xfrm rot="507473">
            <a:off x="8037262" y="5032390"/>
            <a:ext cx="669151" cy="892216"/>
          </a:xfrm>
          <a:prstGeom prst="rect">
            <a:avLst/>
          </a:prstGeom>
        </p:spPr>
      </p:pic>
      <p:pic>
        <p:nvPicPr>
          <p:cNvPr id="13" name="Picture 12"/>
          <p:cNvPicPr/>
          <p:nvPr/>
        </p:nvPicPr>
        <p:blipFill rotWithShape="1">
          <a:blip r:embed="rId9"/>
          <a:srcRect l="49195" t="31918" r="35746" b="37725"/>
          <a:stretch/>
        </p:blipFill>
        <p:spPr>
          <a:xfrm rot="1485052">
            <a:off x="8091146" y="5161771"/>
            <a:ext cx="760837" cy="928531"/>
          </a:xfrm>
          <a:prstGeom prst="rect">
            <a:avLst/>
          </a:prstGeom>
        </p:spPr>
      </p:pic>
      <p:pic>
        <p:nvPicPr>
          <p:cNvPr id="14" name="Picture 13"/>
          <p:cNvPicPr/>
          <p:nvPr/>
        </p:nvPicPr>
        <p:blipFill rotWithShape="1">
          <a:blip r:embed="rId10"/>
          <a:srcRect l="43307" t="30546" r="34660" b="23509"/>
          <a:stretch/>
        </p:blipFill>
        <p:spPr>
          <a:xfrm rot="2370304">
            <a:off x="8131630" y="5251764"/>
            <a:ext cx="764054" cy="904596"/>
          </a:xfrm>
          <a:prstGeom prst="rect">
            <a:avLst/>
          </a:prstGeom>
        </p:spPr>
      </p:pic>
      <p:sp>
        <p:nvSpPr>
          <p:cNvPr id="15"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3" name="TextBox 2"/>
          <p:cNvSpPr txBox="1"/>
          <p:nvPr/>
        </p:nvSpPr>
        <p:spPr>
          <a:xfrm>
            <a:off x="2320254" y="4721028"/>
            <a:ext cx="1981200" cy="276999"/>
          </a:xfrm>
          <a:prstGeom prst="rect">
            <a:avLst/>
          </a:prstGeom>
          <a:noFill/>
        </p:spPr>
        <p:txBody>
          <a:bodyPr wrap="square" rtlCol="0">
            <a:spAutoFit/>
          </a:bodyPr>
          <a:lstStyle/>
          <a:p>
            <a:r>
              <a:rPr lang="en-US" sz="1200" dirty="0">
                <a:latin typeface="Arial Black" panose="020B0A04020102020204" pitchFamily="34" charset="0"/>
              </a:rPr>
              <a:t>(Entry Document)</a:t>
            </a:r>
          </a:p>
        </p:txBody>
      </p:sp>
      <p:sp>
        <p:nvSpPr>
          <p:cNvPr id="16" name="Right Arrow 4"/>
          <p:cNvSpPr/>
          <p:nvPr/>
        </p:nvSpPr>
        <p:spPr>
          <a:xfrm rot="15590337">
            <a:off x="2615174" y="5213863"/>
            <a:ext cx="952782" cy="47099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10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2592" y="1236122"/>
            <a:ext cx="7467600" cy="4893647"/>
          </a:xfrm>
          <a:prstGeom prst="rect">
            <a:avLst/>
          </a:prstGeom>
          <a:solidFill>
            <a:schemeClr val="bg1"/>
          </a:solidFill>
        </p:spPr>
        <p:txBody>
          <a:bodyPr wrap="square" rtlCol="0">
            <a:spAutoFit/>
          </a:bodyPr>
          <a:lstStyle/>
          <a:p>
            <a:r>
              <a:rPr lang="en-US" sz="2600" b="1" i="1" dirty="0"/>
              <a:t>Hello students, </a:t>
            </a:r>
          </a:p>
          <a:p>
            <a:r>
              <a:rPr lang="en-US" sz="2600" b="1" i="1" dirty="0"/>
              <a:t>     As you know, another U.S. President has been elected and I will be leaving my duties in the White House.  One of those responsibilities has been leading the nation’s health initiative.  It is extremely important that our work in cardiac awareness be continued.  Therefore, the US Department of Health is seeking student proposals and presentations that will teach Americans the importance of  heart health and activity.  Submissions should include creative posters and lively video demonstrations.  The deadline is …</a:t>
            </a:r>
          </a:p>
        </p:txBody>
      </p:sp>
      <p:sp>
        <p:nvSpPr>
          <p:cNvPr id="6" name="TextBox 5"/>
          <p:cNvSpPr txBox="1"/>
          <p:nvPr/>
        </p:nvSpPr>
        <p:spPr>
          <a:xfrm>
            <a:off x="152400" y="112440"/>
            <a:ext cx="6591300" cy="707886"/>
          </a:xfrm>
          <a:prstGeom prst="rect">
            <a:avLst/>
          </a:prstGeom>
          <a:noFill/>
        </p:spPr>
        <p:txBody>
          <a:bodyPr wrap="square" rtlCol="0">
            <a:spAutoFit/>
          </a:bodyPr>
          <a:lstStyle/>
          <a:p>
            <a:r>
              <a:rPr lang="en-US" sz="4000" b="1" dirty="0">
                <a:solidFill>
                  <a:schemeClr val="accent1">
                    <a:lumMod val="75000"/>
                  </a:schemeClr>
                </a:solidFill>
              </a:rPr>
              <a:t>The Launch</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250922" y="2658976"/>
            <a:ext cx="1030018" cy="823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4"/>
          <a:stretch>
            <a:fillRect/>
          </a:stretch>
        </p:blipFill>
        <p:spPr>
          <a:xfrm>
            <a:off x="189271" y="1371600"/>
            <a:ext cx="1153321" cy="788390"/>
          </a:xfrm>
          <a:prstGeom prst="rect">
            <a:avLst/>
          </a:prstGeom>
        </p:spPr>
      </p:pic>
      <p:sp>
        <p:nvSpPr>
          <p:cNvPr id="12"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143807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8741" t="37232" r="15666" b="12843"/>
          <a:stretch/>
        </p:blipFill>
        <p:spPr>
          <a:xfrm>
            <a:off x="38100" y="876535"/>
            <a:ext cx="8915400" cy="4416529"/>
          </a:xfrm>
          <a:prstGeom prst="rect">
            <a:avLst/>
          </a:prstGeom>
        </p:spPr>
      </p:pic>
      <p:sp>
        <p:nvSpPr>
          <p:cNvPr id="2" name="TextBox 1"/>
          <p:cNvSpPr txBox="1"/>
          <p:nvPr/>
        </p:nvSpPr>
        <p:spPr>
          <a:xfrm>
            <a:off x="685800" y="2606326"/>
            <a:ext cx="25908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Prior Knowledge</a:t>
            </a:r>
          </a:p>
        </p:txBody>
      </p:sp>
      <p:sp>
        <p:nvSpPr>
          <p:cNvPr id="5" name="TextBox 4"/>
          <p:cNvSpPr txBox="1"/>
          <p:nvPr/>
        </p:nvSpPr>
        <p:spPr>
          <a:xfrm>
            <a:off x="685800" y="3139726"/>
            <a:ext cx="37338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Due dates etc. from entry </a:t>
            </a:r>
          </a:p>
        </p:txBody>
      </p:sp>
      <p:sp>
        <p:nvSpPr>
          <p:cNvPr id="6" name="TextBox 5"/>
          <p:cNvSpPr txBox="1"/>
          <p:nvPr/>
        </p:nvSpPr>
        <p:spPr>
          <a:xfrm>
            <a:off x="4876800" y="2606326"/>
            <a:ext cx="3276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Vocabulary</a:t>
            </a:r>
          </a:p>
        </p:txBody>
      </p:sp>
      <p:sp>
        <p:nvSpPr>
          <p:cNvPr id="7" name="TextBox 6"/>
          <p:cNvSpPr txBox="1"/>
          <p:nvPr/>
        </p:nvSpPr>
        <p:spPr>
          <a:xfrm>
            <a:off x="4876800" y="3139726"/>
            <a:ext cx="3276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Presentation formats</a:t>
            </a:r>
          </a:p>
        </p:txBody>
      </p:sp>
      <p:sp>
        <p:nvSpPr>
          <p:cNvPr id="8" name="TextBox 7"/>
          <p:cNvSpPr txBox="1"/>
          <p:nvPr/>
        </p:nvSpPr>
        <p:spPr>
          <a:xfrm>
            <a:off x="685800" y="3673126"/>
            <a:ext cx="37338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 </a:t>
            </a:r>
          </a:p>
        </p:txBody>
      </p:sp>
      <p:sp>
        <p:nvSpPr>
          <p:cNvPr id="10" name="TextBox 9"/>
          <p:cNvSpPr txBox="1"/>
          <p:nvPr/>
        </p:nvSpPr>
        <p:spPr>
          <a:xfrm>
            <a:off x="4876800" y="3657600"/>
            <a:ext cx="37338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Bradley Hand ITC" panose="03070402050302030203" pitchFamily="66" charset="0"/>
              </a:rPr>
              <a:t>Knowledge and skills </a:t>
            </a:r>
          </a:p>
        </p:txBody>
      </p:sp>
      <p:sp>
        <p:nvSpPr>
          <p:cNvPr id="11" name="TextBox 10"/>
          <p:cNvSpPr txBox="1"/>
          <p:nvPr/>
        </p:nvSpPr>
        <p:spPr>
          <a:xfrm>
            <a:off x="152400" y="112440"/>
            <a:ext cx="8686800" cy="707886"/>
          </a:xfrm>
          <a:prstGeom prst="rect">
            <a:avLst/>
          </a:prstGeom>
          <a:noFill/>
        </p:spPr>
        <p:txBody>
          <a:bodyPr wrap="square" rtlCol="0">
            <a:spAutoFit/>
          </a:bodyPr>
          <a:lstStyle/>
          <a:p>
            <a:r>
              <a:rPr lang="en-US" sz="4000" b="1" dirty="0">
                <a:solidFill>
                  <a:schemeClr val="accent1">
                    <a:lumMod val="75000"/>
                  </a:schemeClr>
                </a:solidFill>
              </a:rPr>
              <a:t>The Launch</a:t>
            </a:r>
          </a:p>
        </p:txBody>
      </p:sp>
      <p:cxnSp>
        <p:nvCxnSpPr>
          <p:cNvPr id="12" name="Straight Connector 11"/>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125764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Unit Sequence</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clrChange>
              <a:clrFrom>
                <a:srgbClr val="FFFFFF"/>
              </a:clrFrom>
              <a:clrTo>
                <a:srgbClr val="FFFFFF">
                  <a:alpha val="0"/>
                </a:srgbClr>
              </a:clrTo>
            </a:clrChange>
          </a:blip>
          <a:srcRect l="22447" t="15625" r="20132" b="10417"/>
          <a:stretch/>
        </p:blipFill>
        <p:spPr>
          <a:xfrm>
            <a:off x="457200" y="1035367"/>
            <a:ext cx="7274983" cy="5268240"/>
          </a:xfrm>
          <a:prstGeom prst="rect">
            <a:avLst/>
          </a:prstGeom>
        </p:spPr>
      </p:pic>
      <p:sp>
        <p:nvSpPr>
          <p:cNvPr id="5" name="Right Arrow 4"/>
          <p:cNvSpPr/>
          <p:nvPr/>
        </p:nvSpPr>
        <p:spPr>
          <a:xfrm rot="16200000">
            <a:off x="3312124" y="4350046"/>
            <a:ext cx="1084652" cy="470993"/>
          </a:xfrm>
          <a:prstGeom prst="rightArrow">
            <a:avLst/>
          </a:prstGeom>
          <a:solidFill>
            <a:srgbClr val="00B05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rotWithShape="1">
          <a:blip r:embed="rId4"/>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5"/>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6"/>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7"/>
          <a:srcRect l="34553" t="26041" r="40264" b="20834"/>
          <a:stretch/>
        </p:blipFill>
        <p:spPr>
          <a:xfrm rot="21541783">
            <a:off x="7860554" y="4953334"/>
            <a:ext cx="686845" cy="877359"/>
          </a:xfrm>
          <a:prstGeom prst="rect">
            <a:avLst/>
          </a:prstGeom>
        </p:spPr>
      </p:pic>
      <p:pic>
        <p:nvPicPr>
          <p:cNvPr id="12" name="Picture 11"/>
          <p:cNvPicPr/>
          <p:nvPr/>
        </p:nvPicPr>
        <p:blipFill rotWithShape="1">
          <a:blip r:embed="rId8"/>
          <a:srcRect l="43896" t="31560" r="34156" b="20106"/>
          <a:stretch/>
        </p:blipFill>
        <p:spPr>
          <a:xfrm rot="507473">
            <a:off x="8037262" y="5032390"/>
            <a:ext cx="669151" cy="892216"/>
          </a:xfrm>
          <a:prstGeom prst="rect">
            <a:avLst/>
          </a:prstGeom>
        </p:spPr>
      </p:pic>
      <p:pic>
        <p:nvPicPr>
          <p:cNvPr id="13" name="Picture 12"/>
          <p:cNvPicPr/>
          <p:nvPr/>
        </p:nvPicPr>
        <p:blipFill rotWithShape="1">
          <a:blip r:embed="rId9"/>
          <a:srcRect l="49195" t="31918" r="35746" b="37725"/>
          <a:stretch/>
        </p:blipFill>
        <p:spPr>
          <a:xfrm rot="1485052">
            <a:off x="8091146" y="5161771"/>
            <a:ext cx="760837" cy="928531"/>
          </a:xfrm>
          <a:prstGeom prst="rect">
            <a:avLst/>
          </a:prstGeom>
        </p:spPr>
      </p:pic>
      <p:pic>
        <p:nvPicPr>
          <p:cNvPr id="14" name="Picture 13"/>
          <p:cNvPicPr/>
          <p:nvPr/>
        </p:nvPicPr>
        <p:blipFill rotWithShape="1">
          <a:blip r:embed="rId10"/>
          <a:srcRect l="43307" t="30546" r="34660" b="23509"/>
          <a:stretch/>
        </p:blipFill>
        <p:spPr>
          <a:xfrm rot="2370304">
            <a:off x="8131630" y="5251764"/>
            <a:ext cx="764054" cy="904596"/>
          </a:xfrm>
          <a:prstGeom prst="rect">
            <a:avLst/>
          </a:prstGeom>
        </p:spPr>
      </p:pic>
      <p:sp>
        <p:nvSpPr>
          <p:cNvPr id="15"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351629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15702"/>
            <a:ext cx="8763000" cy="5308898"/>
          </a:xfrm>
          <a:solidFill>
            <a:schemeClr val="bg1"/>
          </a:solidFill>
        </p:spPr>
        <p:txBody>
          <a:bodyPr>
            <a:normAutofit/>
          </a:bodyPr>
          <a:lstStyle/>
          <a:p>
            <a:pPr marL="0" indent="0">
              <a:buNone/>
            </a:pPr>
            <a:r>
              <a:rPr lang="en-US" sz="2200" b="1" i="1" dirty="0"/>
              <a:t>Instructional units used to teach and guide the unit.  Workshops focus on-</a:t>
            </a:r>
          </a:p>
          <a:p>
            <a:pPr>
              <a:buFont typeface="Arial" panose="020B0604020202020204" pitchFamily="34" charset="0"/>
              <a:buChar char="•"/>
            </a:pPr>
            <a:r>
              <a:rPr lang="en-US" sz="3200" b="1" dirty="0"/>
              <a:t> Content</a:t>
            </a:r>
          </a:p>
          <a:p>
            <a:pPr>
              <a:buFont typeface="Arial" panose="020B0604020202020204" pitchFamily="34" charset="0"/>
              <a:buChar char="•"/>
            </a:pPr>
            <a:r>
              <a:rPr lang="en-US" sz="3200" b="1" dirty="0"/>
              <a:t> 21</a:t>
            </a:r>
            <a:r>
              <a:rPr lang="en-US" sz="3200" b="1" baseline="30000" dirty="0"/>
              <a:t>st</a:t>
            </a:r>
            <a:r>
              <a:rPr lang="en-US" sz="3200" b="1" dirty="0"/>
              <a:t> Century skills </a:t>
            </a:r>
          </a:p>
          <a:p>
            <a:pPr marL="0" indent="0">
              <a:buNone/>
            </a:pPr>
            <a:r>
              <a:rPr lang="en-US" sz="3200" b="1" dirty="0"/>
              <a:t>	</a:t>
            </a:r>
            <a:r>
              <a:rPr lang="en-US" sz="2800" b="1" dirty="0"/>
              <a:t>Critical Thinking, Collaboration, </a:t>
            </a:r>
          </a:p>
          <a:p>
            <a:pPr marL="0" indent="0">
              <a:buNone/>
            </a:pPr>
            <a:r>
              <a:rPr lang="en-US" sz="2800" b="1" dirty="0"/>
              <a:t>	Creativity, Communication</a:t>
            </a:r>
          </a:p>
          <a:p>
            <a:pPr>
              <a:buFont typeface="Arial" panose="020B0604020202020204" pitchFamily="34" charset="0"/>
              <a:buChar char="•"/>
            </a:pPr>
            <a:r>
              <a:rPr lang="en-US" sz="3200" b="1" dirty="0"/>
              <a:t> CCR </a:t>
            </a:r>
            <a:r>
              <a:rPr lang="en-US" sz="2800" b="1" dirty="0"/>
              <a:t>(career &amp; college readiness)</a:t>
            </a:r>
          </a:p>
          <a:p>
            <a:pPr>
              <a:buFont typeface="Arial" panose="020B0604020202020204" pitchFamily="34" charset="0"/>
              <a:buChar char="•"/>
            </a:pPr>
            <a:r>
              <a:rPr lang="en-US" sz="3200" b="1" dirty="0"/>
              <a:t> PBL logistics</a:t>
            </a:r>
          </a:p>
        </p:txBody>
      </p:sp>
      <p:sp>
        <p:nvSpPr>
          <p:cNvPr id="6"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Workshops</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pic>
        <p:nvPicPr>
          <p:cNvPr id="10" name="Picture 9"/>
          <p:cNvPicPr/>
          <p:nvPr/>
        </p:nvPicPr>
        <p:blipFill rotWithShape="1">
          <a:blip r:embed="rId3"/>
          <a:srcRect l="35085" t="31179" r="51364" b="40702"/>
          <a:stretch/>
        </p:blipFill>
        <p:spPr>
          <a:xfrm rot="18977820">
            <a:off x="7478261" y="5441163"/>
            <a:ext cx="533400" cy="592455"/>
          </a:xfrm>
          <a:prstGeom prst="rect">
            <a:avLst/>
          </a:prstGeom>
        </p:spPr>
      </p:pic>
      <p:pic>
        <p:nvPicPr>
          <p:cNvPr id="11" name="Picture 10"/>
          <p:cNvPicPr/>
          <p:nvPr/>
        </p:nvPicPr>
        <p:blipFill rotWithShape="1">
          <a:blip r:embed="rId4"/>
          <a:srcRect l="17789" t="26042" r="58199" b="23958"/>
          <a:stretch/>
        </p:blipFill>
        <p:spPr>
          <a:xfrm rot="20485591">
            <a:off x="7637011" y="5275428"/>
            <a:ext cx="498475" cy="612140"/>
          </a:xfrm>
          <a:prstGeom prst="rect">
            <a:avLst/>
          </a:prstGeom>
        </p:spPr>
      </p:pic>
      <p:pic>
        <p:nvPicPr>
          <p:cNvPr id="12" name="Picture 11"/>
          <p:cNvPicPr/>
          <p:nvPr/>
        </p:nvPicPr>
        <p:blipFill rotWithShape="1">
          <a:blip r:embed="rId5"/>
          <a:srcRect l="45058" t="30208" r="32687" b="22989"/>
          <a:stretch/>
        </p:blipFill>
        <p:spPr>
          <a:xfrm rot="21053843">
            <a:off x="7841481" y="5199863"/>
            <a:ext cx="537845" cy="667385"/>
          </a:xfrm>
          <a:prstGeom prst="rect">
            <a:avLst/>
          </a:prstGeom>
        </p:spPr>
      </p:pic>
      <p:pic>
        <p:nvPicPr>
          <p:cNvPr id="13" name="Picture 12"/>
          <p:cNvPicPr/>
          <p:nvPr/>
        </p:nvPicPr>
        <p:blipFill rotWithShape="1">
          <a:blip r:embed="rId6"/>
          <a:srcRect l="34553" t="26041" r="40264" b="20834"/>
          <a:stretch/>
        </p:blipFill>
        <p:spPr>
          <a:xfrm rot="21541783">
            <a:off x="7990071" y="5126203"/>
            <a:ext cx="542290" cy="675005"/>
          </a:xfrm>
          <a:prstGeom prst="rect">
            <a:avLst/>
          </a:prstGeom>
        </p:spPr>
      </p:pic>
      <p:pic>
        <p:nvPicPr>
          <p:cNvPr id="14" name="Picture 13"/>
          <p:cNvPicPr/>
          <p:nvPr/>
        </p:nvPicPr>
        <p:blipFill rotWithShape="1">
          <a:blip r:embed="rId7"/>
          <a:srcRect l="43896" t="31560" r="34156" b="20106"/>
          <a:stretch/>
        </p:blipFill>
        <p:spPr>
          <a:xfrm rot="507473">
            <a:off x="8184381" y="5194783"/>
            <a:ext cx="528320" cy="686435"/>
          </a:xfrm>
          <a:prstGeom prst="rect">
            <a:avLst/>
          </a:prstGeom>
        </p:spPr>
      </p:pic>
      <p:pic>
        <p:nvPicPr>
          <p:cNvPr id="15" name="Picture 14"/>
          <p:cNvPicPr/>
          <p:nvPr/>
        </p:nvPicPr>
        <p:blipFill rotWithShape="1">
          <a:blip r:embed="rId8"/>
          <a:srcRect l="49195" t="31918" r="35746" b="37725"/>
          <a:stretch/>
        </p:blipFill>
        <p:spPr>
          <a:xfrm rot="1485052">
            <a:off x="8274551" y="5309718"/>
            <a:ext cx="600710" cy="714375"/>
          </a:xfrm>
          <a:prstGeom prst="rect">
            <a:avLst/>
          </a:prstGeom>
        </p:spPr>
      </p:pic>
      <p:pic>
        <p:nvPicPr>
          <p:cNvPr id="16" name="Picture 15"/>
          <p:cNvPicPr/>
          <p:nvPr/>
        </p:nvPicPr>
        <p:blipFill rotWithShape="1">
          <a:blip r:embed="rId9"/>
          <a:srcRect l="43307" t="30546" r="34660" b="23509"/>
          <a:stretch/>
        </p:blipFill>
        <p:spPr>
          <a:xfrm rot="2370304">
            <a:off x="8347576" y="5396078"/>
            <a:ext cx="603250" cy="695960"/>
          </a:xfrm>
          <a:prstGeom prst="rect">
            <a:avLst/>
          </a:prstGeom>
        </p:spPr>
      </p:pic>
    </p:spTree>
    <p:extLst>
      <p:ext uri="{BB962C8B-B14F-4D97-AF65-F5344CB8AC3E}">
        <p14:creationId xmlns:p14="http://schemas.microsoft.com/office/powerpoint/2010/main" val="346488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pic>
        <p:nvPicPr>
          <p:cNvPr id="8194" name="Picture 2" descr="http://engineering.msinnovation.info/images/DesignBuild_EngineeringElementary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931141"/>
            <a:ext cx="7505700" cy="52817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0" y="152400"/>
            <a:ext cx="89154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b="1" dirty="0">
                <a:solidFill>
                  <a:schemeClr val="accent1">
                    <a:lumMod val="75000"/>
                  </a:schemeClr>
                </a:solidFill>
                <a:latin typeface="+mn-lt"/>
              </a:rPr>
              <a:t>Workshops:  More Than TEKS!</a:t>
            </a:r>
            <a:endParaRPr lang="en-US" sz="3200" b="1" dirty="0">
              <a:solidFill>
                <a:schemeClr val="accent1">
                  <a:lumMod val="75000"/>
                </a:schemeClr>
              </a:solidFill>
              <a:latin typeface="+mn-lt"/>
            </a:endParaRPr>
          </a:p>
        </p:txBody>
      </p:sp>
      <p:sp>
        <p:nvSpPr>
          <p:cNvPr id="3" name="TextBox 2"/>
          <p:cNvSpPr txBox="1"/>
          <p:nvPr/>
        </p:nvSpPr>
        <p:spPr>
          <a:xfrm>
            <a:off x="304800" y="1015702"/>
            <a:ext cx="3962400" cy="461665"/>
          </a:xfrm>
          <a:prstGeom prst="rect">
            <a:avLst/>
          </a:prstGeom>
          <a:noFill/>
        </p:spPr>
        <p:txBody>
          <a:bodyPr wrap="square" rtlCol="0">
            <a:spAutoFit/>
          </a:bodyPr>
          <a:lstStyle/>
          <a:p>
            <a:r>
              <a:rPr lang="en-US" sz="2400" b="1" dirty="0"/>
              <a:t>Engineering Design Process</a:t>
            </a:r>
          </a:p>
        </p:txBody>
      </p:sp>
    </p:spTree>
    <p:extLst>
      <p:ext uri="{BB962C8B-B14F-4D97-AF65-F5344CB8AC3E}">
        <p14:creationId xmlns:p14="http://schemas.microsoft.com/office/powerpoint/2010/main" val="49599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Unit Sequence</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clrChange>
              <a:clrFrom>
                <a:srgbClr val="FFFFFF"/>
              </a:clrFrom>
              <a:clrTo>
                <a:srgbClr val="FFFFFF">
                  <a:alpha val="0"/>
                </a:srgbClr>
              </a:clrTo>
            </a:clrChange>
          </a:blip>
          <a:srcRect l="22447" t="15625" r="20132" b="10417"/>
          <a:stretch/>
        </p:blipFill>
        <p:spPr>
          <a:xfrm>
            <a:off x="457200" y="1035367"/>
            <a:ext cx="7274983" cy="5268240"/>
          </a:xfrm>
          <a:prstGeom prst="rect">
            <a:avLst/>
          </a:prstGeom>
        </p:spPr>
      </p:pic>
      <p:sp>
        <p:nvSpPr>
          <p:cNvPr id="5" name="Right Arrow 4"/>
          <p:cNvSpPr/>
          <p:nvPr/>
        </p:nvSpPr>
        <p:spPr>
          <a:xfrm rot="14067562">
            <a:off x="5516895" y="4894905"/>
            <a:ext cx="1084652" cy="470993"/>
          </a:xfrm>
          <a:prstGeom prst="rightArrow">
            <a:avLst/>
          </a:prstGeom>
          <a:solidFill>
            <a:srgbClr val="00B05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rotWithShape="1">
          <a:blip r:embed="rId4"/>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5"/>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6"/>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7"/>
          <a:srcRect l="34553" t="26041" r="40264" b="20834"/>
          <a:stretch/>
        </p:blipFill>
        <p:spPr>
          <a:xfrm rot="21541783">
            <a:off x="7860554" y="4953334"/>
            <a:ext cx="686845" cy="877359"/>
          </a:xfrm>
          <a:prstGeom prst="rect">
            <a:avLst/>
          </a:prstGeom>
        </p:spPr>
      </p:pic>
      <p:pic>
        <p:nvPicPr>
          <p:cNvPr id="12" name="Picture 11"/>
          <p:cNvPicPr/>
          <p:nvPr/>
        </p:nvPicPr>
        <p:blipFill rotWithShape="1">
          <a:blip r:embed="rId8"/>
          <a:srcRect l="43896" t="31560" r="34156" b="20106"/>
          <a:stretch/>
        </p:blipFill>
        <p:spPr>
          <a:xfrm rot="507473">
            <a:off x="8037262" y="5032390"/>
            <a:ext cx="669151" cy="892216"/>
          </a:xfrm>
          <a:prstGeom prst="rect">
            <a:avLst/>
          </a:prstGeom>
        </p:spPr>
      </p:pic>
      <p:pic>
        <p:nvPicPr>
          <p:cNvPr id="13" name="Picture 12"/>
          <p:cNvPicPr/>
          <p:nvPr/>
        </p:nvPicPr>
        <p:blipFill rotWithShape="1">
          <a:blip r:embed="rId9"/>
          <a:srcRect l="49195" t="31918" r="35746" b="37725"/>
          <a:stretch/>
        </p:blipFill>
        <p:spPr>
          <a:xfrm rot="1485052">
            <a:off x="8091146" y="5161771"/>
            <a:ext cx="760837" cy="928531"/>
          </a:xfrm>
          <a:prstGeom prst="rect">
            <a:avLst/>
          </a:prstGeom>
        </p:spPr>
      </p:pic>
      <p:pic>
        <p:nvPicPr>
          <p:cNvPr id="14" name="Picture 13"/>
          <p:cNvPicPr/>
          <p:nvPr/>
        </p:nvPicPr>
        <p:blipFill rotWithShape="1">
          <a:blip r:embed="rId10"/>
          <a:srcRect l="43307" t="30546" r="34660" b="23509"/>
          <a:stretch/>
        </p:blipFill>
        <p:spPr>
          <a:xfrm rot="2370304">
            <a:off x="8131630" y="5251764"/>
            <a:ext cx="764054" cy="904596"/>
          </a:xfrm>
          <a:prstGeom prst="rect">
            <a:avLst/>
          </a:prstGeom>
        </p:spPr>
      </p:pic>
      <p:sp>
        <p:nvSpPr>
          <p:cNvPr id="15"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16" name="Right Arrow 4"/>
          <p:cNvSpPr/>
          <p:nvPr/>
        </p:nvSpPr>
        <p:spPr>
          <a:xfrm rot="14137081">
            <a:off x="7289349" y="2720838"/>
            <a:ext cx="1084652" cy="470993"/>
          </a:xfrm>
          <a:prstGeom prst="rightArrow">
            <a:avLst/>
          </a:prstGeom>
          <a:solidFill>
            <a:srgbClr val="00B05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50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l="35085" t="31179" r="51364" b="40702"/>
          <a:stretch/>
        </p:blipFill>
        <p:spPr>
          <a:xfrm rot="18977820">
            <a:off x="7399089" y="5583360"/>
            <a:ext cx="533501" cy="593056"/>
          </a:xfrm>
          <a:prstGeom prst="rect">
            <a:avLst/>
          </a:prstGeom>
        </p:spPr>
      </p:pic>
      <p:pic>
        <p:nvPicPr>
          <p:cNvPr id="13" name="Picture 12"/>
          <p:cNvPicPr>
            <a:picLocks noChangeAspect="1"/>
          </p:cNvPicPr>
          <p:nvPr/>
        </p:nvPicPr>
        <p:blipFill rotWithShape="1">
          <a:blip r:embed="rId4"/>
          <a:srcRect l="17789" t="26042" r="58199" b="23958"/>
          <a:stretch/>
        </p:blipFill>
        <p:spPr>
          <a:xfrm rot="20485591">
            <a:off x="7557981" y="5455387"/>
            <a:ext cx="498517" cy="612524"/>
          </a:xfrm>
          <a:prstGeom prst="rect">
            <a:avLst/>
          </a:prstGeom>
        </p:spPr>
      </p:pic>
      <p:pic>
        <p:nvPicPr>
          <p:cNvPr id="14" name="Picture 13"/>
          <p:cNvPicPr>
            <a:picLocks noChangeAspect="1"/>
          </p:cNvPicPr>
          <p:nvPr/>
        </p:nvPicPr>
        <p:blipFill rotWithShape="1">
          <a:blip r:embed="rId5"/>
          <a:srcRect l="45058" t="30208" r="32687" b="22989"/>
          <a:stretch/>
        </p:blipFill>
        <p:spPr>
          <a:xfrm rot="21053843">
            <a:off x="7762460" y="5399480"/>
            <a:ext cx="537990" cy="667612"/>
          </a:xfrm>
          <a:prstGeom prst="rect">
            <a:avLst/>
          </a:prstGeom>
        </p:spPr>
      </p:pic>
      <p:pic>
        <p:nvPicPr>
          <p:cNvPr id="15" name="Picture 14"/>
          <p:cNvPicPr>
            <a:picLocks noChangeAspect="1"/>
          </p:cNvPicPr>
          <p:nvPr/>
        </p:nvPicPr>
        <p:blipFill rotWithShape="1">
          <a:blip r:embed="rId6"/>
          <a:srcRect l="34553" t="26041" r="40264" b="20834"/>
          <a:stretch/>
        </p:blipFill>
        <p:spPr>
          <a:xfrm rot="21541783">
            <a:off x="7923647" y="5363310"/>
            <a:ext cx="542459" cy="675235"/>
          </a:xfrm>
          <a:prstGeom prst="rect">
            <a:avLst/>
          </a:prstGeom>
        </p:spPr>
      </p:pic>
      <p:pic>
        <p:nvPicPr>
          <p:cNvPr id="16" name="Picture 15"/>
          <p:cNvPicPr>
            <a:picLocks noChangeAspect="1"/>
          </p:cNvPicPr>
          <p:nvPr/>
        </p:nvPicPr>
        <p:blipFill rotWithShape="1">
          <a:blip r:embed="rId7"/>
          <a:srcRect l="43896" t="31560" r="34156" b="20106"/>
          <a:stretch/>
        </p:blipFill>
        <p:spPr>
          <a:xfrm rot="507473">
            <a:off x="8118397" y="5413186"/>
            <a:ext cx="528562" cy="686810"/>
          </a:xfrm>
          <a:prstGeom prst="rect">
            <a:avLst/>
          </a:prstGeom>
        </p:spPr>
      </p:pic>
      <p:pic>
        <p:nvPicPr>
          <p:cNvPr id="17" name="Picture 16"/>
          <p:cNvPicPr>
            <a:picLocks noChangeAspect="1"/>
          </p:cNvPicPr>
          <p:nvPr/>
        </p:nvPicPr>
        <p:blipFill rotWithShape="1">
          <a:blip r:embed="rId8"/>
          <a:srcRect l="49195" t="31918" r="35746" b="37725"/>
          <a:stretch/>
        </p:blipFill>
        <p:spPr>
          <a:xfrm rot="1485052">
            <a:off x="8208615" y="5470995"/>
            <a:ext cx="600800" cy="714618"/>
          </a:xfrm>
          <a:prstGeom prst="rect">
            <a:avLst/>
          </a:prstGeom>
        </p:spPr>
      </p:pic>
      <p:pic>
        <p:nvPicPr>
          <p:cNvPr id="18" name="Picture 17"/>
          <p:cNvPicPr>
            <a:picLocks noChangeAspect="1"/>
          </p:cNvPicPr>
          <p:nvPr/>
        </p:nvPicPr>
        <p:blipFill rotWithShape="1">
          <a:blip r:embed="rId9"/>
          <a:srcRect l="43307" t="30546" r="34660" b="23509"/>
          <a:stretch/>
        </p:blipFill>
        <p:spPr>
          <a:xfrm rot="2370304">
            <a:off x="8281713" y="5538166"/>
            <a:ext cx="603494" cy="696586"/>
          </a:xfrm>
          <a:prstGeom prst="rect">
            <a:avLst/>
          </a:prstGeom>
        </p:spPr>
      </p:pic>
      <p:pic>
        <p:nvPicPr>
          <p:cNvPr id="19" name="Picture 18"/>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1501" y="2127706"/>
            <a:ext cx="533400" cy="538788"/>
          </a:xfrm>
          <a:prstGeom prst="rect">
            <a:avLst/>
          </a:prstGeom>
        </p:spPr>
      </p:pic>
      <p:sp>
        <p:nvSpPr>
          <p:cNvPr id="20" name="TextBox 19"/>
          <p:cNvSpPr txBox="1"/>
          <p:nvPr/>
        </p:nvSpPr>
        <p:spPr>
          <a:xfrm>
            <a:off x="838201" y="1143000"/>
            <a:ext cx="7856394" cy="3046988"/>
          </a:xfrm>
          <a:prstGeom prst="rect">
            <a:avLst/>
          </a:prstGeom>
          <a:noFill/>
        </p:spPr>
        <p:txBody>
          <a:bodyPr wrap="square" rtlCol="0">
            <a:spAutoFit/>
          </a:bodyPr>
          <a:lstStyle/>
          <a:p>
            <a:r>
              <a:rPr lang="en-US" sz="3200" b="1" dirty="0"/>
              <a:t>Today’s Goals</a:t>
            </a:r>
          </a:p>
          <a:p>
            <a:endParaRPr lang="en-US" sz="3200" b="1" dirty="0"/>
          </a:p>
          <a:p>
            <a:pPr marL="285750" indent="-285750">
              <a:buFont typeface="Arial" panose="020B0604020202020204" pitchFamily="34" charset="0"/>
              <a:buChar char="•"/>
            </a:pPr>
            <a:r>
              <a:rPr lang="en-US" sz="3200" b="1" dirty="0"/>
              <a:t>Define Project-Based Learning</a:t>
            </a:r>
          </a:p>
          <a:p>
            <a:pPr marL="285750" indent="-285750">
              <a:buFont typeface="Arial" panose="020B0604020202020204" pitchFamily="34" charset="0"/>
              <a:buChar char="•"/>
            </a:pPr>
            <a:r>
              <a:rPr lang="en-US" sz="3200" b="1" dirty="0"/>
              <a:t>Identify Components of PBL</a:t>
            </a:r>
          </a:p>
          <a:p>
            <a:pPr marL="285750" indent="-285750">
              <a:buFont typeface="Arial" panose="020B0604020202020204" pitchFamily="34" charset="0"/>
              <a:buChar char="•"/>
            </a:pPr>
            <a:r>
              <a:rPr lang="en-US" sz="3200" b="1" dirty="0"/>
              <a:t>Navigate your PBL Workshop Planning Deck</a:t>
            </a:r>
          </a:p>
          <a:p>
            <a:endParaRPr lang="en-US" sz="3200" b="1" dirty="0"/>
          </a:p>
        </p:txBody>
      </p:sp>
      <p:sp>
        <p:nvSpPr>
          <p:cNvPr id="21"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pic>
        <p:nvPicPr>
          <p:cNvPr id="12" name="Picture 11"/>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1501" y="2695991"/>
            <a:ext cx="533400" cy="538788"/>
          </a:xfrm>
          <a:prstGeom prst="rect">
            <a:avLst/>
          </a:prstGeom>
        </p:spPr>
      </p:pic>
    </p:spTree>
    <p:extLst>
      <p:ext uri="{BB962C8B-B14F-4D97-AF65-F5344CB8AC3E}">
        <p14:creationId xmlns:p14="http://schemas.microsoft.com/office/powerpoint/2010/main" val="65879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l="35085" t="31179" r="51364" b="40702"/>
          <a:stretch/>
        </p:blipFill>
        <p:spPr>
          <a:xfrm>
            <a:off x="206942" y="1020184"/>
            <a:ext cx="2654245" cy="3044349"/>
          </a:xfrm>
          <a:prstGeom prst="rect">
            <a:avLst/>
          </a:prstGeom>
        </p:spPr>
      </p:pic>
      <p:pic>
        <p:nvPicPr>
          <p:cNvPr id="9" name="Picture 8"/>
          <p:cNvPicPr>
            <a:picLocks noChangeAspect="1"/>
          </p:cNvPicPr>
          <p:nvPr/>
        </p:nvPicPr>
        <p:blipFill rotWithShape="1">
          <a:blip r:embed="rId4"/>
          <a:srcRect l="17789" t="26042" r="58199" b="23958"/>
          <a:stretch/>
        </p:blipFill>
        <p:spPr>
          <a:xfrm>
            <a:off x="593806" y="1714693"/>
            <a:ext cx="2586563" cy="3080163"/>
          </a:xfrm>
          <a:prstGeom prst="rect">
            <a:avLst/>
          </a:prstGeom>
        </p:spPr>
      </p:pic>
      <p:pic>
        <p:nvPicPr>
          <p:cNvPr id="10" name="Picture 9"/>
          <p:cNvPicPr>
            <a:picLocks noChangeAspect="1"/>
          </p:cNvPicPr>
          <p:nvPr/>
        </p:nvPicPr>
        <p:blipFill rotWithShape="1">
          <a:blip r:embed="rId5"/>
          <a:srcRect l="45058" t="30208" r="32687" b="22989"/>
          <a:stretch/>
        </p:blipFill>
        <p:spPr>
          <a:xfrm>
            <a:off x="1212230" y="2382801"/>
            <a:ext cx="2796598" cy="3363463"/>
          </a:xfrm>
          <a:prstGeom prst="rect">
            <a:avLst/>
          </a:prstGeom>
        </p:spPr>
      </p:pic>
      <p:pic>
        <p:nvPicPr>
          <p:cNvPr id="11" name="Picture 10"/>
          <p:cNvPicPr>
            <a:picLocks noChangeAspect="1"/>
          </p:cNvPicPr>
          <p:nvPr/>
        </p:nvPicPr>
        <p:blipFill rotWithShape="1">
          <a:blip r:embed="rId6"/>
          <a:srcRect l="43896" t="34014" r="34156" b="20106"/>
          <a:stretch/>
        </p:blipFill>
        <p:spPr>
          <a:xfrm>
            <a:off x="6084657" y="1030738"/>
            <a:ext cx="2888665" cy="3453172"/>
          </a:xfrm>
          <a:prstGeom prst="rect">
            <a:avLst/>
          </a:prstGeom>
        </p:spPr>
      </p:pic>
      <p:pic>
        <p:nvPicPr>
          <p:cNvPr id="12" name="Picture 11"/>
          <p:cNvPicPr>
            <a:picLocks noChangeAspect="1"/>
          </p:cNvPicPr>
          <p:nvPr/>
        </p:nvPicPr>
        <p:blipFill rotWithShape="1">
          <a:blip r:embed="rId7"/>
          <a:srcRect l="49195" t="31918" r="35746" b="37725"/>
          <a:stretch/>
        </p:blipFill>
        <p:spPr>
          <a:xfrm>
            <a:off x="2817830" y="2848435"/>
            <a:ext cx="2837413" cy="3270949"/>
          </a:xfrm>
          <a:prstGeom prst="rect">
            <a:avLst/>
          </a:prstGeom>
        </p:spPr>
      </p:pic>
      <p:pic>
        <p:nvPicPr>
          <p:cNvPr id="13" name="Picture 12"/>
          <p:cNvPicPr>
            <a:picLocks noChangeAspect="1"/>
          </p:cNvPicPr>
          <p:nvPr/>
        </p:nvPicPr>
        <p:blipFill rotWithShape="1">
          <a:blip r:embed="rId8"/>
          <a:srcRect l="34553" t="26041" r="40264" b="20834"/>
          <a:stretch/>
        </p:blipFill>
        <p:spPr>
          <a:xfrm rot="21541783">
            <a:off x="5735559" y="1750695"/>
            <a:ext cx="2854191" cy="3443325"/>
          </a:xfrm>
          <a:prstGeom prst="rect">
            <a:avLst/>
          </a:prstGeom>
        </p:spPr>
      </p:pic>
      <p:pic>
        <p:nvPicPr>
          <p:cNvPr id="14" name="Picture 13"/>
          <p:cNvPicPr>
            <a:picLocks noChangeAspect="1"/>
          </p:cNvPicPr>
          <p:nvPr/>
        </p:nvPicPr>
        <p:blipFill rotWithShape="1">
          <a:blip r:embed="rId9"/>
          <a:srcRect l="43307" t="30546" r="34660" b="23509"/>
          <a:stretch/>
        </p:blipFill>
        <p:spPr>
          <a:xfrm>
            <a:off x="4905189" y="2627884"/>
            <a:ext cx="3018972" cy="3600254"/>
          </a:xfrm>
          <a:prstGeom prst="rect">
            <a:avLst/>
          </a:prstGeom>
        </p:spPr>
      </p:pic>
      <p:sp>
        <p:nvSpPr>
          <p:cNvPr id="15"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16"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Let’s Play Cards!</a:t>
            </a:r>
          </a:p>
        </p:txBody>
      </p:sp>
    </p:spTree>
    <p:extLst>
      <p:ext uri="{BB962C8B-B14F-4D97-AF65-F5344CB8AC3E}">
        <p14:creationId xmlns:p14="http://schemas.microsoft.com/office/powerpoint/2010/main" val="31405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610410"/>
          </a:xfrm>
        </p:spPr>
        <p:txBody>
          <a:bodyPr>
            <a:normAutofit/>
          </a:bodyPr>
          <a:lstStyle/>
          <a:p>
            <a:r>
              <a:rPr lang="en-US" b="1" dirty="0"/>
              <a:t>The Great </a:t>
            </a:r>
            <a:br>
              <a:rPr lang="en-US" b="1" dirty="0"/>
            </a:br>
            <a:r>
              <a:rPr lang="en-US" b="1" dirty="0"/>
              <a:t>Debate</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5487"/>
          <a:stretch/>
        </p:blipFill>
        <p:spPr>
          <a:xfrm>
            <a:off x="3747800" y="212341"/>
            <a:ext cx="5105400" cy="5162884"/>
          </a:xfrm>
          <a:prstGeom prst="rect">
            <a:avLst/>
          </a:prstGeom>
          <a:ln w="38100">
            <a:solidFill>
              <a:schemeClr val="tx1"/>
            </a:solidFill>
          </a:ln>
        </p:spPr>
      </p:pic>
      <p:sp>
        <p:nvSpPr>
          <p:cNvPr id="10" name="TextBox 9"/>
          <p:cNvSpPr txBox="1"/>
          <p:nvPr/>
        </p:nvSpPr>
        <p:spPr>
          <a:xfrm>
            <a:off x="228600" y="1610410"/>
            <a:ext cx="3499535" cy="2662267"/>
          </a:xfrm>
          <a:prstGeom prst="rect">
            <a:avLst/>
          </a:prstGeom>
          <a:noFill/>
        </p:spPr>
        <p:txBody>
          <a:bodyPr wrap="square" rtlCol="0">
            <a:spAutoFit/>
          </a:bodyPr>
          <a:lstStyle/>
          <a:p>
            <a:r>
              <a:rPr lang="en-US" sz="3500" b="1" i="1" dirty="0">
                <a:latin typeface="Times New Roman" panose="02020603050405020304" pitchFamily="18" charset="0"/>
                <a:cs typeface="Times New Roman" panose="02020603050405020304" pitchFamily="18" charset="0"/>
              </a:rPr>
              <a:t>Content </a:t>
            </a:r>
          </a:p>
          <a:p>
            <a:r>
              <a:rPr lang="en-US" sz="3500" b="1" i="1" dirty="0">
                <a:latin typeface="Times New Roman" panose="02020603050405020304" pitchFamily="18" charset="0"/>
                <a:cs typeface="Times New Roman" panose="02020603050405020304" pitchFamily="18" charset="0"/>
              </a:rPr>
              <a:t>    vs.</a:t>
            </a:r>
          </a:p>
          <a:p>
            <a:r>
              <a:rPr lang="en-US" sz="3200" b="1" i="1" dirty="0">
                <a:latin typeface="Times New Roman" panose="02020603050405020304" pitchFamily="18" charset="0"/>
                <a:cs typeface="Times New Roman" panose="02020603050405020304" pitchFamily="18" charset="0"/>
              </a:rPr>
              <a:t>21</a:t>
            </a:r>
            <a:r>
              <a:rPr lang="en-US" sz="3200" b="1" i="1" baseline="30000" dirty="0">
                <a:latin typeface="Times New Roman" panose="02020603050405020304" pitchFamily="18" charset="0"/>
                <a:cs typeface="Times New Roman" panose="02020603050405020304" pitchFamily="18" charset="0"/>
              </a:rPr>
              <a:t>st</a:t>
            </a:r>
            <a:r>
              <a:rPr lang="en-US" sz="3200" b="1" i="1" dirty="0">
                <a:latin typeface="Times New Roman" panose="02020603050405020304" pitchFamily="18" charset="0"/>
                <a:cs typeface="Times New Roman" panose="02020603050405020304" pitchFamily="18" charset="0"/>
              </a:rPr>
              <a:t> Century Skills</a:t>
            </a:r>
          </a:p>
          <a:p>
            <a:endParaRPr lang="en-US" sz="3000" b="1" i="1" dirty="0">
              <a:latin typeface="Times New Roman" panose="02020603050405020304" pitchFamily="18" charset="0"/>
              <a:cs typeface="Times New Roman" panose="02020603050405020304" pitchFamily="18" charset="0"/>
            </a:endParaRPr>
          </a:p>
          <a:p>
            <a:pPr algn="ctr"/>
            <a:endParaRPr lang="en-US" sz="3500" b="1" dirty="0"/>
          </a:p>
        </p:txBody>
      </p:sp>
      <p:sp>
        <p:nvSpPr>
          <p:cNvPr id="3" name="TextBox 2"/>
          <p:cNvSpPr txBox="1"/>
          <p:nvPr/>
        </p:nvSpPr>
        <p:spPr>
          <a:xfrm>
            <a:off x="104085" y="5466546"/>
            <a:ext cx="8839200" cy="954107"/>
          </a:xfrm>
          <a:prstGeom prst="rect">
            <a:avLst/>
          </a:prstGeom>
          <a:noFill/>
        </p:spPr>
        <p:txBody>
          <a:bodyPr wrap="square" rtlCol="0">
            <a:spAutoFit/>
          </a:bodyPr>
          <a:lstStyle/>
          <a:p>
            <a:r>
              <a:rPr lang="en-US" sz="2000" b="1" dirty="0"/>
              <a:t>Join us at:</a:t>
            </a:r>
          </a:p>
          <a:p>
            <a:r>
              <a:rPr lang="en-US" sz="3600" b="1" dirty="0"/>
              <a:t>http://tinyurl.com/PBLdeck</a:t>
            </a:r>
            <a:endParaRPr lang="en-US" sz="3400" dirty="0"/>
          </a:p>
        </p:txBody>
      </p:sp>
    </p:spTree>
    <p:extLst>
      <p:ext uri="{BB962C8B-B14F-4D97-AF65-F5344CB8AC3E}">
        <p14:creationId xmlns:p14="http://schemas.microsoft.com/office/powerpoint/2010/main" val="43133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3376" y="1648881"/>
            <a:ext cx="3852834" cy="3539430"/>
          </a:xfrm>
          <a:prstGeom prst="rect">
            <a:avLst/>
          </a:prstGeom>
          <a:solidFill>
            <a:schemeClr val="bg1"/>
          </a:solidFill>
        </p:spPr>
        <p:txBody>
          <a:bodyPr wrap="square" rtlCol="0">
            <a:spAutoFit/>
          </a:bodyPr>
          <a:lstStyle/>
          <a:p>
            <a:r>
              <a:rPr lang="en-US" sz="2800" b="1" dirty="0"/>
              <a:t>Assessments (9)</a:t>
            </a:r>
          </a:p>
          <a:p>
            <a:endParaRPr lang="en-US" sz="2800" b="1" dirty="0"/>
          </a:p>
          <a:p>
            <a:r>
              <a:rPr lang="en-US" sz="2800" b="1" dirty="0"/>
              <a:t>Emerging Workshops (5)</a:t>
            </a:r>
          </a:p>
          <a:p>
            <a:endParaRPr lang="en-US" sz="2800" b="1" dirty="0"/>
          </a:p>
          <a:p>
            <a:r>
              <a:rPr lang="en-US" sz="2800" b="1" dirty="0"/>
              <a:t>Project Time (5)</a:t>
            </a:r>
          </a:p>
          <a:p>
            <a:r>
              <a:rPr lang="en-US" sz="2800" b="1" dirty="0"/>
              <a:t> </a:t>
            </a:r>
            <a:endParaRPr lang="en-US" sz="2800" dirty="0"/>
          </a:p>
          <a:p>
            <a:endParaRPr lang="en-US" sz="2800" b="1" dirty="0"/>
          </a:p>
          <a:p>
            <a:r>
              <a:rPr lang="en-US" sz="2800" b="1" dirty="0"/>
              <a:t>Deck Key Cards (2)</a:t>
            </a:r>
          </a:p>
        </p:txBody>
      </p:sp>
      <p:sp>
        <p:nvSpPr>
          <p:cNvPr id="4" name="TextBox 3"/>
          <p:cNvSpPr txBox="1"/>
          <p:nvPr/>
        </p:nvSpPr>
        <p:spPr>
          <a:xfrm>
            <a:off x="433691" y="1395057"/>
            <a:ext cx="4038600" cy="4247317"/>
          </a:xfrm>
          <a:prstGeom prst="rect">
            <a:avLst/>
          </a:prstGeom>
          <a:solidFill>
            <a:schemeClr val="bg1"/>
          </a:solidFill>
        </p:spPr>
        <p:txBody>
          <a:bodyPr wrap="square" rtlCol="0">
            <a:spAutoFit/>
          </a:bodyPr>
          <a:lstStyle/>
          <a:p>
            <a:r>
              <a:rPr lang="en-US" b="1" dirty="0"/>
              <a:t> </a:t>
            </a:r>
            <a:endParaRPr lang="en-US" dirty="0"/>
          </a:p>
          <a:p>
            <a:r>
              <a:rPr lang="en-US" sz="2800" b="1" dirty="0"/>
              <a:t>Launch Card (1)</a:t>
            </a:r>
          </a:p>
          <a:p>
            <a:r>
              <a:rPr lang="en-US" sz="2800" b="1" dirty="0"/>
              <a:t>Critical Friends (1)</a:t>
            </a:r>
          </a:p>
          <a:p>
            <a:r>
              <a:rPr lang="en-US" sz="2800" b="1" dirty="0"/>
              <a:t>PBL Presentation (1)</a:t>
            </a:r>
          </a:p>
          <a:p>
            <a:r>
              <a:rPr lang="en-US" sz="2800" b="1" dirty="0"/>
              <a:t>PBL Celebration (1)</a:t>
            </a:r>
            <a:endParaRPr lang="en-US" sz="2800" dirty="0"/>
          </a:p>
          <a:p>
            <a:r>
              <a:rPr lang="en-US" sz="2800" b="1" dirty="0"/>
              <a:t> </a:t>
            </a:r>
            <a:endParaRPr lang="en-US" sz="2800" dirty="0"/>
          </a:p>
          <a:p>
            <a:r>
              <a:rPr lang="en-US" sz="2800" b="1" dirty="0"/>
              <a:t>Content Workshops (25)</a:t>
            </a:r>
          </a:p>
          <a:p>
            <a:r>
              <a:rPr lang="en-US" sz="2800" b="1" dirty="0"/>
              <a:t> </a:t>
            </a:r>
            <a:endParaRPr lang="en-US" sz="2800" dirty="0"/>
          </a:p>
          <a:p>
            <a:r>
              <a:rPr lang="en-US" sz="2800" b="1" dirty="0"/>
              <a:t>Expert Workshops (5)</a:t>
            </a:r>
            <a:endParaRPr lang="en-US" sz="2800" dirty="0"/>
          </a:p>
          <a:p>
            <a:endParaRPr lang="en-US" sz="2800" b="1" dirty="0"/>
          </a:p>
        </p:txBody>
      </p:sp>
      <p:sp>
        <p:nvSpPr>
          <p:cNvPr id="5" name="Oval 2"/>
          <p:cNvSpPr>
            <a:spLocks noChangeArrowheads="1"/>
          </p:cNvSpPr>
          <p:nvPr/>
        </p:nvSpPr>
        <p:spPr bwMode="auto">
          <a:xfrm>
            <a:off x="85293" y="1825239"/>
            <a:ext cx="363571" cy="366236"/>
          </a:xfrm>
          <a:prstGeom prst="ellipse">
            <a:avLst/>
          </a:prstGeom>
          <a:solidFill>
            <a:srgbClr val="FFFF00"/>
          </a:solidFill>
          <a:ln w="190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sp>
        <p:nvSpPr>
          <p:cNvPr id="10" name="Oval 2"/>
          <p:cNvSpPr>
            <a:spLocks noChangeArrowheads="1"/>
          </p:cNvSpPr>
          <p:nvPr/>
        </p:nvSpPr>
        <p:spPr bwMode="auto">
          <a:xfrm>
            <a:off x="70120" y="3904984"/>
            <a:ext cx="363571" cy="366236"/>
          </a:xfrm>
          <a:prstGeom prst="ellipse">
            <a:avLst/>
          </a:prstGeom>
          <a:solidFill>
            <a:srgbClr val="FF0000"/>
          </a:solidFill>
          <a:ln w="19050">
            <a:solidFill>
              <a:schemeClr val="tx1"/>
            </a:solidFill>
          </a:ln>
          <a:effectLst/>
        </p:spPr>
        <p:txBody>
          <a:bodyPr vert="horz" wrap="square" lIns="36576" tIns="36576" rIns="36576" bIns="36576" numCol="1" anchor="t" anchorCtr="0" compatLnSpc="1">
            <a:prstTxWarp prst="textNoShape">
              <a:avLst/>
            </a:prstTxWarp>
          </a:bodyPr>
          <a:lstStyle/>
          <a:p>
            <a:endParaRPr lang="en-US">
              <a:solidFill>
                <a:srgbClr val="FF0000"/>
              </a:solidFill>
            </a:endParaRPr>
          </a:p>
        </p:txBody>
      </p:sp>
      <p:sp>
        <p:nvSpPr>
          <p:cNvPr id="11" name="Oval 2"/>
          <p:cNvSpPr>
            <a:spLocks noChangeArrowheads="1"/>
          </p:cNvSpPr>
          <p:nvPr/>
        </p:nvSpPr>
        <p:spPr bwMode="auto">
          <a:xfrm>
            <a:off x="85293" y="4773679"/>
            <a:ext cx="363571" cy="366236"/>
          </a:xfrm>
          <a:prstGeom prst="ellipse">
            <a:avLst/>
          </a:prstGeom>
          <a:solidFill>
            <a:srgbClr val="009900"/>
          </a:solidFill>
          <a:ln w="19050">
            <a:solidFill>
              <a:schemeClr val="tx1"/>
            </a:solidFill>
          </a:ln>
          <a:effectLst/>
        </p:spPr>
        <p:txBody>
          <a:bodyPr vert="horz" wrap="square" lIns="36576" tIns="36576" rIns="36576" bIns="36576" numCol="1" anchor="t" anchorCtr="0" compatLnSpc="1">
            <a:prstTxWarp prst="textNoShape">
              <a:avLst/>
            </a:prstTxWarp>
          </a:bodyPr>
          <a:lstStyle/>
          <a:p>
            <a:endParaRPr lang="en-US">
              <a:solidFill>
                <a:srgbClr val="FF0000"/>
              </a:solidFill>
            </a:endParaRPr>
          </a:p>
        </p:txBody>
      </p:sp>
      <p:sp>
        <p:nvSpPr>
          <p:cNvPr id="12" name="Oval 2"/>
          <p:cNvSpPr>
            <a:spLocks noChangeArrowheads="1"/>
          </p:cNvSpPr>
          <p:nvPr/>
        </p:nvSpPr>
        <p:spPr bwMode="auto">
          <a:xfrm>
            <a:off x="4551738" y="1752029"/>
            <a:ext cx="363571" cy="366236"/>
          </a:xfrm>
          <a:prstGeom prst="ellipse">
            <a:avLst/>
          </a:prstGeom>
          <a:solidFill>
            <a:srgbClr val="923E58"/>
          </a:solidFill>
          <a:ln w="19050">
            <a:solidFill>
              <a:schemeClr val="tx1"/>
            </a:solidFill>
          </a:ln>
          <a:effectLst/>
        </p:spPr>
        <p:txBody>
          <a:bodyPr vert="horz" wrap="square" lIns="36576" tIns="36576" rIns="36576" bIns="36576" numCol="1" anchor="t" anchorCtr="0" compatLnSpc="1">
            <a:prstTxWarp prst="textNoShape">
              <a:avLst/>
            </a:prstTxWarp>
          </a:bodyPr>
          <a:lstStyle/>
          <a:p>
            <a:endParaRPr lang="en-US">
              <a:solidFill>
                <a:srgbClr val="FF0000"/>
              </a:solidFill>
            </a:endParaRPr>
          </a:p>
        </p:txBody>
      </p:sp>
      <p:sp>
        <p:nvSpPr>
          <p:cNvPr id="13" name="Oval 2"/>
          <p:cNvSpPr>
            <a:spLocks noChangeArrowheads="1"/>
          </p:cNvSpPr>
          <p:nvPr/>
        </p:nvSpPr>
        <p:spPr bwMode="auto">
          <a:xfrm>
            <a:off x="4550644" y="2592581"/>
            <a:ext cx="363571" cy="366236"/>
          </a:xfrm>
          <a:prstGeom prst="ellipse">
            <a:avLst/>
          </a:prstGeom>
          <a:solidFill>
            <a:srgbClr val="4BACC6"/>
          </a:solidFill>
          <a:ln w="19050">
            <a:solidFill>
              <a:schemeClr val="tx1"/>
            </a:solidFill>
          </a:ln>
          <a:effectLst/>
        </p:spPr>
        <p:txBody>
          <a:bodyPr vert="horz" wrap="square" lIns="36576" tIns="36576" rIns="36576" bIns="36576" numCol="1" anchor="t" anchorCtr="0" compatLnSpc="1">
            <a:prstTxWarp prst="textNoShape">
              <a:avLst/>
            </a:prstTxWarp>
          </a:bodyPr>
          <a:lstStyle/>
          <a:p>
            <a:endParaRPr lang="en-US"/>
          </a:p>
        </p:txBody>
      </p:sp>
      <p:sp>
        <p:nvSpPr>
          <p:cNvPr id="14" name="Oval 2"/>
          <p:cNvSpPr>
            <a:spLocks noChangeArrowheads="1"/>
          </p:cNvSpPr>
          <p:nvPr/>
        </p:nvSpPr>
        <p:spPr bwMode="auto">
          <a:xfrm>
            <a:off x="4543349" y="3452401"/>
            <a:ext cx="363571" cy="366236"/>
          </a:xfrm>
          <a:prstGeom prst="ellipse">
            <a:avLst/>
          </a:prstGeom>
          <a:solidFill>
            <a:srgbClr val="0033CC"/>
          </a:solidFill>
          <a:ln w="19050" algn="ctr">
            <a:solidFill>
              <a:schemeClr val="tx1"/>
            </a:solidFill>
            <a:round/>
            <a:headEnd/>
            <a:tailEnd/>
          </a:ln>
          <a:effectLst/>
        </p:spPr>
        <p:txBody>
          <a:bodyPr vert="horz" wrap="square" lIns="36576" tIns="36576" rIns="36576" bIns="36576" numCol="1" anchor="t" anchorCtr="0" compatLnSpc="1">
            <a:prstTxWarp prst="textNoShape">
              <a:avLst/>
            </a:prstTxWarp>
          </a:bodyPr>
          <a:lstStyle/>
          <a:p>
            <a:endParaRPr lang="en-US">
              <a:solidFill>
                <a:srgbClr val="0033CC"/>
              </a:solidFill>
            </a:endParaRPr>
          </a:p>
        </p:txBody>
      </p:sp>
      <p:sp>
        <p:nvSpPr>
          <p:cNvPr id="16"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17"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PBL Deck:  Card Key</a:t>
            </a:r>
          </a:p>
        </p:txBody>
      </p:sp>
      <p:sp>
        <p:nvSpPr>
          <p:cNvPr id="15" name="Oval 2"/>
          <p:cNvSpPr>
            <a:spLocks noChangeArrowheads="1"/>
          </p:cNvSpPr>
          <p:nvPr/>
        </p:nvSpPr>
        <p:spPr bwMode="auto">
          <a:xfrm>
            <a:off x="4543348" y="4670974"/>
            <a:ext cx="363571" cy="366236"/>
          </a:xfrm>
          <a:prstGeom prst="ellipse">
            <a:avLst/>
          </a:prstGeom>
          <a:solidFill>
            <a:schemeClr val="tx1"/>
          </a:solidFill>
          <a:ln w="19050" algn="ctr">
            <a:solidFill>
              <a:schemeClr val="tx1"/>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 name="Diamond 5"/>
          <p:cNvSpPr/>
          <p:nvPr/>
        </p:nvSpPr>
        <p:spPr>
          <a:xfrm>
            <a:off x="4550644" y="3486114"/>
            <a:ext cx="356275" cy="298809"/>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10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820626"/>
            <a:ext cx="8686800" cy="1015663"/>
          </a:xfrm>
          <a:prstGeom prst="rect">
            <a:avLst/>
          </a:prstGeom>
          <a:solidFill>
            <a:schemeClr val="bg1"/>
          </a:solidFill>
        </p:spPr>
        <p:txBody>
          <a:bodyPr wrap="square" rtlCol="0">
            <a:spAutoFit/>
          </a:bodyPr>
          <a:lstStyle/>
          <a:p>
            <a:pPr marL="342900" indent="-342900">
              <a:buAutoNum type="arabicPeriod"/>
            </a:pPr>
            <a:r>
              <a:rPr lang="en-US" sz="2000" b="1" dirty="0"/>
              <a:t>Read the PBL Launch document and student expectations provided.  </a:t>
            </a:r>
          </a:p>
          <a:p>
            <a:pPr marL="342900" indent="-342900">
              <a:buAutoNum type="arabicPeriod"/>
            </a:pPr>
            <a:r>
              <a:rPr lang="en-US" sz="2000" b="1" dirty="0"/>
              <a:t>“Play” your </a:t>
            </a:r>
            <a:r>
              <a:rPr lang="en-US" sz="2000" b="1" dirty="0">
                <a:solidFill>
                  <a:srgbClr val="FFFF00"/>
                </a:solidFill>
              </a:rPr>
              <a:t>yellow</a:t>
            </a:r>
            <a:r>
              <a:rPr lang="en-US" sz="2000" b="1" dirty="0"/>
              <a:t> cards by placing them into a “used” deck and writing them into your PBL calendar as the first, last, and closing activities.</a:t>
            </a:r>
            <a:endParaRPr lang="en-US" dirty="0"/>
          </a:p>
        </p:txBody>
      </p:sp>
      <p:pic>
        <p:nvPicPr>
          <p:cNvPr id="3" name="Picture 2"/>
          <p:cNvPicPr>
            <a:picLocks noChangeAspect="1"/>
          </p:cNvPicPr>
          <p:nvPr/>
        </p:nvPicPr>
        <p:blipFill rotWithShape="1">
          <a:blip r:embed="rId3"/>
          <a:srcRect l="20885" t="24413" r="32932" b="16658"/>
          <a:stretch/>
        </p:blipFill>
        <p:spPr>
          <a:xfrm>
            <a:off x="281869" y="1762809"/>
            <a:ext cx="6271331" cy="4498998"/>
          </a:xfrm>
          <a:prstGeom prst="rect">
            <a:avLst/>
          </a:prstGeom>
        </p:spPr>
      </p:pic>
      <p:sp>
        <p:nvSpPr>
          <p:cNvPr id="4" name="Rectangle 3"/>
          <p:cNvSpPr/>
          <p:nvPr/>
        </p:nvSpPr>
        <p:spPr>
          <a:xfrm>
            <a:off x="741248" y="2852387"/>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4038600"/>
            <a:ext cx="7620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048" y="5226450"/>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10"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Let’s Practice</a:t>
            </a:r>
          </a:p>
        </p:txBody>
      </p:sp>
      <p:pic>
        <p:nvPicPr>
          <p:cNvPr id="11" name="Picture 10"/>
          <p:cNvPicPr/>
          <p:nvPr/>
        </p:nvPicPr>
        <p:blipFill rotWithShape="1">
          <a:blip r:embed="rId4"/>
          <a:srcRect l="35085" t="31179" r="51364" b="40702"/>
          <a:stretch/>
        </p:blipFill>
        <p:spPr>
          <a:xfrm rot="18977820">
            <a:off x="7449232" y="5471461"/>
            <a:ext cx="533400" cy="592455"/>
          </a:xfrm>
          <a:prstGeom prst="rect">
            <a:avLst/>
          </a:prstGeom>
        </p:spPr>
      </p:pic>
      <p:pic>
        <p:nvPicPr>
          <p:cNvPr id="12" name="Picture 11"/>
          <p:cNvPicPr/>
          <p:nvPr/>
        </p:nvPicPr>
        <p:blipFill rotWithShape="1">
          <a:blip r:embed="rId5"/>
          <a:srcRect l="17789" t="26042" r="58199" b="23958"/>
          <a:stretch/>
        </p:blipFill>
        <p:spPr>
          <a:xfrm rot="20485591">
            <a:off x="7607982" y="5305726"/>
            <a:ext cx="498475" cy="612140"/>
          </a:xfrm>
          <a:prstGeom prst="rect">
            <a:avLst/>
          </a:prstGeom>
        </p:spPr>
      </p:pic>
      <p:pic>
        <p:nvPicPr>
          <p:cNvPr id="13" name="Picture 12"/>
          <p:cNvPicPr/>
          <p:nvPr/>
        </p:nvPicPr>
        <p:blipFill rotWithShape="1">
          <a:blip r:embed="rId6"/>
          <a:srcRect l="45058" t="30208" r="32687" b="22989"/>
          <a:stretch/>
        </p:blipFill>
        <p:spPr>
          <a:xfrm rot="21053843">
            <a:off x="7812452" y="5230161"/>
            <a:ext cx="537845" cy="667385"/>
          </a:xfrm>
          <a:prstGeom prst="rect">
            <a:avLst/>
          </a:prstGeom>
        </p:spPr>
      </p:pic>
      <p:pic>
        <p:nvPicPr>
          <p:cNvPr id="14" name="Picture 13"/>
          <p:cNvPicPr/>
          <p:nvPr/>
        </p:nvPicPr>
        <p:blipFill rotWithShape="1">
          <a:blip r:embed="rId7"/>
          <a:srcRect l="34553" t="26041" r="40264" b="20834"/>
          <a:stretch/>
        </p:blipFill>
        <p:spPr>
          <a:xfrm rot="21541783">
            <a:off x="7961042" y="5156501"/>
            <a:ext cx="542290" cy="675005"/>
          </a:xfrm>
          <a:prstGeom prst="rect">
            <a:avLst/>
          </a:prstGeom>
        </p:spPr>
      </p:pic>
      <p:pic>
        <p:nvPicPr>
          <p:cNvPr id="15" name="Picture 14"/>
          <p:cNvPicPr/>
          <p:nvPr/>
        </p:nvPicPr>
        <p:blipFill rotWithShape="1">
          <a:blip r:embed="rId8"/>
          <a:srcRect l="43896" t="31560" r="34156" b="20106"/>
          <a:stretch/>
        </p:blipFill>
        <p:spPr>
          <a:xfrm rot="507473">
            <a:off x="8155352" y="5225081"/>
            <a:ext cx="528320" cy="686435"/>
          </a:xfrm>
          <a:prstGeom prst="rect">
            <a:avLst/>
          </a:prstGeom>
        </p:spPr>
      </p:pic>
      <p:pic>
        <p:nvPicPr>
          <p:cNvPr id="16" name="Picture 15"/>
          <p:cNvPicPr/>
          <p:nvPr/>
        </p:nvPicPr>
        <p:blipFill rotWithShape="1">
          <a:blip r:embed="rId9"/>
          <a:srcRect l="49195" t="31918" r="35746" b="37725"/>
          <a:stretch/>
        </p:blipFill>
        <p:spPr>
          <a:xfrm rot="1485052">
            <a:off x="8245522" y="5340016"/>
            <a:ext cx="600710" cy="714375"/>
          </a:xfrm>
          <a:prstGeom prst="rect">
            <a:avLst/>
          </a:prstGeom>
        </p:spPr>
      </p:pic>
      <p:pic>
        <p:nvPicPr>
          <p:cNvPr id="17" name="Picture 16"/>
          <p:cNvPicPr/>
          <p:nvPr/>
        </p:nvPicPr>
        <p:blipFill rotWithShape="1">
          <a:blip r:embed="rId10"/>
          <a:srcRect l="43307" t="30546" r="34660" b="23509"/>
          <a:stretch/>
        </p:blipFill>
        <p:spPr>
          <a:xfrm rot="2370304">
            <a:off x="8318547" y="5426376"/>
            <a:ext cx="603250" cy="695960"/>
          </a:xfrm>
          <a:prstGeom prst="rect">
            <a:avLst/>
          </a:prstGeom>
        </p:spPr>
      </p:pic>
      <p:sp>
        <p:nvSpPr>
          <p:cNvPr id="2" name="TextBox 1"/>
          <p:cNvSpPr txBox="1"/>
          <p:nvPr/>
        </p:nvSpPr>
        <p:spPr>
          <a:xfrm>
            <a:off x="665048" y="2971800"/>
            <a:ext cx="876300" cy="369332"/>
          </a:xfrm>
          <a:prstGeom prst="rect">
            <a:avLst/>
          </a:prstGeom>
          <a:noFill/>
        </p:spPr>
        <p:txBody>
          <a:bodyPr wrap="square" rtlCol="0">
            <a:spAutoFit/>
          </a:bodyPr>
          <a:lstStyle/>
          <a:p>
            <a:pPr algn="ctr"/>
            <a:r>
              <a:rPr lang="en-US" b="1" dirty="0"/>
              <a:t>Launch</a:t>
            </a:r>
          </a:p>
        </p:txBody>
      </p:sp>
      <p:sp>
        <p:nvSpPr>
          <p:cNvPr id="5" name="TextBox 4"/>
          <p:cNvSpPr txBox="1"/>
          <p:nvPr/>
        </p:nvSpPr>
        <p:spPr>
          <a:xfrm>
            <a:off x="5410200" y="4047067"/>
            <a:ext cx="914400" cy="646331"/>
          </a:xfrm>
          <a:prstGeom prst="rect">
            <a:avLst/>
          </a:prstGeom>
          <a:noFill/>
        </p:spPr>
        <p:txBody>
          <a:bodyPr wrap="square" rtlCol="0">
            <a:spAutoFit/>
          </a:bodyPr>
          <a:lstStyle/>
          <a:p>
            <a:r>
              <a:rPr lang="en-US" b="1" dirty="0"/>
              <a:t>Critical</a:t>
            </a:r>
          </a:p>
          <a:p>
            <a:r>
              <a:rPr lang="en-US" b="1" dirty="0"/>
              <a:t>Friends</a:t>
            </a:r>
          </a:p>
        </p:txBody>
      </p:sp>
      <p:sp>
        <p:nvSpPr>
          <p:cNvPr id="18" name="TextBox 17"/>
          <p:cNvSpPr txBox="1"/>
          <p:nvPr/>
        </p:nvSpPr>
        <p:spPr>
          <a:xfrm>
            <a:off x="626948" y="5225918"/>
            <a:ext cx="914400" cy="646331"/>
          </a:xfrm>
          <a:prstGeom prst="rect">
            <a:avLst/>
          </a:prstGeom>
          <a:noFill/>
        </p:spPr>
        <p:txBody>
          <a:bodyPr wrap="square" rtlCol="0">
            <a:spAutoFit/>
          </a:bodyPr>
          <a:lstStyle/>
          <a:p>
            <a:pPr algn="ctr"/>
            <a:r>
              <a:rPr lang="en-US" b="1" dirty="0" err="1"/>
              <a:t>Presen-tations</a:t>
            </a:r>
            <a:endParaRPr lang="en-US" b="1" dirty="0"/>
          </a:p>
        </p:txBody>
      </p:sp>
    </p:spTree>
    <p:extLst>
      <p:ext uri="{BB962C8B-B14F-4D97-AF65-F5344CB8AC3E}">
        <p14:creationId xmlns:p14="http://schemas.microsoft.com/office/powerpoint/2010/main" val="58386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968668"/>
            <a:ext cx="8686800" cy="1600438"/>
          </a:xfrm>
          <a:prstGeom prst="rect">
            <a:avLst/>
          </a:prstGeom>
          <a:solidFill>
            <a:schemeClr val="bg1"/>
          </a:solidFill>
        </p:spPr>
        <p:txBody>
          <a:bodyPr wrap="square" rtlCol="0">
            <a:spAutoFit/>
          </a:bodyPr>
          <a:lstStyle/>
          <a:p>
            <a:r>
              <a:rPr lang="en-US" b="1" dirty="0"/>
              <a:t>3.  </a:t>
            </a:r>
            <a:r>
              <a:rPr lang="en-US" sz="2000" b="1" dirty="0"/>
              <a:t>With your table team, decide how to best teach the standards provided with the </a:t>
            </a:r>
            <a:r>
              <a:rPr lang="en-US" sz="2000" b="1" dirty="0">
                <a:solidFill>
                  <a:srgbClr val="FF0000"/>
                </a:solidFill>
              </a:rPr>
              <a:t>red</a:t>
            </a:r>
            <a:r>
              <a:rPr lang="en-US" sz="2000" b="1" dirty="0"/>
              <a:t> workshop cards. Write these activities into your PBL calendar.  Remember, all small group workshops should have simultaneous PBL project time.  Play your red cards by placing them in your “used” deck.  </a:t>
            </a:r>
          </a:p>
          <a:p>
            <a:endParaRPr lang="en-US" dirty="0"/>
          </a:p>
        </p:txBody>
      </p:sp>
      <p:pic>
        <p:nvPicPr>
          <p:cNvPr id="3" name="Picture 2"/>
          <p:cNvPicPr>
            <a:picLocks noChangeAspect="1"/>
          </p:cNvPicPr>
          <p:nvPr/>
        </p:nvPicPr>
        <p:blipFill rotWithShape="1">
          <a:blip r:embed="rId3"/>
          <a:srcRect l="20885" t="24413" r="32932" b="16658"/>
          <a:stretch/>
        </p:blipFill>
        <p:spPr>
          <a:xfrm>
            <a:off x="293914" y="2263074"/>
            <a:ext cx="5724347" cy="4106597"/>
          </a:xfrm>
          <a:prstGeom prst="rect">
            <a:avLst/>
          </a:prstGeom>
        </p:spPr>
      </p:pic>
      <p:sp>
        <p:nvSpPr>
          <p:cNvPr id="4" name="Rectangle 3"/>
          <p:cNvSpPr/>
          <p:nvPr/>
        </p:nvSpPr>
        <p:spPr>
          <a:xfrm>
            <a:off x="628652" y="3208986"/>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83728" y="4301353"/>
            <a:ext cx="807472" cy="64633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5410200"/>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74724" y="326613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796664" y="326613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3873911" y="326613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917115" y="326613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2796664" y="4431444"/>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1703132" y="4438586"/>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609600" y="4438586"/>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17"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Anticipated Workshops</a:t>
            </a:r>
          </a:p>
        </p:txBody>
      </p:sp>
      <p:pic>
        <p:nvPicPr>
          <p:cNvPr id="18" name="Picture 17"/>
          <p:cNvPicPr/>
          <p:nvPr/>
        </p:nvPicPr>
        <p:blipFill rotWithShape="1">
          <a:blip r:embed="rId4"/>
          <a:srcRect l="35085" t="31179" r="51364" b="40702"/>
          <a:stretch/>
        </p:blipFill>
        <p:spPr>
          <a:xfrm rot="18977820">
            <a:off x="7465445" y="5517191"/>
            <a:ext cx="533400" cy="592455"/>
          </a:xfrm>
          <a:prstGeom prst="rect">
            <a:avLst/>
          </a:prstGeom>
        </p:spPr>
      </p:pic>
      <p:pic>
        <p:nvPicPr>
          <p:cNvPr id="19" name="Picture 18"/>
          <p:cNvPicPr/>
          <p:nvPr/>
        </p:nvPicPr>
        <p:blipFill rotWithShape="1">
          <a:blip r:embed="rId5"/>
          <a:srcRect l="17789" t="26042" r="58199" b="23958"/>
          <a:stretch/>
        </p:blipFill>
        <p:spPr>
          <a:xfrm rot="20485591">
            <a:off x="7624195" y="5351456"/>
            <a:ext cx="498475" cy="612140"/>
          </a:xfrm>
          <a:prstGeom prst="rect">
            <a:avLst/>
          </a:prstGeom>
        </p:spPr>
      </p:pic>
      <p:pic>
        <p:nvPicPr>
          <p:cNvPr id="20" name="Picture 19"/>
          <p:cNvPicPr/>
          <p:nvPr/>
        </p:nvPicPr>
        <p:blipFill rotWithShape="1">
          <a:blip r:embed="rId6"/>
          <a:srcRect l="45058" t="30208" r="32687" b="22989"/>
          <a:stretch/>
        </p:blipFill>
        <p:spPr>
          <a:xfrm rot="21053843">
            <a:off x="7828665" y="5275891"/>
            <a:ext cx="537845" cy="667385"/>
          </a:xfrm>
          <a:prstGeom prst="rect">
            <a:avLst/>
          </a:prstGeom>
        </p:spPr>
      </p:pic>
      <p:pic>
        <p:nvPicPr>
          <p:cNvPr id="21" name="Picture 20"/>
          <p:cNvPicPr/>
          <p:nvPr/>
        </p:nvPicPr>
        <p:blipFill rotWithShape="1">
          <a:blip r:embed="rId7"/>
          <a:srcRect l="34553" t="26041" r="40264" b="20834"/>
          <a:stretch/>
        </p:blipFill>
        <p:spPr>
          <a:xfrm rot="21541783">
            <a:off x="7977255" y="5202231"/>
            <a:ext cx="542290" cy="675005"/>
          </a:xfrm>
          <a:prstGeom prst="rect">
            <a:avLst/>
          </a:prstGeom>
        </p:spPr>
      </p:pic>
      <p:pic>
        <p:nvPicPr>
          <p:cNvPr id="22" name="Picture 21"/>
          <p:cNvPicPr/>
          <p:nvPr/>
        </p:nvPicPr>
        <p:blipFill rotWithShape="1">
          <a:blip r:embed="rId8"/>
          <a:srcRect l="43896" t="31560" r="34156" b="20106"/>
          <a:stretch/>
        </p:blipFill>
        <p:spPr>
          <a:xfrm rot="507473">
            <a:off x="8171565" y="5270811"/>
            <a:ext cx="528320" cy="686435"/>
          </a:xfrm>
          <a:prstGeom prst="rect">
            <a:avLst/>
          </a:prstGeom>
        </p:spPr>
      </p:pic>
      <p:pic>
        <p:nvPicPr>
          <p:cNvPr id="23" name="Picture 22"/>
          <p:cNvPicPr/>
          <p:nvPr/>
        </p:nvPicPr>
        <p:blipFill rotWithShape="1">
          <a:blip r:embed="rId9"/>
          <a:srcRect l="49195" t="31918" r="35746" b="37725"/>
          <a:stretch/>
        </p:blipFill>
        <p:spPr>
          <a:xfrm rot="1485052">
            <a:off x="8261735" y="5385746"/>
            <a:ext cx="600710" cy="714375"/>
          </a:xfrm>
          <a:prstGeom prst="rect">
            <a:avLst/>
          </a:prstGeom>
        </p:spPr>
      </p:pic>
      <p:pic>
        <p:nvPicPr>
          <p:cNvPr id="24" name="Picture 23"/>
          <p:cNvPicPr/>
          <p:nvPr/>
        </p:nvPicPr>
        <p:blipFill rotWithShape="1">
          <a:blip r:embed="rId10"/>
          <a:srcRect l="43307" t="30546" r="34660" b="23509"/>
          <a:stretch/>
        </p:blipFill>
        <p:spPr>
          <a:xfrm rot="2370304">
            <a:off x="8334760" y="5472106"/>
            <a:ext cx="603250" cy="695960"/>
          </a:xfrm>
          <a:prstGeom prst="rect">
            <a:avLst/>
          </a:prstGeom>
        </p:spPr>
      </p:pic>
      <p:sp>
        <p:nvSpPr>
          <p:cNvPr id="25" name="TextBox 24"/>
          <p:cNvSpPr txBox="1"/>
          <p:nvPr/>
        </p:nvSpPr>
        <p:spPr>
          <a:xfrm>
            <a:off x="583177" y="3316347"/>
            <a:ext cx="876300" cy="369332"/>
          </a:xfrm>
          <a:prstGeom prst="rect">
            <a:avLst/>
          </a:prstGeom>
          <a:noFill/>
        </p:spPr>
        <p:txBody>
          <a:bodyPr wrap="square" rtlCol="0">
            <a:spAutoFit/>
          </a:bodyPr>
          <a:lstStyle/>
          <a:p>
            <a:pPr algn="ctr"/>
            <a:r>
              <a:rPr lang="en-US" b="1" dirty="0"/>
              <a:t>Launch</a:t>
            </a:r>
          </a:p>
        </p:txBody>
      </p:sp>
      <p:sp>
        <p:nvSpPr>
          <p:cNvPr id="26" name="TextBox 25"/>
          <p:cNvSpPr txBox="1"/>
          <p:nvPr/>
        </p:nvSpPr>
        <p:spPr>
          <a:xfrm>
            <a:off x="4967882" y="4301353"/>
            <a:ext cx="914400" cy="646331"/>
          </a:xfrm>
          <a:prstGeom prst="rect">
            <a:avLst/>
          </a:prstGeom>
          <a:noFill/>
        </p:spPr>
        <p:txBody>
          <a:bodyPr wrap="square" rtlCol="0">
            <a:spAutoFit/>
          </a:bodyPr>
          <a:lstStyle/>
          <a:p>
            <a:r>
              <a:rPr lang="en-US" b="1" dirty="0"/>
              <a:t>Critical</a:t>
            </a:r>
          </a:p>
          <a:p>
            <a:r>
              <a:rPr lang="en-US" b="1" dirty="0"/>
              <a:t>Friends</a:t>
            </a:r>
          </a:p>
        </p:txBody>
      </p:sp>
      <p:sp>
        <p:nvSpPr>
          <p:cNvPr id="27" name="TextBox 26"/>
          <p:cNvSpPr txBox="1"/>
          <p:nvPr/>
        </p:nvSpPr>
        <p:spPr>
          <a:xfrm>
            <a:off x="583177" y="5391834"/>
            <a:ext cx="914400" cy="646331"/>
          </a:xfrm>
          <a:prstGeom prst="rect">
            <a:avLst/>
          </a:prstGeom>
          <a:noFill/>
        </p:spPr>
        <p:txBody>
          <a:bodyPr wrap="square" rtlCol="0">
            <a:spAutoFit/>
          </a:bodyPr>
          <a:lstStyle/>
          <a:p>
            <a:pPr algn="ctr"/>
            <a:r>
              <a:rPr lang="en-US" b="1" dirty="0" err="1"/>
              <a:t>Presen-tations</a:t>
            </a:r>
            <a:endParaRPr lang="en-US" b="1" dirty="0"/>
          </a:p>
        </p:txBody>
      </p:sp>
    </p:spTree>
    <p:extLst>
      <p:ext uri="{BB962C8B-B14F-4D97-AF65-F5344CB8AC3E}">
        <p14:creationId xmlns:p14="http://schemas.microsoft.com/office/powerpoint/2010/main" val="93553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945558"/>
            <a:ext cx="8686800" cy="1384995"/>
          </a:xfrm>
          <a:prstGeom prst="rect">
            <a:avLst/>
          </a:prstGeom>
          <a:solidFill>
            <a:schemeClr val="bg1"/>
          </a:solidFill>
        </p:spPr>
        <p:txBody>
          <a:bodyPr wrap="square" rtlCol="0">
            <a:spAutoFit/>
          </a:bodyPr>
          <a:lstStyle/>
          <a:p>
            <a:r>
              <a:rPr lang="en-US" sz="2200" b="1" dirty="0"/>
              <a:t>4.  Now consider your </a:t>
            </a:r>
            <a:r>
              <a:rPr lang="en-US" sz="2200" b="1" dirty="0">
                <a:solidFill>
                  <a:srgbClr val="7030A0"/>
                </a:solidFill>
              </a:rPr>
              <a:t>assessments</a:t>
            </a:r>
            <a:r>
              <a:rPr lang="en-US" sz="2200" b="1" dirty="0"/>
              <a:t>.  You should assess students every two days, at minimum.  Play those cards by placing them in the used deck and writing them on your PBL calendar.</a:t>
            </a:r>
          </a:p>
          <a:p>
            <a:endParaRPr lang="en-US" dirty="0"/>
          </a:p>
        </p:txBody>
      </p:sp>
      <p:pic>
        <p:nvPicPr>
          <p:cNvPr id="3" name="Picture 2"/>
          <p:cNvPicPr>
            <a:picLocks noChangeAspect="1"/>
          </p:cNvPicPr>
          <p:nvPr/>
        </p:nvPicPr>
        <p:blipFill rotWithShape="1">
          <a:blip r:embed="rId3"/>
          <a:srcRect l="20885" t="24413" r="32932" b="16658"/>
          <a:stretch/>
        </p:blipFill>
        <p:spPr>
          <a:xfrm>
            <a:off x="304800" y="2240522"/>
            <a:ext cx="5257800" cy="3771900"/>
          </a:xfrm>
          <a:prstGeom prst="rect">
            <a:avLst/>
          </a:prstGeom>
        </p:spPr>
      </p:pic>
      <p:sp>
        <p:nvSpPr>
          <p:cNvPr id="4" name="Rectangle 3"/>
          <p:cNvSpPr/>
          <p:nvPr/>
        </p:nvSpPr>
        <p:spPr>
          <a:xfrm>
            <a:off x="548148" y="3095954"/>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86748" y="4131173"/>
            <a:ext cx="685800" cy="533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5045573"/>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74390" y="3095954"/>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596330" y="3095954"/>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3618270" y="3095954"/>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573228" y="3103941"/>
            <a:ext cx="737420" cy="273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2596330" y="413264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1568245" y="4139666"/>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77646" y="413264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2592643" y="3457047"/>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548648" y="3480947"/>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p:cNvSpPr/>
          <p:nvPr/>
        </p:nvSpPr>
        <p:spPr>
          <a:xfrm>
            <a:off x="1568245" y="4484141"/>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p:cNvSpPr/>
          <p:nvPr/>
        </p:nvSpPr>
        <p:spPr>
          <a:xfrm>
            <a:off x="3582629" y="4405861"/>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21"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Formative Assessments</a:t>
            </a:r>
          </a:p>
        </p:txBody>
      </p:sp>
      <p:pic>
        <p:nvPicPr>
          <p:cNvPr id="22" name="Picture 21"/>
          <p:cNvPicPr/>
          <p:nvPr/>
        </p:nvPicPr>
        <p:blipFill rotWithShape="1">
          <a:blip r:embed="rId4"/>
          <a:srcRect l="35085" t="31179" r="51364" b="40702"/>
          <a:stretch/>
        </p:blipFill>
        <p:spPr>
          <a:xfrm rot="18977820">
            <a:off x="7330283" y="5547995"/>
            <a:ext cx="533400" cy="592455"/>
          </a:xfrm>
          <a:prstGeom prst="rect">
            <a:avLst/>
          </a:prstGeom>
        </p:spPr>
      </p:pic>
      <p:pic>
        <p:nvPicPr>
          <p:cNvPr id="23" name="Picture 22"/>
          <p:cNvPicPr/>
          <p:nvPr/>
        </p:nvPicPr>
        <p:blipFill rotWithShape="1">
          <a:blip r:embed="rId5"/>
          <a:srcRect l="17789" t="26042" r="58199" b="23958"/>
          <a:stretch/>
        </p:blipFill>
        <p:spPr>
          <a:xfrm rot="20485591">
            <a:off x="7489033" y="5382260"/>
            <a:ext cx="498475" cy="612140"/>
          </a:xfrm>
          <a:prstGeom prst="rect">
            <a:avLst/>
          </a:prstGeom>
        </p:spPr>
      </p:pic>
      <p:pic>
        <p:nvPicPr>
          <p:cNvPr id="24" name="Picture 23"/>
          <p:cNvPicPr/>
          <p:nvPr/>
        </p:nvPicPr>
        <p:blipFill rotWithShape="1">
          <a:blip r:embed="rId6"/>
          <a:srcRect l="45058" t="30208" r="32687" b="22989"/>
          <a:stretch/>
        </p:blipFill>
        <p:spPr>
          <a:xfrm rot="21053843">
            <a:off x="7693503" y="5306695"/>
            <a:ext cx="537845" cy="667385"/>
          </a:xfrm>
          <a:prstGeom prst="rect">
            <a:avLst/>
          </a:prstGeom>
        </p:spPr>
      </p:pic>
      <p:pic>
        <p:nvPicPr>
          <p:cNvPr id="25" name="Picture 24"/>
          <p:cNvPicPr/>
          <p:nvPr/>
        </p:nvPicPr>
        <p:blipFill rotWithShape="1">
          <a:blip r:embed="rId7"/>
          <a:srcRect l="34553" t="26041" r="40264" b="20834"/>
          <a:stretch/>
        </p:blipFill>
        <p:spPr>
          <a:xfrm rot="21541783">
            <a:off x="7842093" y="5233035"/>
            <a:ext cx="542290" cy="675005"/>
          </a:xfrm>
          <a:prstGeom prst="rect">
            <a:avLst/>
          </a:prstGeom>
        </p:spPr>
      </p:pic>
      <p:pic>
        <p:nvPicPr>
          <p:cNvPr id="26" name="Picture 25"/>
          <p:cNvPicPr/>
          <p:nvPr/>
        </p:nvPicPr>
        <p:blipFill rotWithShape="1">
          <a:blip r:embed="rId8"/>
          <a:srcRect l="43896" t="31560" r="34156" b="20106"/>
          <a:stretch/>
        </p:blipFill>
        <p:spPr>
          <a:xfrm rot="507473">
            <a:off x="8036403" y="5301615"/>
            <a:ext cx="528320" cy="686435"/>
          </a:xfrm>
          <a:prstGeom prst="rect">
            <a:avLst/>
          </a:prstGeom>
        </p:spPr>
      </p:pic>
      <p:pic>
        <p:nvPicPr>
          <p:cNvPr id="27" name="Picture 26"/>
          <p:cNvPicPr/>
          <p:nvPr/>
        </p:nvPicPr>
        <p:blipFill rotWithShape="1">
          <a:blip r:embed="rId9"/>
          <a:srcRect l="49195" t="31918" r="35746" b="37725"/>
          <a:stretch/>
        </p:blipFill>
        <p:spPr>
          <a:xfrm rot="1485052">
            <a:off x="8126573" y="5416550"/>
            <a:ext cx="600710" cy="714375"/>
          </a:xfrm>
          <a:prstGeom prst="rect">
            <a:avLst/>
          </a:prstGeom>
        </p:spPr>
      </p:pic>
      <p:pic>
        <p:nvPicPr>
          <p:cNvPr id="28" name="Picture 27"/>
          <p:cNvPicPr/>
          <p:nvPr/>
        </p:nvPicPr>
        <p:blipFill rotWithShape="1">
          <a:blip r:embed="rId10"/>
          <a:srcRect l="43307" t="30546" r="34660" b="23509"/>
          <a:stretch/>
        </p:blipFill>
        <p:spPr>
          <a:xfrm rot="2370304">
            <a:off x="8199598" y="5502910"/>
            <a:ext cx="603250" cy="695960"/>
          </a:xfrm>
          <a:prstGeom prst="rect">
            <a:avLst/>
          </a:prstGeom>
        </p:spPr>
      </p:pic>
      <p:sp>
        <p:nvSpPr>
          <p:cNvPr id="29" name="TextBox 28"/>
          <p:cNvSpPr txBox="1"/>
          <p:nvPr/>
        </p:nvSpPr>
        <p:spPr>
          <a:xfrm>
            <a:off x="485133" y="3240574"/>
            <a:ext cx="876300" cy="369332"/>
          </a:xfrm>
          <a:prstGeom prst="rect">
            <a:avLst/>
          </a:prstGeom>
          <a:noFill/>
        </p:spPr>
        <p:txBody>
          <a:bodyPr wrap="square" rtlCol="0">
            <a:spAutoFit/>
          </a:bodyPr>
          <a:lstStyle/>
          <a:p>
            <a:pPr algn="ctr"/>
            <a:r>
              <a:rPr lang="en-US" b="1" dirty="0"/>
              <a:t>Launch</a:t>
            </a:r>
          </a:p>
        </p:txBody>
      </p:sp>
      <p:sp>
        <p:nvSpPr>
          <p:cNvPr id="30" name="TextBox 29"/>
          <p:cNvSpPr txBox="1"/>
          <p:nvPr/>
        </p:nvSpPr>
        <p:spPr>
          <a:xfrm>
            <a:off x="4496414" y="4111030"/>
            <a:ext cx="914400" cy="646331"/>
          </a:xfrm>
          <a:prstGeom prst="rect">
            <a:avLst/>
          </a:prstGeom>
          <a:noFill/>
        </p:spPr>
        <p:txBody>
          <a:bodyPr wrap="square" rtlCol="0">
            <a:spAutoFit/>
          </a:bodyPr>
          <a:lstStyle/>
          <a:p>
            <a:r>
              <a:rPr lang="en-US" b="1" dirty="0"/>
              <a:t>Critical</a:t>
            </a:r>
          </a:p>
          <a:p>
            <a:r>
              <a:rPr lang="en-US" b="1" dirty="0"/>
              <a:t>Friends</a:t>
            </a:r>
          </a:p>
        </p:txBody>
      </p:sp>
      <p:sp>
        <p:nvSpPr>
          <p:cNvPr id="31" name="TextBox 30"/>
          <p:cNvSpPr txBox="1"/>
          <p:nvPr/>
        </p:nvSpPr>
        <p:spPr>
          <a:xfrm>
            <a:off x="495300" y="5045573"/>
            <a:ext cx="914400" cy="646331"/>
          </a:xfrm>
          <a:prstGeom prst="rect">
            <a:avLst/>
          </a:prstGeom>
          <a:noFill/>
        </p:spPr>
        <p:txBody>
          <a:bodyPr wrap="square" rtlCol="0">
            <a:spAutoFit/>
          </a:bodyPr>
          <a:lstStyle/>
          <a:p>
            <a:pPr algn="ctr"/>
            <a:r>
              <a:rPr lang="en-US" b="1" dirty="0" err="1"/>
              <a:t>Presen-tations</a:t>
            </a:r>
            <a:endParaRPr lang="en-US" b="1" dirty="0"/>
          </a:p>
        </p:txBody>
      </p:sp>
    </p:spTree>
    <p:extLst>
      <p:ext uri="{BB962C8B-B14F-4D97-AF65-F5344CB8AC3E}">
        <p14:creationId xmlns:p14="http://schemas.microsoft.com/office/powerpoint/2010/main" val="278874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126096"/>
            <a:ext cx="8686800" cy="1384995"/>
          </a:xfrm>
          <a:prstGeom prst="rect">
            <a:avLst/>
          </a:prstGeom>
          <a:solidFill>
            <a:schemeClr val="bg1"/>
          </a:solidFill>
        </p:spPr>
        <p:txBody>
          <a:bodyPr wrap="square" rtlCol="0">
            <a:spAutoFit/>
          </a:bodyPr>
          <a:lstStyle/>
          <a:p>
            <a:r>
              <a:rPr lang="en-US" sz="2200" b="1" dirty="0"/>
              <a:t>5.  What other skills may your students need to create their PBL product? These are taught during </a:t>
            </a:r>
            <a:r>
              <a:rPr lang="en-US" sz="2200" b="1" dirty="0">
                <a:solidFill>
                  <a:srgbClr val="009900"/>
                </a:solidFill>
              </a:rPr>
              <a:t>expert</a:t>
            </a:r>
            <a:r>
              <a:rPr lang="en-US" sz="2200" b="1" dirty="0"/>
              <a:t> workshops.  You’ll need 1-3 expert workshops. Play these cards and write the activities into your calendar.</a:t>
            </a:r>
          </a:p>
          <a:p>
            <a:endParaRPr lang="en-US" dirty="0"/>
          </a:p>
        </p:txBody>
      </p:sp>
      <p:pic>
        <p:nvPicPr>
          <p:cNvPr id="3" name="Picture 2"/>
          <p:cNvPicPr>
            <a:picLocks noChangeAspect="1"/>
          </p:cNvPicPr>
          <p:nvPr/>
        </p:nvPicPr>
        <p:blipFill rotWithShape="1">
          <a:blip r:embed="rId3"/>
          <a:srcRect l="20885" t="24413" r="32932" b="16658"/>
          <a:stretch/>
        </p:blipFill>
        <p:spPr>
          <a:xfrm>
            <a:off x="232813" y="2291036"/>
            <a:ext cx="5257800" cy="3771900"/>
          </a:xfrm>
          <a:prstGeom prst="rect">
            <a:avLst/>
          </a:prstGeom>
        </p:spPr>
      </p:pic>
      <p:sp>
        <p:nvSpPr>
          <p:cNvPr id="4" name="Rectangle 3"/>
          <p:cNvSpPr/>
          <p:nvPr/>
        </p:nvSpPr>
        <p:spPr>
          <a:xfrm>
            <a:off x="471948" y="3160771"/>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10548" y="4195990"/>
            <a:ext cx="685800" cy="533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5110390"/>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8190" y="316077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520130" y="316077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3542070" y="316077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497028" y="3168758"/>
            <a:ext cx="737420" cy="273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2520130" y="4197458"/>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1492045" y="4204483"/>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01446" y="4197458"/>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2516443" y="3521864"/>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472448" y="3545764"/>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p:cNvSpPr/>
          <p:nvPr/>
        </p:nvSpPr>
        <p:spPr>
          <a:xfrm>
            <a:off x="1492045" y="4548958"/>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p:cNvSpPr/>
          <p:nvPr/>
        </p:nvSpPr>
        <p:spPr>
          <a:xfrm>
            <a:off x="3506429" y="4470678"/>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p:cNvSpPr/>
          <p:nvPr/>
        </p:nvSpPr>
        <p:spPr>
          <a:xfrm>
            <a:off x="3542070" y="3521864"/>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Rectangle 20"/>
          <p:cNvSpPr/>
          <p:nvPr/>
        </p:nvSpPr>
        <p:spPr>
          <a:xfrm>
            <a:off x="2528119" y="4541343"/>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23"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Expert Workshops</a:t>
            </a:r>
          </a:p>
        </p:txBody>
      </p:sp>
      <p:pic>
        <p:nvPicPr>
          <p:cNvPr id="24" name="Picture 23"/>
          <p:cNvPicPr/>
          <p:nvPr/>
        </p:nvPicPr>
        <p:blipFill rotWithShape="1">
          <a:blip r:embed="rId4"/>
          <a:srcRect l="35085" t="31179" r="51364" b="40702"/>
          <a:stretch/>
        </p:blipFill>
        <p:spPr>
          <a:xfrm rot="18977820">
            <a:off x="7348658" y="5429988"/>
            <a:ext cx="533400" cy="592455"/>
          </a:xfrm>
          <a:prstGeom prst="rect">
            <a:avLst/>
          </a:prstGeom>
        </p:spPr>
      </p:pic>
      <p:pic>
        <p:nvPicPr>
          <p:cNvPr id="25" name="Picture 24"/>
          <p:cNvPicPr/>
          <p:nvPr/>
        </p:nvPicPr>
        <p:blipFill rotWithShape="1">
          <a:blip r:embed="rId5"/>
          <a:srcRect l="17789" t="26042" r="58199" b="23958"/>
          <a:stretch/>
        </p:blipFill>
        <p:spPr>
          <a:xfrm rot="20485591">
            <a:off x="7507408" y="5264253"/>
            <a:ext cx="498475" cy="612140"/>
          </a:xfrm>
          <a:prstGeom prst="rect">
            <a:avLst/>
          </a:prstGeom>
        </p:spPr>
      </p:pic>
      <p:pic>
        <p:nvPicPr>
          <p:cNvPr id="26" name="Picture 25"/>
          <p:cNvPicPr/>
          <p:nvPr/>
        </p:nvPicPr>
        <p:blipFill rotWithShape="1">
          <a:blip r:embed="rId6"/>
          <a:srcRect l="45058" t="30208" r="32687" b="22989"/>
          <a:stretch/>
        </p:blipFill>
        <p:spPr>
          <a:xfrm rot="21053843">
            <a:off x="7711878" y="5188688"/>
            <a:ext cx="537845" cy="667385"/>
          </a:xfrm>
          <a:prstGeom prst="rect">
            <a:avLst/>
          </a:prstGeom>
        </p:spPr>
      </p:pic>
      <p:pic>
        <p:nvPicPr>
          <p:cNvPr id="27" name="Picture 26"/>
          <p:cNvPicPr/>
          <p:nvPr/>
        </p:nvPicPr>
        <p:blipFill rotWithShape="1">
          <a:blip r:embed="rId7"/>
          <a:srcRect l="34553" t="26041" r="40264" b="20834"/>
          <a:stretch/>
        </p:blipFill>
        <p:spPr>
          <a:xfrm rot="21541783">
            <a:off x="7860468" y="5115028"/>
            <a:ext cx="542290" cy="675005"/>
          </a:xfrm>
          <a:prstGeom prst="rect">
            <a:avLst/>
          </a:prstGeom>
        </p:spPr>
      </p:pic>
      <p:pic>
        <p:nvPicPr>
          <p:cNvPr id="28" name="Picture 27"/>
          <p:cNvPicPr/>
          <p:nvPr/>
        </p:nvPicPr>
        <p:blipFill rotWithShape="1">
          <a:blip r:embed="rId8"/>
          <a:srcRect l="43896" t="31560" r="34156" b="20106"/>
          <a:stretch/>
        </p:blipFill>
        <p:spPr>
          <a:xfrm rot="507473">
            <a:off x="8054778" y="5183608"/>
            <a:ext cx="528320" cy="686435"/>
          </a:xfrm>
          <a:prstGeom prst="rect">
            <a:avLst/>
          </a:prstGeom>
        </p:spPr>
      </p:pic>
      <p:pic>
        <p:nvPicPr>
          <p:cNvPr id="29" name="Picture 28"/>
          <p:cNvPicPr/>
          <p:nvPr/>
        </p:nvPicPr>
        <p:blipFill rotWithShape="1">
          <a:blip r:embed="rId9"/>
          <a:srcRect l="49195" t="31918" r="35746" b="37725"/>
          <a:stretch/>
        </p:blipFill>
        <p:spPr>
          <a:xfrm rot="1485052">
            <a:off x="8144948" y="5298543"/>
            <a:ext cx="600710" cy="714375"/>
          </a:xfrm>
          <a:prstGeom prst="rect">
            <a:avLst/>
          </a:prstGeom>
        </p:spPr>
      </p:pic>
      <p:pic>
        <p:nvPicPr>
          <p:cNvPr id="30" name="Picture 29"/>
          <p:cNvPicPr/>
          <p:nvPr/>
        </p:nvPicPr>
        <p:blipFill rotWithShape="1">
          <a:blip r:embed="rId10"/>
          <a:srcRect l="43307" t="30546" r="34660" b="23509"/>
          <a:stretch/>
        </p:blipFill>
        <p:spPr>
          <a:xfrm rot="2370304">
            <a:off x="8217973" y="5384903"/>
            <a:ext cx="603250" cy="695960"/>
          </a:xfrm>
          <a:prstGeom prst="rect">
            <a:avLst/>
          </a:prstGeom>
        </p:spPr>
      </p:pic>
      <p:sp>
        <p:nvSpPr>
          <p:cNvPr id="31" name="TextBox 30"/>
          <p:cNvSpPr txBox="1"/>
          <p:nvPr/>
        </p:nvSpPr>
        <p:spPr>
          <a:xfrm>
            <a:off x="453512" y="3301951"/>
            <a:ext cx="876300" cy="369332"/>
          </a:xfrm>
          <a:prstGeom prst="rect">
            <a:avLst/>
          </a:prstGeom>
          <a:noFill/>
        </p:spPr>
        <p:txBody>
          <a:bodyPr wrap="square" rtlCol="0">
            <a:spAutoFit/>
          </a:bodyPr>
          <a:lstStyle/>
          <a:p>
            <a:pPr algn="ctr"/>
            <a:r>
              <a:rPr lang="en-US" b="1" dirty="0"/>
              <a:t>Launch</a:t>
            </a:r>
          </a:p>
        </p:txBody>
      </p:sp>
      <p:sp>
        <p:nvSpPr>
          <p:cNvPr id="32" name="TextBox 31"/>
          <p:cNvSpPr txBox="1"/>
          <p:nvPr/>
        </p:nvSpPr>
        <p:spPr>
          <a:xfrm>
            <a:off x="4422321" y="4175847"/>
            <a:ext cx="914400" cy="646331"/>
          </a:xfrm>
          <a:prstGeom prst="rect">
            <a:avLst/>
          </a:prstGeom>
          <a:noFill/>
        </p:spPr>
        <p:txBody>
          <a:bodyPr wrap="square" rtlCol="0">
            <a:spAutoFit/>
          </a:bodyPr>
          <a:lstStyle/>
          <a:p>
            <a:r>
              <a:rPr lang="en-US" b="1" dirty="0"/>
              <a:t>Critical</a:t>
            </a:r>
          </a:p>
          <a:p>
            <a:r>
              <a:rPr lang="en-US" b="1" dirty="0"/>
              <a:t>Friends</a:t>
            </a:r>
          </a:p>
        </p:txBody>
      </p:sp>
      <p:sp>
        <p:nvSpPr>
          <p:cNvPr id="33" name="TextBox 32"/>
          <p:cNvSpPr txBox="1"/>
          <p:nvPr/>
        </p:nvSpPr>
        <p:spPr>
          <a:xfrm>
            <a:off x="434462" y="5078649"/>
            <a:ext cx="914400" cy="646331"/>
          </a:xfrm>
          <a:prstGeom prst="rect">
            <a:avLst/>
          </a:prstGeom>
          <a:noFill/>
        </p:spPr>
        <p:txBody>
          <a:bodyPr wrap="square" rtlCol="0">
            <a:spAutoFit/>
          </a:bodyPr>
          <a:lstStyle/>
          <a:p>
            <a:pPr algn="ctr"/>
            <a:r>
              <a:rPr lang="en-US" b="1" dirty="0" err="1"/>
              <a:t>Presen-tations</a:t>
            </a:r>
            <a:endParaRPr lang="en-US" b="1" dirty="0"/>
          </a:p>
        </p:txBody>
      </p:sp>
    </p:spTree>
    <p:extLst>
      <p:ext uri="{BB962C8B-B14F-4D97-AF65-F5344CB8AC3E}">
        <p14:creationId xmlns:p14="http://schemas.microsoft.com/office/powerpoint/2010/main" val="258624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963" y="1175854"/>
            <a:ext cx="8686800" cy="707886"/>
          </a:xfrm>
          <a:prstGeom prst="rect">
            <a:avLst/>
          </a:prstGeom>
          <a:solidFill>
            <a:schemeClr val="bg1"/>
          </a:solidFill>
        </p:spPr>
        <p:txBody>
          <a:bodyPr wrap="square" rtlCol="0">
            <a:spAutoFit/>
          </a:bodyPr>
          <a:lstStyle/>
          <a:p>
            <a:r>
              <a:rPr lang="en-US" sz="2200" dirty="0"/>
              <a:t>6. </a:t>
            </a:r>
            <a:r>
              <a:rPr lang="en-US" sz="2200" b="1" dirty="0">
                <a:solidFill>
                  <a:srgbClr val="0070C0"/>
                </a:solidFill>
              </a:rPr>
              <a:t>Emerging</a:t>
            </a:r>
            <a:r>
              <a:rPr lang="en-US" sz="2200" b="1" dirty="0"/>
              <a:t> workshops can now be placed </a:t>
            </a:r>
          </a:p>
          <a:p>
            <a:endParaRPr lang="en-US" dirty="0"/>
          </a:p>
        </p:txBody>
      </p:sp>
      <p:pic>
        <p:nvPicPr>
          <p:cNvPr id="3" name="Picture 2"/>
          <p:cNvPicPr>
            <a:picLocks noChangeAspect="1"/>
          </p:cNvPicPr>
          <p:nvPr/>
        </p:nvPicPr>
        <p:blipFill rotWithShape="1">
          <a:blip r:embed="rId3"/>
          <a:srcRect l="20885" t="24413" r="32932" b="16658"/>
          <a:stretch/>
        </p:blipFill>
        <p:spPr>
          <a:xfrm>
            <a:off x="175360" y="1613092"/>
            <a:ext cx="6566979" cy="4711094"/>
          </a:xfrm>
          <a:prstGeom prst="rect">
            <a:avLst/>
          </a:prstGeom>
        </p:spPr>
      </p:pic>
      <p:sp>
        <p:nvSpPr>
          <p:cNvPr id="4" name="Rectangle 3"/>
          <p:cNvSpPr/>
          <p:nvPr/>
        </p:nvSpPr>
        <p:spPr>
          <a:xfrm>
            <a:off x="678875" y="2828284"/>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8398" y="4170322"/>
            <a:ext cx="685800" cy="58313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3148" y="5334000"/>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90876" y="2846963"/>
            <a:ext cx="762000" cy="6343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3126250" y="2846963"/>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453488" y="281505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5638398" y="2776456"/>
            <a:ext cx="737420" cy="273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3241117" y="4002884"/>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1990876" y="3992409"/>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732646" y="3997060"/>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3122563" y="3208056"/>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613818" y="3153462"/>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p:cNvSpPr/>
          <p:nvPr/>
        </p:nvSpPr>
        <p:spPr>
          <a:xfrm>
            <a:off x="1990876" y="4336884"/>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p:cNvSpPr/>
          <p:nvPr/>
        </p:nvSpPr>
        <p:spPr>
          <a:xfrm>
            <a:off x="5638398" y="3859981"/>
            <a:ext cx="685800" cy="26485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p:cNvSpPr/>
          <p:nvPr/>
        </p:nvSpPr>
        <p:spPr>
          <a:xfrm>
            <a:off x="4478808" y="3208056"/>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Rectangle 20"/>
          <p:cNvSpPr/>
          <p:nvPr/>
        </p:nvSpPr>
        <p:spPr>
          <a:xfrm>
            <a:off x="3249106" y="4346769"/>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730494" y="4340945"/>
            <a:ext cx="762000" cy="273220"/>
          </a:xfrm>
          <a:prstGeom prst="rect">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Rectangle 22"/>
          <p:cNvSpPr/>
          <p:nvPr/>
        </p:nvSpPr>
        <p:spPr>
          <a:xfrm>
            <a:off x="4443752" y="4159839"/>
            <a:ext cx="762000" cy="273220"/>
          </a:xfrm>
          <a:prstGeom prst="rect">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25"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Emerging Workshops</a:t>
            </a:r>
          </a:p>
        </p:txBody>
      </p:sp>
      <p:pic>
        <p:nvPicPr>
          <p:cNvPr id="26" name="Picture 25"/>
          <p:cNvPicPr/>
          <p:nvPr/>
        </p:nvPicPr>
        <p:blipFill rotWithShape="1">
          <a:blip r:embed="rId4"/>
          <a:srcRect l="35085" t="31179" r="51364" b="40702"/>
          <a:stretch/>
        </p:blipFill>
        <p:spPr>
          <a:xfrm rot="18977820">
            <a:off x="7432925" y="5412425"/>
            <a:ext cx="533400" cy="613018"/>
          </a:xfrm>
          <a:prstGeom prst="rect">
            <a:avLst/>
          </a:prstGeom>
        </p:spPr>
      </p:pic>
      <p:pic>
        <p:nvPicPr>
          <p:cNvPr id="27" name="Picture 26"/>
          <p:cNvPicPr/>
          <p:nvPr/>
        </p:nvPicPr>
        <p:blipFill rotWithShape="1">
          <a:blip r:embed="rId5"/>
          <a:srcRect l="17789" t="26042" r="58199" b="23958"/>
          <a:stretch/>
        </p:blipFill>
        <p:spPr>
          <a:xfrm rot="20485591">
            <a:off x="7584121" y="5246783"/>
            <a:ext cx="515776" cy="612140"/>
          </a:xfrm>
          <a:prstGeom prst="rect">
            <a:avLst/>
          </a:prstGeom>
        </p:spPr>
      </p:pic>
      <p:pic>
        <p:nvPicPr>
          <p:cNvPr id="28" name="Picture 27"/>
          <p:cNvPicPr/>
          <p:nvPr/>
        </p:nvPicPr>
        <p:blipFill rotWithShape="1">
          <a:blip r:embed="rId6"/>
          <a:srcRect l="45058" t="30208" r="32687" b="22989"/>
          <a:stretch/>
        </p:blipFill>
        <p:spPr>
          <a:xfrm rot="21053843">
            <a:off x="7788923" y="5172497"/>
            <a:ext cx="556513" cy="667385"/>
          </a:xfrm>
          <a:prstGeom prst="rect">
            <a:avLst/>
          </a:prstGeom>
        </p:spPr>
      </p:pic>
      <p:pic>
        <p:nvPicPr>
          <p:cNvPr id="29" name="Picture 28"/>
          <p:cNvPicPr/>
          <p:nvPr/>
        </p:nvPicPr>
        <p:blipFill rotWithShape="1">
          <a:blip r:embed="rId7"/>
          <a:srcRect l="34553" t="26041" r="40264" b="20834"/>
          <a:stretch/>
        </p:blipFill>
        <p:spPr>
          <a:xfrm rot="21541783">
            <a:off x="7937630" y="5100154"/>
            <a:ext cx="561112" cy="675005"/>
          </a:xfrm>
          <a:prstGeom prst="rect">
            <a:avLst/>
          </a:prstGeom>
        </p:spPr>
      </p:pic>
      <p:pic>
        <p:nvPicPr>
          <p:cNvPr id="30" name="Picture 29"/>
          <p:cNvPicPr/>
          <p:nvPr/>
        </p:nvPicPr>
        <p:blipFill rotWithShape="1">
          <a:blip r:embed="rId8"/>
          <a:srcRect l="43896" t="31560" r="34156" b="20106"/>
          <a:stretch/>
        </p:blipFill>
        <p:spPr>
          <a:xfrm rot="507473">
            <a:off x="8131840" y="5170241"/>
            <a:ext cx="546657" cy="686435"/>
          </a:xfrm>
          <a:prstGeom prst="rect">
            <a:avLst/>
          </a:prstGeom>
        </p:spPr>
      </p:pic>
      <p:pic>
        <p:nvPicPr>
          <p:cNvPr id="31" name="Picture 30"/>
          <p:cNvPicPr/>
          <p:nvPr/>
        </p:nvPicPr>
        <p:blipFill rotWithShape="1">
          <a:blip r:embed="rId9"/>
          <a:srcRect l="49195" t="31918" r="35746" b="37725"/>
          <a:stretch/>
        </p:blipFill>
        <p:spPr>
          <a:xfrm rot="1485052">
            <a:off x="8221153" y="5288193"/>
            <a:ext cx="621560" cy="714375"/>
          </a:xfrm>
          <a:prstGeom prst="rect">
            <a:avLst/>
          </a:prstGeom>
        </p:spPr>
      </p:pic>
      <p:pic>
        <p:nvPicPr>
          <p:cNvPr id="32" name="Picture 31"/>
          <p:cNvPicPr/>
          <p:nvPr/>
        </p:nvPicPr>
        <p:blipFill rotWithShape="1">
          <a:blip r:embed="rId10"/>
          <a:srcRect l="43307" t="30546" r="34660" b="23509"/>
          <a:stretch/>
        </p:blipFill>
        <p:spPr>
          <a:xfrm rot="2370304">
            <a:off x="8292744" y="5376848"/>
            <a:ext cx="624188" cy="695960"/>
          </a:xfrm>
          <a:prstGeom prst="rect">
            <a:avLst/>
          </a:prstGeom>
        </p:spPr>
      </p:pic>
      <p:sp>
        <p:nvSpPr>
          <p:cNvPr id="33" name="TextBox 32"/>
          <p:cNvSpPr txBox="1"/>
          <p:nvPr/>
        </p:nvSpPr>
        <p:spPr>
          <a:xfrm>
            <a:off x="665048" y="2971800"/>
            <a:ext cx="876300" cy="369332"/>
          </a:xfrm>
          <a:prstGeom prst="rect">
            <a:avLst/>
          </a:prstGeom>
          <a:noFill/>
        </p:spPr>
        <p:txBody>
          <a:bodyPr wrap="square" rtlCol="0">
            <a:spAutoFit/>
          </a:bodyPr>
          <a:lstStyle/>
          <a:p>
            <a:pPr algn="ctr"/>
            <a:r>
              <a:rPr lang="en-US" b="1" dirty="0"/>
              <a:t>Launch</a:t>
            </a:r>
          </a:p>
        </p:txBody>
      </p:sp>
      <p:sp>
        <p:nvSpPr>
          <p:cNvPr id="34" name="TextBox 33"/>
          <p:cNvSpPr txBox="1"/>
          <p:nvPr/>
        </p:nvSpPr>
        <p:spPr>
          <a:xfrm>
            <a:off x="5537618" y="4134502"/>
            <a:ext cx="914400" cy="646331"/>
          </a:xfrm>
          <a:prstGeom prst="rect">
            <a:avLst/>
          </a:prstGeom>
          <a:noFill/>
        </p:spPr>
        <p:txBody>
          <a:bodyPr wrap="square" rtlCol="0">
            <a:spAutoFit/>
          </a:bodyPr>
          <a:lstStyle/>
          <a:p>
            <a:r>
              <a:rPr lang="en-US" b="1" dirty="0"/>
              <a:t>Critical</a:t>
            </a:r>
          </a:p>
          <a:p>
            <a:r>
              <a:rPr lang="en-US" b="1" dirty="0"/>
              <a:t>Friends</a:t>
            </a:r>
          </a:p>
        </p:txBody>
      </p:sp>
      <p:sp>
        <p:nvSpPr>
          <p:cNvPr id="35" name="TextBox 34"/>
          <p:cNvSpPr txBox="1"/>
          <p:nvPr/>
        </p:nvSpPr>
        <p:spPr>
          <a:xfrm>
            <a:off x="626948" y="5225918"/>
            <a:ext cx="914400" cy="646331"/>
          </a:xfrm>
          <a:prstGeom prst="rect">
            <a:avLst/>
          </a:prstGeom>
          <a:noFill/>
        </p:spPr>
        <p:txBody>
          <a:bodyPr wrap="square" rtlCol="0">
            <a:spAutoFit/>
          </a:bodyPr>
          <a:lstStyle/>
          <a:p>
            <a:pPr algn="ctr"/>
            <a:r>
              <a:rPr lang="en-US" b="1" dirty="0" err="1"/>
              <a:t>Presen-tations</a:t>
            </a:r>
            <a:endParaRPr lang="en-US" b="1" dirty="0"/>
          </a:p>
        </p:txBody>
      </p:sp>
    </p:spTree>
    <p:extLst>
      <p:ext uri="{BB962C8B-B14F-4D97-AF65-F5344CB8AC3E}">
        <p14:creationId xmlns:p14="http://schemas.microsoft.com/office/powerpoint/2010/main" val="27979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963" y="1175854"/>
            <a:ext cx="8686800" cy="707886"/>
          </a:xfrm>
          <a:prstGeom prst="rect">
            <a:avLst/>
          </a:prstGeom>
          <a:solidFill>
            <a:schemeClr val="bg1"/>
          </a:solidFill>
        </p:spPr>
        <p:txBody>
          <a:bodyPr wrap="square" rtlCol="0">
            <a:spAutoFit/>
          </a:bodyPr>
          <a:lstStyle/>
          <a:p>
            <a:r>
              <a:rPr lang="en-US" sz="2200" dirty="0"/>
              <a:t>7. </a:t>
            </a:r>
            <a:r>
              <a:rPr lang="en-US" sz="2200" b="1" dirty="0"/>
              <a:t>Finally, we add in project time. </a:t>
            </a:r>
          </a:p>
          <a:p>
            <a:endParaRPr lang="en-US" dirty="0"/>
          </a:p>
        </p:txBody>
      </p:sp>
      <p:pic>
        <p:nvPicPr>
          <p:cNvPr id="3" name="Picture 2"/>
          <p:cNvPicPr>
            <a:picLocks noChangeAspect="1"/>
          </p:cNvPicPr>
          <p:nvPr/>
        </p:nvPicPr>
        <p:blipFill rotWithShape="1">
          <a:blip r:embed="rId3"/>
          <a:srcRect l="20885" t="24413" r="32932" b="16658"/>
          <a:stretch/>
        </p:blipFill>
        <p:spPr>
          <a:xfrm>
            <a:off x="175360" y="1613092"/>
            <a:ext cx="6566979" cy="4711094"/>
          </a:xfrm>
          <a:prstGeom prst="rect">
            <a:avLst/>
          </a:prstGeom>
        </p:spPr>
      </p:pic>
      <p:sp>
        <p:nvSpPr>
          <p:cNvPr id="4" name="Rectangle 3"/>
          <p:cNvSpPr/>
          <p:nvPr/>
        </p:nvSpPr>
        <p:spPr>
          <a:xfrm>
            <a:off x="678875" y="2828284"/>
            <a:ext cx="762000" cy="6607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8398" y="4170322"/>
            <a:ext cx="685800" cy="58313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3148" y="5334000"/>
            <a:ext cx="838200" cy="609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31571" y="2566169"/>
            <a:ext cx="762000" cy="6343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3126250" y="2846963"/>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459437" y="2573743"/>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5638398" y="2776456"/>
            <a:ext cx="737420" cy="273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3217314" y="3862641"/>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1950025" y="3990095"/>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730494" y="3872096"/>
            <a:ext cx="762000" cy="2732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3122563" y="3208056"/>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613818" y="3153462"/>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p:cNvSpPr/>
          <p:nvPr/>
        </p:nvSpPr>
        <p:spPr>
          <a:xfrm>
            <a:off x="1944472" y="4335609"/>
            <a:ext cx="762000" cy="2732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p:cNvSpPr/>
          <p:nvPr/>
        </p:nvSpPr>
        <p:spPr>
          <a:xfrm>
            <a:off x="5638398" y="3859981"/>
            <a:ext cx="685800" cy="26485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p:cNvSpPr/>
          <p:nvPr/>
        </p:nvSpPr>
        <p:spPr>
          <a:xfrm>
            <a:off x="4461595" y="2910647"/>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Rectangle 20"/>
          <p:cNvSpPr/>
          <p:nvPr/>
        </p:nvSpPr>
        <p:spPr>
          <a:xfrm>
            <a:off x="3217314" y="4202635"/>
            <a:ext cx="762000" cy="27322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730494" y="4198999"/>
            <a:ext cx="762000" cy="273220"/>
          </a:xfrm>
          <a:prstGeom prst="rect">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Rectangle 22"/>
          <p:cNvSpPr/>
          <p:nvPr/>
        </p:nvSpPr>
        <p:spPr>
          <a:xfrm>
            <a:off x="4456221" y="3939505"/>
            <a:ext cx="762000" cy="273220"/>
          </a:xfrm>
          <a:prstGeom prst="rect">
            <a:avLst/>
          </a:prstGeom>
          <a:solidFill>
            <a:srgbClr val="4BACC6"/>
          </a:solidFill>
          <a:ln>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25"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Emerging Workshops</a:t>
            </a:r>
          </a:p>
        </p:txBody>
      </p:sp>
      <p:pic>
        <p:nvPicPr>
          <p:cNvPr id="26" name="Picture 25"/>
          <p:cNvPicPr/>
          <p:nvPr/>
        </p:nvPicPr>
        <p:blipFill rotWithShape="1">
          <a:blip r:embed="rId4"/>
          <a:srcRect l="35085" t="31179" r="51364" b="40702"/>
          <a:stretch/>
        </p:blipFill>
        <p:spPr>
          <a:xfrm rot="18977820">
            <a:off x="7432925" y="5412425"/>
            <a:ext cx="533400" cy="613018"/>
          </a:xfrm>
          <a:prstGeom prst="rect">
            <a:avLst/>
          </a:prstGeom>
        </p:spPr>
      </p:pic>
      <p:pic>
        <p:nvPicPr>
          <p:cNvPr id="27" name="Picture 26"/>
          <p:cNvPicPr/>
          <p:nvPr/>
        </p:nvPicPr>
        <p:blipFill rotWithShape="1">
          <a:blip r:embed="rId5"/>
          <a:srcRect l="17789" t="26042" r="58199" b="23958"/>
          <a:stretch/>
        </p:blipFill>
        <p:spPr>
          <a:xfrm rot="20485591">
            <a:off x="7584121" y="5246783"/>
            <a:ext cx="515776" cy="612140"/>
          </a:xfrm>
          <a:prstGeom prst="rect">
            <a:avLst/>
          </a:prstGeom>
        </p:spPr>
      </p:pic>
      <p:pic>
        <p:nvPicPr>
          <p:cNvPr id="28" name="Picture 27"/>
          <p:cNvPicPr/>
          <p:nvPr/>
        </p:nvPicPr>
        <p:blipFill rotWithShape="1">
          <a:blip r:embed="rId6"/>
          <a:srcRect l="45058" t="30208" r="32687" b="22989"/>
          <a:stretch/>
        </p:blipFill>
        <p:spPr>
          <a:xfrm rot="21053843">
            <a:off x="7788923" y="5172497"/>
            <a:ext cx="556513" cy="667385"/>
          </a:xfrm>
          <a:prstGeom prst="rect">
            <a:avLst/>
          </a:prstGeom>
        </p:spPr>
      </p:pic>
      <p:pic>
        <p:nvPicPr>
          <p:cNvPr id="29" name="Picture 28"/>
          <p:cNvPicPr/>
          <p:nvPr/>
        </p:nvPicPr>
        <p:blipFill rotWithShape="1">
          <a:blip r:embed="rId7"/>
          <a:srcRect l="34553" t="26041" r="40264" b="20834"/>
          <a:stretch/>
        </p:blipFill>
        <p:spPr>
          <a:xfrm rot="21541783">
            <a:off x="7937630" y="5100154"/>
            <a:ext cx="561112" cy="675005"/>
          </a:xfrm>
          <a:prstGeom prst="rect">
            <a:avLst/>
          </a:prstGeom>
        </p:spPr>
      </p:pic>
      <p:pic>
        <p:nvPicPr>
          <p:cNvPr id="30" name="Picture 29"/>
          <p:cNvPicPr/>
          <p:nvPr/>
        </p:nvPicPr>
        <p:blipFill rotWithShape="1">
          <a:blip r:embed="rId8"/>
          <a:srcRect l="43896" t="31560" r="34156" b="20106"/>
          <a:stretch/>
        </p:blipFill>
        <p:spPr>
          <a:xfrm rot="507473">
            <a:off x="8131840" y="5170241"/>
            <a:ext cx="546657" cy="686435"/>
          </a:xfrm>
          <a:prstGeom prst="rect">
            <a:avLst/>
          </a:prstGeom>
        </p:spPr>
      </p:pic>
      <p:pic>
        <p:nvPicPr>
          <p:cNvPr id="31" name="Picture 30"/>
          <p:cNvPicPr/>
          <p:nvPr/>
        </p:nvPicPr>
        <p:blipFill rotWithShape="1">
          <a:blip r:embed="rId9"/>
          <a:srcRect l="49195" t="31918" r="35746" b="37725"/>
          <a:stretch/>
        </p:blipFill>
        <p:spPr>
          <a:xfrm rot="1485052">
            <a:off x="8221153" y="5288193"/>
            <a:ext cx="621560" cy="714375"/>
          </a:xfrm>
          <a:prstGeom prst="rect">
            <a:avLst/>
          </a:prstGeom>
        </p:spPr>
      </p:pic>
      <p:pic>
        <p:nvPicPr>
          <p:cNvPr id="32" name="Picture 31"/>
          <p:cNvPicPr/>
          <p:nvPr/>
        </p:nvPicPr>
        <p:blipFill rotWithShape="1">
          <a:blip r:embed="rId10"/>
          <a:srcRect l="43307" t="30546" r="34660" b="23509"/>
          <a:stretch/>
        </p:blipFill>
        <p:spPr>
          <a:xfrm rot="2370304">
            <a:off x="8292744" y="5376848"/>
            <a:ext cx="624188" cy="695960"/>
          </a:xfrm>
          <a:prstGeom prst="rect">
            <a:avLst/>
          </a:prstGeom>
        </p:spPr>
      </p:pic>
      <p:sp>
        <p:nvSpPr>
          <p:cNvPr id="33" name="TextBox 32"/>
          <p:cNvSpPr txBox="1"/>
          <p:nvPr/>
        </p:nvSpPr>
        <p:spPr>
          <a:xfrm>
            <a:off x="665048" y="2971800"/>
            <a:ext cx="876300" cy="369332"/>
          </a:xfrm>
          <a:prstGeom prst="rect">
            <a:avLst/>
          </a:prstGeom>
          <a:noFill/>
        </p:spPr>
        <p:txBody>
          <a:bodyPr wrap="square" rtlCol="0">
            <a:spAutoFit/>
          </a:bodyPr>
          <a:lstStyle/>
          <a:p>
            <a:pPr algn="ctr"/>
            <a:r>
              <a:rPr lang="en-US" b="1" dirty="0"/>
              <a:t>Launch</a:t>
            </a:r>
          </a:p>
        </p:txBody>
      </p:sp>
      <p:sp>
        <p:nvSpPr>
          <p:cNvPr id="34" name="TextBox 33"/>
          <p:cNvSpPr txBox="1"/>
          <p:nvPr/>
        </p:nvSpPr>
        <p:spPr>
          <a:xfrm>
            <a:off x="5537618" y="4134502"/>
            <a:ext cx="914400" cy="646331"/>
          </a:xfrm>
          <a:prstGeom prst="rect">
            <a:avLst/>
          </a:prstGeom>
          <a:noFill/>
        </p:spPr>
        <p:txBody>
          <a:bodyPr wrap="square" rtlCol="0">
            <a:spAutoFit/>
          </a:bodyPr>
          <a:lstStyle/>
          <a:p>
            <a:r>
              <a:rPr lang="en-US" b="1" dirty="0"/>
              <a:t>Critical</a:t>
            </a:r>
          </a:p>
          <a:p>
            <a:r>
              <a:rPr lang="en-US" b="1" dirty="0"/>
              <a:t>Friends</a:t>
            </a:r>
          </a:p>
        </p:txBody>
      </p:sp>
      <p:sp>
        <p:nvSpPr>
          <p:cNvPr id="35" name="TextBox 34"/>
          <p:cNvSpPr txBox="1"/>
          <p:nvPr/>
        </p:nvSpPr>
        <p:spPr>
          <a:xfrm>
            <a:off x="626948" y="5225918"/>
            <a:ext cx="914400" cy="646331"/>
          </a:xfrm>
          <a:prstGeom prst="rect">
            <a:avLst/>
          </a:prstGeom>
          <a:noFill/>
        </p:spPr>
        <p:txBody>
          <a:bodyPr wrap="square" rtlCol="0">
            <a:spAutoFit/>
          </a:bodyPr>
          <a:lstStyle/>
          <a:p>
            <a:pPr algn="ctr"/>
            <a:r>
              <a:rPr lang="en-US" b="1" dirty="0" err="1"/>
              <a:t>Presen-tations</a:t>
            </a:r>
            <a:endParaRPr lang="en-US" b="1" dirty="0"/>
          </a:p>
        </p:txBody>
      </p:sp>
      <p:sp>
        <p:nvSpPr>
          <p:cNvPr id="36" name="Rectangle 35"/>
          <p:cNvSpPr/>
          <p:nvPr/>
        </p:nvSpPr>
        <p:spPr>
          <a:xfrm>
            <a:off x="4459437" y="3266706"/>
            <a:ext cx="762000" cy="273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36"/>
          <p:cNvSpPr/>
          <p:nvPr/>
        </p:nvSpPr>
        <p:spPr>
          <a:xfrm>
            <a:off x="3216066" y="4517226"/>
            <a:ext cx="762000" cy="273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8" name="Rectangle 37"/>
          <p:cNvSpPr/>
          <p:nvPr/>
        </p:nvSpPr>
        <p:spPr>
          <a:xfrm>
            <a:off x="4448782" y="4277336"/>
            <a:ext cx="762000" cy="273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9" name="Rectangle 38"/>
          <p:cNvSpPr/>
          <p:nvPr/>
        </p:nvSpPr>
        <p:spPr>
          <a:xfrm>
            <a:off x="716642" y="4517226"/>
            <a:ext cx="762000" cy="273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0" name="Rectangle 39"/>
          <p:cNvSpPr/>
          <p:nvPr/>
        </p:nvSpPr>
        <p:spPr>
          <a:xfrm>
            <a:off x="1933914" y="3277219"/>
            <a:ext cx="762000" cy="273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2124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5085" t="31179" r="51364" b="40702"/>
          <a:stretch/>
        </p:blipFill>
        <p:spPr>
          <a:xfrm rot="18977820">
            <a:off x="7526226" y="5482183"/>
            <a:ext cx="533400" cy="592455"/>
          </a:xfrm>
          <a:prstGeom prst="rect">
            <a:avLst/>
          </a:prstGeom>
        </p:spPr>
      </p:pic>
      <p:pic>
        <p:nvPicPr>
          <p:cNvPr id="4" name="Picture 3"/>
          <p:cNvPicPr/>
          <p:nvPr/>
        </p:nvPicPr>
        <p:blipFill rotWithShape="1">
          <a:blip r:embed="rId3"/>
          <a:srcRect l="17789" t="26042" r="58199" b="23958"/>
          <a:stretch/>
        </p:blipFill>
        <p:spPr>
          <a:xfrm rot="20485591">
            <a:off x="7684976" y="5316448"/>
            <a:ext cx="498475" cy="612140"/>
          </a:xfrm>
          <a:prstGeom prst="rect">
            <a:avLst/>
          </a:prstGeom>
        </p:spPr>
      </p:pic>
      <p:pic>
        <p:nvPicPr>
          <p:cNvPr id="5" name="Picture 4"/>
          <p:cNvPicPr/>
          <p:nvPr/>
        </p:nvPicPr>
        <p:blipFill rotWithShape="1">
          <a:blip r:embed="rId4"/>
          <a:srcRect l="45058" t="30208" r="32687" b="22989"/>
          <a:stretch/>
        </p:blipFill>
        <p:spPr>
          <a:xfrm rot="21053843">
            <a:off x="7889446" y="5240883"/>
            <a:ext cx="537845" cy="667385"/>
          </a:xfrm>
          <a:prstGeom prst="rect">
            <a:avLst/>
          </a:prstGeom>
        </p:spPr>
      </p:pic>
      <p:pic>
        <p:nvPicPr>
          <p:cNvPr id="6" name="Picture 5"/>
          <p:cNvPicPr/>
          <p:nvPr/>
        </p:nvPicPr>
        <p:blipFill rotWithShape="1">
          <a:blip r:embed="rId5"/>
          <a:srcRect l="34553" t="26041" r="40264" b="20834"/>
          <a:stretch/>
        </p:blipFill>
        <p:spPr>
          <a:xfrm rot="21541783">
            <a:off x="8038036" y="5167223"/>
            <a:ext cx="542290" cy="675005"/>
          </a:xfrm>
          <a:prstGeom prst="rect">
            <a:avLst/>
          </a:prstGeom>
        </p:spPr>
      </p:pic>
      <p:pic>
        <p:nvPicPr>
          <p:cNvPr id="7" name="Picture 6"/>
          <p:cNvPicPr/>
          <p:nvPr/>
        </p:nvPicPr>
        <p:blipFill rotWithShape="1">
          <a:blip r:embed="rId6"/>
          <a:srcRect l="43896" t="31560" r="34156" b="20106"/>
          <a:stretch/>
        </p:blipFill>
        <p:spPr>
          <a:xfrm rot="507473">
            <a:off x="8232346" y="5235803"/>
            <a:ext cx="528320" cy="686435"/>
          </a:xfrm>
          <a:prstGeom prst="rect">
            <a:avLst/>
          </a:prstGeom>
        </p:spPr>
      </p:pic>
      <p:pic>
        <p:nvPicPr>
          <p:cNvPr id="8" name="Picture 7"/>
          <p:cNvPicPr/>
          <p:nvPr/>
        </p:nvPicPr>
        <p:blipFill rotWithShape="1">
          <a:blip r:embed="rId7"/>
          <a:srcRect l="49195" t="31918" r="35746" b="37725"/>
          <a:stretch/>
        </p:blipFill>
        <p:spPr>
          <a:xfrm rot="1485052">
            <a:off x="8322516" y="5350738"/>
            <a:ext cx="600710" cy="714375"/>
          </a:xfrm>
          <a:prstGeom prst="rect">
            <a:avLst/>
          </a:prstGeom>
        </p:spPr>
      </p:pic>
      <p:pic>
        <p:nvPicPr>
          <p:cNvPr id="9" name="Picture 8"/>
          <p:cNvPicPr/>
          <p:nvPr/>
        </p:nvPicPr>
        <p:blipFill rotWithShape="1">
          <a:blip r:embed="rId8"/>
          <a:srcRect l="43307" t="30546" r="34660" b="23509"/>
          <a:stretch/>
        </p:blipFill>
        <p:spPr>
          <a:xfrm rot="2370304">
            <a:off x="8395541" y="5437098"/>
            <a:ext cx="603250" cy="695960"/>
          </a:xfrm>
          <a:prstGeom prst="rect">
            <a:avLst/>
          </a:prstGeom>
        </p:spPr>
      </p:pic>
      <p:pic>
        <p:nvPicPr>
          <p:cNvPr id="10" name="Picture 9"/>
          <p:cNvPicPr>
            <a:picLocks noChangeAspect="1"/>
          </p:cNvPicPr>
          <p:nvPr/>
        </p:nvPicPr>
        <p:blipFill>
          <a:blip r:embed="rId9"/>
          <a:stretch>
            <a:fillRect/>
          </a:stretch>
        </p:blipFill>
        <p:spPr>
          <a:xfrm>
            <a:off x="2160862" y="2080192"/>
            <a:ext cx="4942453" cy="3325198"/>
          </a:xfrm>
          <a:prstGeom prst="rect">
            <a:avLst/>
          </a:prstGeom>
        </p:spPr>
      </p:pic>
      <p:sp>
        <p:nvSpPr>
          <p:cNvPr id="11"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
        <p:nvSpPr>
          <p:cNvPr id="2" name="TextBox 1"/>
          <p:cNvSpPr txBox="1"/>
          <p:nvPr/>
        </p:nvSpPr>
        <p:spPr>
          <a:xfrm>
            <a:off x="838200" y="1066800"/>
            <a:ext cx="5334000" cy="830997"/>
          </a:xfrm>
          <a:prstGeom prst="rect">
            <a:avLst/>
          </a:prstGeom>
          <a:noFill/>
        </p:spPr>
        <p:txBody>
          <a:bodyPr wrap="square" rtlCol="0">
            <a:spAutoFit/>
          </a:bodyPr>
          <a:lstStyle/>
          <a:p>
            <a:r>
              <a:rPr lang="en-US" sz="4800" b="1" dirty="0"/>
              <a:t>Well Done!</a:t>
            </a:r>
          </a:p>
        </p:txBody>
      </p:sp>
    </p:spTree>
    <p:extLst>
      <p:ext uri="{BB962C8B-B14F-4D97-AF65-F5344CB8AC3E}">
        <p14:creationId xmlns:p14="http://schemas.microsoft.com/office/powerpoint/2010/main" val="4089683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5085" t="31179" r="51364" b="40702"/>
          <a:stretch/>
        </p:blipFill>
        <p:spPr>
          <a:xfrm rot="18977820">
            <a:off x="7526226" y="5482183"/>
            <a:ext cx="533400" cy="592455"/>
          </a:xfrm>
          <a:prstGeom prst="rect">
            <a:avLst/>
          </a:prstGeom>
        </p:spPr>
      </p:pic>
      <p:pic>
        <p:nvPicPr>
          <p:cNvPr id="4" name="Picture 3"/>
          <p:cNvPicPr/>
          <p:nvPr/>
        </p:nvPicPr>
        <p:blipFill rotWithShape="1">
          <a:blip r:embed="rId3"/>
          <a:srcRect l="17789" t="26042" r="58199" b="23958"/>
          <a:stretch/>
        </p:blipFill>
        <p:spPr>
          <a:xfrm rot="20485591">
            <a:off x="7684976" y="5316448"/>
            <a:ext cx="498475" cy="612140"/>
          </a:xfrm>
          <a:prstGeom prst="rect">
            <a:avLst/>
          </a:prstGeom>
        </p:spPr>
      </p:pic>
      <p:pic>
        <p:nvPicPr>
          <p:cNvPr id="5" name="Picture 4"/>
          <p:cNvPicPr/>
          <p:nvPr/>
        </p:nvPicPr>
        <p:blipFill rotWithShape="1">
          <a:blip r:embed="rId4"/>
          <a:srcRect l="45058" t="30208" r="32687" b="22989"/>
          <a:stretch/>
        </p:blipFill>
        <p:spPr>
          <a:xfrm rot="21053843">
            <a:off x="7889446" y="5240883"/>
            <a:ext cx="537845" cy="667385"/>
          </a:xfrm>
          <a:prstGeom prst="rect">
            <a:avLst/>
          </a:prstGeom>
        </p:spPr>
      </p:pic>
      <p:pic>
        <p:nvPicPr>
          <p:cNvPr id="6" name="Picture 5"/>
          <p:cNvPicPr/>
          <p:nvPr/>
        </p:nvPicPr>
        <p:blipFill rotWithShape="1">
          <a:blip r:embed="rId5"/>
          <a:srcRect l="34553" t="26041" r="40264" b="20834"/>
          <a:stretch/>
        </p:blipFill>
        <p:spPr>
          <a:xfrm rot="21541783">
            <a:off x="8038036" y="5167223"/>
            <a:ext cx="542290" cy="675005"/>
          </a:xfrm>
          <a:prstGeom prst="rect">
            <a:avLst/>
          </a:prstGeom>
        </p:spPr>
      </p:pic>
      <p:pic>
        <p:nvPicPr>
          <p:cNvPr id="7" name="Picture 6"/>
          <p:cNvPicPr/>
          <p:nvPr/>
        </p:nvPicPr>
        <p:blipFill rotWithShape="1">
          <a:blip r:embed="rId6"/>
          <a:srcRect l="43896" t="31560" r="34156" b="20106"/>
          <a:stretch/>
        </p:blipFill>
        <p:spPr>
          <a:xfrm rot="507473">
            <a:off x="8232346" y="5235803"/>
            <a:ext cx="528320" cy="686435"/>
          </a:xfrm>
          <a:prstGeom prst="rect">
            <a:avLst/>
          </a:prstGeom>
        </p:spPr>
      </p:pic>
      <p:pic>
        <p:nvPicPr>
          <p:cNvPr id="8" name="Picture 7"/>
          <p:cNvPicPr/>
          <p:nvPr/>
        </p:nvPicPr>
        <p:blipFill rotWithShape="1">
          <a:blip r:embed="rId7"/>
          <a:srcRect l="49195" t="31918" r="35746" b="37725"/>
          <a:stretch/>
        </p:blipFill>
        <p:spPr>
          <a:xfrm rot="1485052">
            <a:off x="8322516" y="5350738"/>
            <a:ext cx="600710" cy="714375"/>
          </a:xfrm>
          <a:prstGeom prst="rect">
            <a:avLst/>
          </a:prstGeom>
        </p:spPr>
      </p:pic>
      <p:pic>
        <p:nvPicPr>
          <p:cNvPr id="9" name="Picture 8"/>
          <p:cNvPicPr/>
          <p:nvPr/>
        </p:nvPicPr>
        <p:blipFill rotWithShape="1">
          <a:blip r:embed="rId8"/>
          <a:srcRect l="43307" t="30546" r="34660" b="23509"/>
          <a:stretch/>
        </p:blipFill>
        <p:spPr>
          <a:xfrm rot="2370304">
            <a:off x="8395541" y="5437098"/>
            <a:ext cx="603250" cy="695960"/>
          </a:xfrm>
          <a:prstGeom prst="rect">
            <a:avLst/>
          </a:prstGeom>
        </p:spPr>
      </p:pic>
      <p:sp>
        <p:nvSpPr>
          <p:cNvPr id="11"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pic>
        <p:nvPicPr>
          <p:cNvPr id="10242" name="Picture 2" descr="http://myefiko.com/wp-content/uploads/2016/06/Subject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3317" y="1408037"/>
            <a:ext cx="6839042" cy="357263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Now for your content…</a:t>
            </a:r>
          </a:p>
        </p:txBody>
      </p:sp>
    </p:spTree>
    <p:extLst>
      <p:ext uri="{BB962C8B-B14F-4D97-AF65-F5344CB8AC3E}">
        <p14:creationId xmlns:p14="http://schemas.microsoft.com/office/powerpoint/2010/main" val="362596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35085" t="31179" r="51364" b="40702"/>
          <a:stretch/>
        </p:blipFill>
        <p:spPr>
          <a:xfrm rot="18977820">
            <a:off x="5654799" y="2278149"/>
            <a:ext cx="772087" cy="885563"/>
          </a:xfrm>
          <a:prstGeom prst="rect">
            <a:avLst/>
          </a:prstGeom>
        </p:spPr>
      </p:pic>
      <p:pic>
        <p:nvPicPr>
          <p:cNvPr id="7" name="Picture 6"/>
          <p:cNvPicPr>
            <a:picLocks noChangeAspect="1"/>
          </p:cNvPicPr>
          <p:nvPr/>
        </p:nvPicPr>
        <p:blipFill rotWithShape="1">
          <a:blip r:embed="rId4"/>
          <a:srcRect l="17789" t="26042" r="58199" b="23958"/>
          <a:stretch/>
        </p:blipFill>
        <p:spPr>
          <a:xfrm rot="20485591">
            <a:off x="6004092" y="2049586"/>
            <a:ext cx="801356" cy="954281"/>
          </a:xfrm>
          <a:prstGeom prst="rect">
            <a:avLst/>
          </a:prstGeom>
        </p:spPr>
      </p:pic>
      <p:pic>
        <p:nvPicPr>
          <p:cNvPr id="8" name="Picture 7"/>
          <p:cNvPicPr>
            <a:picLocks noChangeAspect="1"/>
          </p:cNvPicPr>
          <p:nvPr/>
        </p:nvPicPr>
        <p:blipFill rotWithShape="1">
          <a:blip r:embed="rId5"/>
          <a:srcRect l="45058" t="30208" r="32687" b="22989"/>
          <a:stretch/>
        </p:blipFill>
        <p:spPr>
          <a:xfrm rot="21053843">
            <a:off x="6379592" y="1933597"/>
            <a:ext cx="894964" cy="1076372"/>
          </a:xfrm>
          <a:prstGeom prst="rect">
            <a:avLst/>
          </a:prstGeom>
        </p:spPr>
      </p:pic>
      <p:pic>
        <p:nvPicPr>
          <p:cNvPr id="9" name="Picture 8"/>
          <p:cNvPicPr>
            <a:picLocks noChangeAspect="1"/>
          </p:cNvPicPr>
          <p:nvPr/>
        </p:nvPicPr>
        <p:blipFill rotWithShape="1">
          <a:blip r:embed="rId6"/>
          <a:srcRect l="34553" t="26041" r="40264" b="20834"/>
          <a:stretch/>
        </p:blipFill>
        <p:spPr>
          <a:xfrm rot="21541783">
            <a:off x="6735753" y="1806045"/>
            <a:ext cx="983756" cy="1186813"/>
          </a:xfrm>
          <a:prstGeom prst="rect">
            <a:avLst/>
          </a:prstGeom>
        </p:spPr>
      </p:pic>
      <p:pic>
        <p:nvPicPr>
          <p:cNvPr id="10" name="Picture 9"/>
          <p:cNvPicPr>
            <a:picLocks noChangeAspect="1"/>
          </p:cNvPicPr>
          <p:nvPr/>
        </p:nvPicPr>
        <p:blipFill rotWithShape="1">
          <a:blip r:embed="rId7"/>
          <a:srcRect l="43896" t="31560" r="34156" b="20106"/>
          <a:stretch/>
        </p:blipFill>
        <p:spPr>
          <a:xfrm rot="507473">
            <a:off x="7047990" y="1891145"/>
            <a:ext cx="892005" cy="1123349"/>
          </a:xfrm>
          <a:prstGeom prst="rect">
            <a:avLst/>
          </a:prstGeom>
        </p:spPr>
      </p:pic>
      <p:pic>
        <p:nvPicPr>
          <p:cNvPr id="11" name="Picture 10"/>
          <p:cNvPicPr>
            <a:picLocks noChangeAspect="1"/>
          </p:cNvPicPr>
          <p:nvPr/>
        </p:nvPicPr>
        <p:blipFill rotWithShape="1">
          <a:blip r:embed="rId8"/>
          <a:srcRect l="49195" t="31918" r="35746" b="37725"/>
          <a:stretch/>
        </p:blipFill>
        <p:spPr>
          <a:xfrm rot="1485052">
            <a:off x="7442432" y="2052786"/>
            <a:ext cx="1095072" cy="1262391"/>
          </a:xfrm>
          <a:prstGeom prst="rect">
            <a:avLst/>
          </a:prstGeom>
        </p:spPr>
      </p:pic>
      <p:pic>
        <p:nvPicPr>
          <p:cNvPr id="12" name="Picture 11"/>
          <p:cNvPicPr>
            <a:picLocks noChangeAspect="1"/>
          </p:cNvPicPr>
          <p:nvPr/>
        </p:nvPicPr>
        <p:blipFill rotWithShape="1">
          <a:blip r:embed="rId9"/>
          <a:srcRect l="43307" t="30546" r="34660" b="23509"/>
          <a:stretch/>
        </p:blipFill>
        <p:spPr>
          <a:xfrm rot="2370304">
            <a:off x="7745841" y="2269951"/>
            <a:ext cx="1073668" cy="1280394"/>
          </a:xfrm>
          <a:prstGeom prst="rect">
            <a:avLst/>
          </a:prstGeom>
        </p:spPr>
      </p:pic>
      <p:sp>
        <p:nvSpPr>
          <p:cNvPr id="4" name="TextBox 3"/>
          <p:cNvSpPr txBox="1"/>
          <p:nvPr/>
        </p:nvSpPr>
        <p:spPr>
          <a:xfrm>
            <a:off x="201234" y="4864011"/>
            <a:ext cx="7027231" cy="1354217"/>
          </a:xfrm>
          <a:prstGeom prst="rect">
            <a:avLst/>
          </a:prstGeom>
          <a:noFill/>
        </p:spPr>
        <p:txBody>
          <a:bodyPr wrap="square" rtlCol="0">
            <a:spAutoFit/>
          </a:bodyPr>
          <a:lstStyle/>
          <a:p>
            <a:r>
              <a:rPr lang="en-US" sz="3200" b="1" i="1" dirty="0"/>
              <a:t>Contact me: </a:t>
            </a:r>
            <a:r>
              <a:rPr lang="en-US" sz="3200" b="1" i="1" dirty="0">
                <a:hlinkClick r:id="rId10"/>
              </a:rPr>
              <a:t>Kenya.Wilson@sbcglobal.net</a:t>
            </a:r>
            <a:endParaRPr lang="en-US" sz="3200" b="1" i="1" dirty="0"/>
          </a:p>
          <a:p>
            <a:endParaRPr lang="en-US" dirty="0"/>
          </a:p>
        </p:txBody>
      </p:sp>
      <p:sp>
        <p:nvSpPr>
          <p:cNvPr id="14" name="TextBox 13"/>
          <p:cNvSpPr txBox="1"/>
          <p:nvPr/>
        </p:nvSpPr>
        <p:spPr>
          <a:xfrm>
            <a:off x="201234" y="2757048"/>
            <a:ext cx="8275722" cy="1569660"/>
          </a:xfrm>
          <a:prstGeom prst="rect">
            <a:avLst/>
          </a:prstGeom>
          <a:noFill/>
        </p:spPr>
        <p:txBody>
          <a:bodyPr wrap="square" rtlCol="0">
            <a:spAutoFit/>
          </a:bodyPr>
          <a:lstStyle/>
          <a:p>
            <a:endParaRPr lang="en-US" sz="3200" b="1" dirty="0"/>
          </a:p>
          <a:p>
            <a:r>
              <a:rPr lang="en-US" sz="3200" b="1" dirty="0"/>
              <a:t>Comments/Questions:</a:t>
            </a:r>
            <a:endParaRPr lang="en-US" sz="3200" b="1" dirty="0">
              <a:hlinkClick r:id="rId11"/>
            </a:endParaRPr>
          </a:p>
          <a:p>
            <a:r>
              <a:rPr lang="en-US" sz="3200" b="1" dirty="0">
                <a:hlinkClick r:id="rId12"/>
              </a:rPr>
              <a:t>http://tinyurl.com/PBLdeck</a:t>
            </a:r>
            <a:endParaRPr lang="en-US" sz="3200" b="1" dirty="0"/>
          </a:p>
        </p:txBody>
      </p:sp>
      <p:sp>
        <p:nvSpPr>
          <p:cNvPr id="16"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PBL Workshops On Deck</a:t>
            </a:r>
          </a:p>
        </p:txBody>
      </p:sp>
    </p:spTree>
    <p:extLst>
      <p:ext uri="{BB962C8B-B14F-4D97-AF65-F5344CB8AC3E}">
        <p14:creationId xmlns:p14="http://schemas.microsoft.com/office/powerpoint/2010/main" val="133864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38201" y="1143000"/>
            <a:ext cx="7856394" cy="3046988"/>
          </a:xfrm>
          <a:prstGeom prst="rect">
            <a:avLst/>
          </a:prstGeom>
          <a:noFill/>
        </p:spPr>
        <p:txBody>
          <a:bodyPr wrap="square" rtlCol="0">
            <a:spAutoFit/>
          </a:bodyPr>
          <a:lstStyle/>
          <a:p>
            <a:r>
              <a:rPr lang="en-US" sz="3200" b="1" dirty="0"/>
              <a:t>Today’s Goals</a:t>
            </a:r>
          </a:p>
          <a:p>
            <a:endParaRPr lang="en-US" sz="3200" b="1" dirty="0"/>
          </a:p>
          <a:p>
            <a:pPr marL="285750" indent="-285750">
              <a:buFont typeface="Arial" panose="020B0604020202020204" pitchFamily="34" charset="0"/>
              <a:buChar char="•"/>
            </a:pPr>
            <a:r>
              <a:rPr lang="en-US" sz="3200" b="1" dirty="0"/>
              <a:t>Define Project-Based Learning</a:t>
            </a:r>
          </a:p>
          <a:p>
            <a:pPr marL="285750" indent="-285750">
              <a:buFont typeface="Arial" panose="020B0604020202020204" pitchFamily="34" charset="0"/>
              <a:buChar char="•"/>
            </a:pPr>
            <a:r>
              <a:rPr lang="en-US" sz="3200" b="1" dirty="0"/>
              <a:t>Identify Components of PBL</a:t>
            </a:r>
          </a:p>
          <a:p>
            <a:pPr marL="285750" indent="-285750">
              <a:buFont typeface="Arial" panose="020B0604020202020204" pitchFamily="34" charset="0"/>
              <a:buChar char="•"/>
            </a:pPr>
            <a:r>
              <a:rPr lang="en-US" sz="3200" b="1" dirty="0"/>
              <a:t>Navigate your PBL Workshop Planning Deck</a:t>
            </a:r>
          </a:p>
          <a:p>
            <a:endParaRPr lang="en-US" sz="3200" b="1" dirty="0"/>
          </a:p>
        </p:txBody>
      </p:sp>
      <p:pic>
        <p:nvPicPr>
          <p:cNvPr id="11" name="Picture 10"/>
          <p:cNvPicPr>
            <a:picLocks noChangeAspect="1"/>
          </p:cNvPicPr>
          <p:nvPr/>
        </p:nvPicPr>
        <p:blipFill rotWithShape="1">
          <a:blip r:embed="rId3"/>
          <a:srcRect l="35085" t="31179" r="51364" b="40702"/>
          <a:stretch/>
        </p:blipFill>
        <p:spPr>
          <a:xfrm rot="18977820">
            <a:off x="7399089" y="5583360"/>
            <a:ext cx="533501" cy="593056"/>
          </a:xfrm>
          <a:prstGeom prst="rect">
            <a:avLst/>
          </a:prstGeom>
        </p:spPr>
      </p:pic>
      <p:pic>
        <p:nvPicPr>
          <p:cNvPr id="13" name="Picture 12"/>
          <p:cNvPicPr>
            <a:picLocks noChangeAspect="1"/>
          </p:cNvPicPr>
          <p:nvPr/>
        </p:nvPicPr>
        <p:blipFill rotWithShape="1">
          <a:blip r:embed="rId4"/>
          <a:srcRect l="17789" t="26042" r="58199" b="23958"/>
          <a:stretch/>
        </p:blipFill>
        <p:spPr>
          <a:xfrm rot="20485591">
            <a:off x="7557981" y="5455387"/>
            <a:ext cx="498517" cy="612524"/>
          </a:xfrm>
          <a:prstGeom prst="rect">
            <a:avLst/>
          </a:prstGeom>
        </p:spPr>
      </p:pic>
      <p:pic>
        <p:nvPicPr>
          <p:cNvPr id="14" name="Picture 13"/>
          <p:cNvPicPr>
            <a:picLocks noChangeAspect="1"/>
          </p:cNvPicPr>
          <p:nvPr/>
        </p:nvPicPr>
        <p:blipFill rotWithShape="1">
          <a:blip r:embed="rId5"/>
          <a:srcRect l="45058" t="30208" r="32687" b="22989"/>
          <a:stretch/>
        </p:blipFill>
        <p:spPr>
          <a:xfrm rot="21053843">
            <a:off x="7762460" y="5399480"/>
            <a:ext cx="537990" cy="667612"/>
          </a:xfrm>
          <a:prstGeom prst="rect">
            <a:avLst/>
          </a:prstGeom>
        </p:spPr>
      </p:pic>
      <p:pic>
        <p:nvPicPr>
          <p:cNvPr id="15" name="Picture 14"/>
          <p:cNvPicPr>
            <a:picLocks noChangeAspect="1"/>
          </p:cNvPicPr>
          <p:nvPr/>
        </p:nvPicPr>
        <p:blipFill rotWithShape="1">
          <a:blip r:embed="rId6"/>
          <a:srcRect l="34553" t="26041" r="40264" b="20834"/>
          <a:stretch/>
        </p:blipFill>
        <p:spPr>
          <a:xfrm rot="21541783">
            <a:off x="7923647" y="5363310"/>
            <a:ext cx="542459" cy="675235"/>
          </a:xfrm>
          <a:prstGeom prst="rect">
            <a:avLst/>
          </a:prstGeom>
        </p:spPr>
      </p:pic>
      <p:pic>
        <p:nvPicPr>
          <p:cNvPr id="16" name="Picture 15"/>
          <p:cNvPicPr>
            <a:picLocks noChangeAspect="1"/>
          </p:cNvPicPr>
          <p:nvPr/>
        </p:nvPicPr>
        <p:blipFill rotWithShape="1">
          <a:blip r:embed="rId7"/>
          <a:srcRect l="43896" t="31560" r="34156" b="20106"/>
          <a:stretch/>
        </p:blipFill>
        <p:spPr>
          <a:xfrm rot="507473">
            <a:off x="8118397" y="5413186"/>
            <a:ext cx="528562" cy="686810"/>
          </a:xfrm>
          <a:prstGeom prst="rect">
            <a:avLst/>
          </a:prstGeom>
        </p:spPr>
      </p:pic>
      <p:pic>
        <p:nvPicPr>
          <p:cNvPr id="17" name="Picture 16"/>
          <p:cNvPicPr>
            <a:picLocks noChangeAspect="1"/>
          </p:cNvPicPr>
          <p:nvPr/>
        </p:nvPicPr>
        <p:blipFill rotWithShape="1">
          <a:blip r:embed="rId8"/>
          <a:srcRect l="49195" t="31918" r="35746" b="37725"/>
          <a:stretch/>
        </p:blipFill>
        <p:spPr>
          <a:xfrm rot="1485052">
            <a:off x="8252375" y="5470996"/>
            <a:ext cx="600800" cy="714618"/>
          </a:xfrm>
          <a:prstGeom prst="rect">
            <a:avLst/>
          </a:prstGeom>
        </p:spPr>
      </p:pic>
      <p:pic>
        <p:nvPicPr>
          <p:cNvPr id="18" name="Picture 17"/>
          <p:cNvPicPr>
            <a:picLocks noChangeAspect="1"/>
          </p:cNvPicPr>
          <p:nvPr/>
        </p:nvPicPr>
        <p:blipFill rotWithShape="1">
          <a:blip r:embed="rId9"/>
          <a:srcRect l="43307" t="30546" r="34660" b="23509"/>
          <a:stretch/>
        </p:blipFill>
        <p:spPr>
          <a:xfrm rot="2370304">
            <a:off x="8314818" y="5550054"/>
            <a:ext cx="566119" cy="696586"/>
          </a:xfrm>
          <a:prstGeom prst="rect">
            <a:avLst/>
          </a:prstGeom>
        </p:spPr>
      </p:pic>
      <p:sp>
        <p:nvSpPr>
          <p:cNvPr id="19"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383122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76200" y="910005"/>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39448"/>
            <a:ext cx="8991600" cy="769441"/>
          </a:xfrm>
          <a:prstGeom prst="rect">
            <a:avLst/>
          </a:prstGeom>
          <a:noFill/>
        </p:spPr>
        <p:txBody>
          <a:bodyPr wrap="square" rtlCol="0">
            <a:spAutoFit/>
          </a:bodyPr>
          <a:lstStyle/>
          <a:p>
            <a:pPr algn="ctr"/>
            <a:r>
              <a:rPr lang="en-US" sz="4400" b="1" i="1" dirty="0">
                <a:solidFill>
                  <a:schemeClr val="accent1">
                    <a:lumMod val="75000"/>
                  </a:schemeClr>
                </a:solidFill>
                <a:latin typeface="Times New Roman" panose="02020603050405020304" pitchFamily="18" charset="0"/>
                <a:cs typeface="Times New Roman" panose="02020603050405020304" pitchFamily="18" charset="0"/>
              </a:rPr>
              <a:t>What is Project-Based Learning?</a:t>
            </a:r>
          </a:p>
        </p:txBody>
      </p:sp>
      <p:pic>
        <p:nvPicPr>
          <p:cNvPr id="14" name="Picture 13"/>
          <p:cNvPicPr/>
          <p:nvPr/>
        </p:nvPicPr>
        <p:blipFill rotWithShape="1">
          <a:blip r:embed="rId3"/>
          <a:srcRect l="35085" t="31179" r="51364" b="40702"/>
          <a:stretch/>
        </p:blipFill>
        <p:spPr>
          <a:xfrm rot="18977820">
            <a:off x="7442770" y="5491473"/>
            <a:ext cx="533400" cy="592455"/>
          </a:xfrm>
          <a:prstGeom prst="rect">
            <a:avLst/>
          </a:prstGeom>
        </p:spPr>
      </p:pic>
      <p:pic>
        <p:nvPicPr>
          <p:cNvPr id="15" name="Picture 14"/>
          <p:cNvPicPr/>
          <p:nvPr/>
        </p:nvPicPr>
        <p:blipFill rotWithShape="1">
          <a:blip r:embed="rId4"/>
          <a:srcRect l="17789" t="26042" r="58199" b="23958"/>
          <a:stretch/>
        </p:blipFill>
        <p:spPr>
          <a:xfrm rot="20485591">
            <a:off x="7601520" y="5325738"/>
            <a:ext cx="498475" cy="612140"/>
          </a:xfrm>
          <a:prstGeom prst="rect">
            <a:avLst/>
          </a:prstGeom>
        </p:spPr>
      </p:pic>
      <p:pic>
        <p:nvPicPr>
          <p:cNvPr id="16" name="Picture 15"/>
          <p:cNvPicPr/>
          <p:nvPr/>
        </p:nvPicPr>
        <p:blipFill rotWithShape="1">
          <a:blip r:embed="rId5"/>
          <a:srcRect l="45058" t="30208" r="32687" b="22989"/>
          <a:stretch/>
        </p:blipFill>
        <p:spPr>
          <a:xfrm rot="21053843">
            <a:off x="7805990" y="5250173"/>
            <a:ext cx="537845" cy="667385"/>
          </a:xfrm>
          <a:prstGeom prst="rect">
            <a:avLst/>
          </a:prstGeom>
        </p:spPr>
      </p:pic>
      <p:pic>
        <p:nvPicPr>
          <p:cNvPr id="17" name="Picture 16"/>
          <p:cNvPicPr/>
          <p:nvPr/>
        </p:nvPicPr>
        <p:blipFill rotWithShape="1">
          <a:blip r:embed="rId6"/>
          <a:srcRect l="34553" t="26041" r="40264" b="20834"/>
          <a:stretch/>
        </p:blipFill>
        <p:spPr>
          <a:xfrm rot="21541783">
            <a:off x="7954580" y="5176513"/>
            <a:ext cx="542290" cy="675005"/>
          </a:xfrm>
          <a:prstGeom prst="rect">
            <a:avLst/>
          </a:prstGeom>
        </p:spPr>
      </p:pic>
      <p:pic>
        <p:nvPicPr>
          <p:cNvPr id="18" name="Picture 17"/>
          <p:cNvPicPr/>
          <p:nvPr/>
        </p:nvPicPr>
        <p:blipFill rotWithShape="1">
          <a:blip r:embed="rId7"/>
          <a:srcRect l="43896" t="31560" r="34156" b="20106"/>
          <a:stretch/>
        </p:blipFill>
        <p:spPr>
          <a:xfrm rot="507473">
            <a:off x="8148890" y="5245093"/>
            <a:ext cx="528320" cy="686435"/>
          </a:xfrm>
          <a:prstGeom prst="rect">
            <a:avLst/>
          </a:prstGeom>
        </p:spPr>
      </p:pic>
      <p:pic>
        <p:nvPicPr>
          <p:cNvPr id="19" name="Picture 18"/>
          <p:cNvPicPr/>
          <p:nvPr/>
        </p:nvPicPr>
        <p:blipFill rotWithShape="1">
          <a:blip r:embed="rId8"/>
          <a:srcRect l="49195" t="31918" r="35746" b="37725"/>
          <a:stretch/>
        </p:blipFill>
        <p:spPr>
          <a:xfrm rot="1485052">
            <a:off x="8239060" y="5360028"/>
            <a:ext cx="600710" cy="714375"/>
          </a:xfrm>
          <a:prstGeom prst="rect">
            <a:avLst/>
          </a:prstGeom>
        </p:spPr>
      </p:pic>
      <p:pic>
        <p:nvPicPr>
          <p:cNvPr id="20" name="Picture 19"/>
          <p:cNvPicPr/>
          <p:nvPr/>
        </p:nvPicPr>
        <p:blipFill rotWithShape="1">
          <a:blip r:embed="rId9"/>
          <a:srcRect l="43307" t="30546" r="34660" b="23509"/>
          <a:stretch/>
        </p:blipFill>
        <p:spPr>
          <a:xfrm rot="2370304">
            <a:off x="8312085" y="5446388"/>
            <a:ext cx="603250" cy="695960"/>
          </a:xfrm>
          <a:prstGeom prst="rect">
            <a:avLst/>
          </a:prstGeom>
        </p:spPr>
      </p:pic>
      <p:sp>
        <p:nvSpPr>
          <p:cNvPr id="21"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pic>
        <p:nvPicPr>
          <p:cNvPr id="4" name="Picture 3"/>
          <p:cNvPicPr>
            <a:picLocks noChangeAspect="1"/>
          </p:cNvPicPr>
          <p:nvPr/>
        </p:nvPicPr>
        <p:blipFill>
          <a:blip r:embed="rId10"/>
          <a:stretch>
            <a:fillRect/>
          </a:stretch>
        </p:blipFill>
        <p:spPr>
          <a:xfrm>
            <a:off x="2162835" y="1172774"/>
            <a:ext cx="4926887" cy="4856670"/>
          </a:xfrm>
          <a:prstGeom prst="rect">
            <a:avLst/>
          </a:prstGeom>
        </p:spPr>
      </p:pic>
    </p:spTree>
    <p:extLst>
      <p:ext uri="{BB962C8B-B14F-4D97-AF65-F5344CB8AC3E}">
        <p14:creationId xmlns:p14="http://schemas.microsoft.com/office/powerpoint/2010/main" val="358533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5085" t="31179" r="51364" b="40702"/>
          <a:stretch/>
        </p:blipFill>
        <p:spPr>
          <a:xfrm rot="18977820">
            <a:off x="7399089" y="5583360"/>
            <a:ext cx="533501" cy="593056"/>
          </a:xfrm>
          <a:prstGeom prst="rect">
            <a:avLst/>
          </a:prstGeom>
        </p:spPr>
      </p:pic>
      <p:pic>
        <p:nvPicPr>
          <p:cNvPr id="5" name="Picture 4"/>
          <p:cNvPicPr>
            <a:picLocks noChangeAspect="1"/>
          </p:cNvPicPr>
          <p:nvPr/>
        </p:nvPicPr>
        <p:blipFill rotWithShape="1">
          <a:blip r:embed="rId4"/>
          <a:srcRect l="17789" t="26042" r="58199" b="23958"/>
          <a:stretch/>
        </p:blipFill>
        <p:spPr>
          <a:xfrm rot="20485591">
            <a:off x="7557981" y="5455387"/>
            <a:ext cx="498517" cy="612524"/>
          </a:xfrm>
          <a:prstGeom prst="rect">
            <a:avLst/>
          </a:prstGeom>
        </p:spPr>
      </p:pic>
      <p:pic>
        <p:nvPicPr>
          <p:cNvPr id="6" name="Picture 5"/>
          <p:cNvPicPr>
            <a:picLocks noChangeAspect="1"/>
          </p:cNvPicPr>
          <p:nvPr/>
        </p:nvPicPr>
        <p:blipFill rotWithShape="1">
          <a:blip r:embed="rId5"/>
          <a:srcRect l="45058" t="30208" r="32687" b="22989"/>
          <a:stretch/>
        </p:blipFill>
        <p:spPr>
          <a:xfrm rot="21053843">
            <a:off x="7762460" y="5399480"/>
            <a:ext cx="537990" cy="667612"/>
          </a:xfrm>
          <a:prstGeom prst="rect">
            <a:avLst/>
          </a:prstGeom>
        </p:spPr>
      </p:pic>
      <p:pic>
        <p:nvPicPr>
          <p:cNvPr id="7" name="Picture 6"/>
          <p:cNvPicPr>
            <a:picLocks noChangeAspect="1"/>
          </p:cNvPicPr>
          <p:nvPr/>
        </p:nvPicPr>
        <p:blipFill rotWithShape="1">
          <a:blip r:embed="rId6"/>
          <a:srcRect l="34553" t="26041" r="40264" b="20834"/>
          <a:stretch/>
        </p:blipFill>
        <p:spPr>
          <a:xfrm rot="21541783">
            <a:off x="7923647" y="5363310"/>
            <a:ext cx="542459" cy="675235"/>
          </a:xfrm>
          <a:prstGeom prst="rect">
            <a:avLst/>
          </a:prstGeom>
        </p:spPr>
      </p:pic>
      <p:pic>
        <p:nvPicPr>
          <p:cNvPr id="8" name="Picture 7"/>
          <p:cNvPicPr>
            <a:picLocks noChangeAspect="1"/>
          </p:cNvPicPr>
          <p:nvPr/>
        </p:nvPicPr>
        <p:blipFill rotWithShape="1">
          <a:blip r:embed="rId7"/>
          <a:srcRect l="43896" t="31560" r="34156" b="20106"/>
          <a:stretch/>
        </p:blipFill>
        <p:spPr>
          <a:xfrm rot="507473">
            <a:off x="8118397" y="5413186"/>
            <a:ext cx="528562" cy="686810"/>
          </a:xfrm>
          <a:prstGeom prst="rect">
            <a:avLst/>
          </a:prstGeom>
        </p:spPr>
      </p:pic>
      <p:pic>
        <p:nvPicPr>
          <p:cNvPr id="9" name="Picture 8"/>
          <p:cNvPicPr>
            <a:picLocks noChangeAspect="1"/>
          </p:cNvPicPr>
          <p:nvPr/>
        </p:nvPicPr>
        <p:blipFill rotWithShape="1">
          <a:blip r:embed="rId8"/>
          <a:srcRect l="49195" t="31918" r="35746" b="37725"/>
          <a:stretch/>
        </p:blipFill>
        <p:spPr>
          <a:xfrm rot="1485052">
            <a:off x="8252375" y="5470996"/>
            <a:ext cx="600800" cy="714618"/>
          </a:xfrm>
          <a:prstGeom prst="rect">
            <a:avLst/>
          </a:prstGeom>
        </p:spPr>
      </p:pic>
      <p:pic>
        <p:nvPicPr>
          <p:cNvPr id="10" name="Picture 9"/>
          <p:cNvPicPr>
            <a:picLocks noChangeAspect="1"/>
          </p:cNvPicPr>
          <p:nvPr/>
        </p:nvPicPr>
        <p:blipFill rotWithShape="1">
          <a:blip r:embed="rId9"/>
          <a:srcRect l="43307" t="30546" r="34660" b="23509"/>
          <a:stretch/>
        </p:blipFill>
        <p:spPr>
          <a:xfrm rot="2370304">
            <a:off x="8314818" y="5550054"/>
            <a:ext cx="566119" cy="696586"/>
          </a:xfrm>
          <a:prstGeom prst="rect">
            <a:avLst/>
          </a:prstGeom>
        </p:spPr>
      </p:pic>
      <p:sp>
        <p:nvSpPr>
          <p:cNvPr id="11" name="TextBox 10"/>
          <p:cNvSpPr txBox="1"/>
          <p:nvPr/>
        </p:nvSpPr>
        <p:spPr>
          <a:xfrm>
            <a:off x="2333625" y="152400"/>
            <a:ext cx="6781800" cy="2246769"/>
          </a:xfrm>
          <a:prstGeom prst="rect">
            <a:avLst/>
          </a:prstGeom>
          <a:noFill/>
        </p:spPr>
        <p:txBody>
          <a:bodyPr wrap="square" rtlCol="0">
            <a:spAutoFit/>
          </a:bodyPr>
          <a:lstStyle/>
          <a:p>
            <a:r>
              <a:rPr lang="en-US" sz="2800" b="1" i="1" dirty="0"/>
              <a:t>Project-Based Learning is a teaching method in which students gain knowledge and skills by working for an extended period of time to investigate and respond to a complex question, problem, or challenge. </a:t>
            </a:r>
          </a:p>
        </p:txBody>
      </p:sp>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l="11406" r="1"/>
          <a:stretch/>
        </p:blipFill>
        <p:spPr>
          <a:xfrm>
            <a:off x="150656" y="330067"/>
            <a:ext cx="2085466" cy="1981200"/>
          </a:xfrm>
          <a:prstGeom prst="rect">
            <a:avLst/>
          </a:prstGeom>
        </p:spPr>
      </p:pic>
      <p:sp>
        <p:nvSpPr>
          <p:cNvPr id="13" name="TextBox 12"/>
          <p:cNvSpPr txBox="1"/>
          <p:nvPr/>
        </p:nvSpPr>
        <p:spPr>
          <a:xfrm>
            <a:off x="236311" y="2964789"/>
            <a:ext cx="88392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t>Teaching method </a:t>
            </a:r>
            <a:r>
              <a:rPr lang="en-US" sz="2800" b="1" i="1" dirty="0">
                <a:solidFill>
                  <a:srgbClr val="FF0000"/>
                </a:solidFill>
                <a:latin typeface="Times New Roman" panose="02020603050405020304" pitchFamily="18" charset="0"/>
                <a:cs typeface="Times New Roman" panose="02020603050405020304" pitchFamily="18" charset="0"/>
              </a:rPr>
              <a:t>………………………….. strategy</a:t>
            </a:r>
          </a:p>
          <a:p>
            <a:pPr marL="457200" indent="-457200">
              <a:buFont typeface="Arial" panose="020B0604020202020204" pitchFamily="34" charset="0"/>
              <a:buChar char="•"/>
            </a:pPr>
            <a:r>
              <a:rPr lang="en-US" sz="2800" b="1" dirty="0"/>
              <a:t>Knowledge and skills </a:t>
            </a:r>
            <a:r>
              <a:rPr lang="en-US" sz="2800" b="1" i="1" dirty="0">
                <a:solidFill>
                  <a:srgbClr val="FF0000"/>
                </a:solidFill>
                <a:latin typeface="Times New Roman" panose="02020603050405020304" pitchFamily="18" charset="0"/>
                <a:cs typeface="Times New Roman" panose="02020603050405020304" pitchFamily="18" charset="0"/>
              </a:rPr>
              <a:t>……………..……... standards</a:t>
            </a:r>
          </a:p>
          <a:p>
            <a:pPr marL="457200" indent="-457200">
              <a:buFont typeface="Arial" panose="020B0604020202020204" pitchFamily="34" charset="0"/>
              <a:buChar char="•"/>
            </a:pPr>
            <a:r>
              <a:rPr lang="en-US" sz="2800" b="1" dirty="0"/>
              <a:t>Extended period of time </a:t>
            </a:r>
            <a:r>
              <a:rPr lang="en-US" sz="2800" b="1" i="1" dirty="0">
                <a:solidFill>
                  <a:srgbClr val="FF0000"/>
                </a:solidFill>
                <a:latin typeface="Times New Roman" panose="02020603050405020304" pitchFamily="18" charset="0"/>
                <a:cs typeface="Times New Roman" panose="02020603050405020304" pitchFamily="18" charset="0"/>
              </a:rPr>
              <a:t>………………….... pacing</a:t>
            </a:r>
          </a:p>
          <a:p>
            <a:pPr marL="457200" indent="-457200">
              <a:buFont typeface="Arial" panose="020B0604020202020204" pitchFamily="34" charset="0"/>
              <a:buChar char="•"/>
            </a:pPr>
            <a:r>
              <a:rPr lang="en-US" sz="2800" b="1" dirty="0"/>
              <a:t>Investigate and respond </a:t>
            </a:r>
            <a:r>
              <a:rPr lang="en-US" sz="2800" b="1" i="1" dirty="0">
                <a:solidFill>
                  <a:srgbClr val="FF0000"/>
                </a:solidFill>
                <a:latin typeface="Times New Roman" panose="02020603050405020304" pitchFamily="18" charset="0"/>
                <a:cs typeface="Times New Roman" panose="02020603050405020304" pitchFamily="18" charset="0"/>
              </a:rPr>
              <a:t>……....………</a:t>
            </a:r>
            <a:r>
              <a:rPr lang="en-US" sz="2800" b="1" dirty="0"/>
              <a:t> </a:t>
            </a:r>
            <a:r>
              <a:rPr lang="en-US" sz="2800" b="1" i="1" dirty="0">
                <a:solidFill>
                  <a:srgbClr val="FF0000"/>
                </a:solidFill>
                <a:latin typeface="Times New Roman" panose="02020603050405020304" pitchFamily="18" charset="0"/>
                <a:cs typeface="Times New Roman" panose="02020603050405020304" pitchFamily="18" charset="0"/>
              </a:rPr>
              <a:t>engagement</a:t>
            </a:r>
          </a:p>
          <a:p>
            <a:pPr marL="457200" indent="-457200">
              <a:buFont typeface="Arial" panose="020B0604020202020204" pitchFamily="34" charset="0"/>
              <a:buChar char="•"/>
            </a:pPr>
            <a:r>
              <a:rPr lang="en-US" sz="2800" b="1" dirty="0"/>
              <a:t>Complex question, problem, or challenge .</a:t>
            </a:r>
            <a:r>
              <a:rPr lang="en-US" sz="2800" b="1" i="1" dirty="0">
                <a:solidFill>
                  <a:srgbClr val="FF0000"/>
                </a:solidFill>
                <a:latin typeface="Times New Roman" panose="02020603050405020304" pitchFamily="18" charset="0"/>
                <a:cs typeface="Times New Roman" panose="02020603050405020304" pitchFamily="18" charset="0"/>
              </a:rPr>
              <a:t>….. rigor</a:t>
            </a:r>
          </a:p>
        </p:txBody>
      </p:sp>
      <p:sp>
        <p:nvSpPr>
          <p:cNvPr id="15" name="TextBox 14"/>
          <p:cNvSpPr txBox="1"/>
          <p:nvPr/>
        </p:nvSpPr>
        <p:spPr>
          <a:xfrm>
            <a:off x="2249956" y="2312647"/>
            <a:ext cx="5223456" cy="369332"/>
          </a:xfrm>
          <a:prstGeom prst="rect">
            <a:avLst/>
          </a:prstGeom>
          <a:noFill/>
        </p:spPr>
        <p:txBody>
          <a:bodyPr wrap="square" rtlCol="0">
            <a:spAutoFit/>
          </a:bodyPr>
          <a:lstStyle/>
          <a:p>
            <a:r>
              <a:rPr lang="en-US" dirty="0"/>
              <a:t>-from the Buck Institute for Education  www.bie.org</a:t>
            </a:r>
          </a:p>
        </p:txBody>
      </p:sp>
      <p:sp>
        <p:nvSpPr>
          <p:cNvPr id="16"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111202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09221"/>
            <a:ext cx="8991600" cy="1938992"/>
          </a:xfrm>
          <a:prstGeom prst="rect">
            <a:avLst/>
          </a:prstGeom>
          <a:solidFill>
            <a:schemeClr val="bg1"/>
          </a:solidFill>
        </p:spPr>
        <p:txBody>
          <a:bodyPr wrap="square" rtlCol="0">
            <a:spAutoFit/>
          </a:bodyPr>
          <a:lstStyle/>
          <a:p>
            <a:pPr algn="ctr"/>
            <a:r>
              <a:rPr lang="en-US" sz="6000" b="1" dirty="0"/>
              <a:t>PBL is quality instruction </a:t>
            </a:r>
          </a:p>
          <a:p>
            <a:pPr algn="ctr"/>
            <a:r>
              <a:rPr lang="en-US" sz="6000" b="1" dirty="0"/>
              <a:t>&amp; best practices!!!</a:t>
            </a:r>
          </a:p>
        </p:txBody>
      </p:sp>
      <p:sp>
        <p:nvSpPr>
          <p:cNvPr id="2" name="TextBox 1"/>
          <p:cNvSpPr txBox="1"/>
          <p:nvPr/>
        </p:nvSpPr>
        <p:spPr>
          <a:xfrm>
            <a:off x="1752600" y="2819400"/>
            <a:ext cx="7162800" cy="2308324"/>
          </a:xfrm>
          <a:prstGeom prst="rect">
            <a:avLst/>
          </a:prstGeom>
          <a:noFill/>
        </p:spPr>
        <p:txBody>
          <a:bodyPr wrap="square" rtlCol="0">
            <a:spAutoFit/>
          </a:bodyPr>
          <a:lstStyle/>
          <a:p>
            <a:r>
              <a:rPr lang="en-US" sz="2400" b="1" dirty="0"/>
              <a:t>PBL is not:</a:t>
            </a:r>
          </a:p>
          <a:p>
            <a:pPr marL="342900" indent="-342900">
              <a:buFont typeface="Arial" panose="020B0604020202020204" pitchFamily="34" charset="0"/>
              <a:buChar char="•"/>
            </a:pPr>
            <a:r>
              <a:rPr lang="en-US" sz="2400" b="1" dirty="0"/>
              <a:t>Project time at the end of a unit</a:t>
            </a:r>
          </a:p>
          <a:p>
            <a:pPr marL="342900" indent="-342900">
              <a:buFont typeface="Arial" panose="020B0604020202020204" pitchFamily="34" charset="0"/>
              <a:buChar char="•"/>
            </a:pPr>
            <a:r>
              <a:rPr lang="en-US" sz="2400" b="1" dirty="0"/>
              <a:t>Extra credit or the dessert of a unit</a:t>
            </a:r>
          </a:p>
          <a:p>
            <a:pPr marL="342900" indent="-342900">
              <a:buFont typeface="Arial" panose="020B0604020202020204" pitchFamily="34" charset="0"/>
              <a:buChar char="•"/>
            </a:pPr>
            <a:r>
              <a:rPr lang="en-US" sz="2400" b="1" dirty="0"/>
              <a:t>An independent homework assignment</a:t>
            </a:r>
          </a:p>
          <a:p>
            <a:pPr marL="342900" indent="-342900">
              <a:buFont typeface="Arial" panose="020B0604020202020204" pitchFamily="34" charset="0"/>
              <a:buChar char="•"/>
            </a:pPr>
            <a:r>
              <a:rPr lang="en-US" sz="2400" b="1" dirty="0"/>
              <a:t>“Extra” work that takes time from real instruction</a:t>
            </a:r>
          </a:p>
          <a:p>
            <a:pPr marL="342900" indent="-342900">
              <a:buFont typeface="Arial" panose="020B0604020202020204" pitchFamily="34" charset="0"/>
              <a:buChar char="•"/>
            </a:pPr>
            <a:r>
              <a:rPr lang="en-US" sz="2400" b="1" dirty="0"/>
              <a:t>Busy-work for students/Grading time for teachers</a:t>
            </a:r>
          </a:p>
        </p:txBody>
      </p:sp>
      <p:pic>
        <p:nvPicPr>
          <p:cNvPr id="1026" name="Picture 2" descr="http://www.clipartbest.com/cliparts/Kcj/oB5/KcjoB5j9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17" y="3253027"/>
            <a:ext cx="1717183" cy="171718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33400" y="2514600"/>
            <a:ext cx="80772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4"/>
          <a:srcRect l="35085" t="31179" r="51364" b="40702"/>
          <a:stretch/>
        </p:blipFill>
        <p:spPr>
          <a:xfrm rot="18977820">
            <a:off x="7399089" y="5583360"/>
            <a:ext cx="533501" cy="593056"/>
          </a:xfrm>
          <a:prstGeom prst="rect">
            <a:avLst/>
          </a:prstGeom>
        </p:spPr>
      </p:pic>
      <p:pic>
        <p:nvPicPr>
          <p:cNvPr id="8" name="Picture 7"/>
          <p:cNvPicPr>
            <a:picLocks noChangeAspect="1"/>
          </p:cNvPicPr>
          <p:nvPr/>
        </p:nvPicPr>
        <p:blipFill rotWithShape="1">
          <a:blip r:embed="rId5"/>
          <a:srcRect l="17789" t="26042" r="58199" b="23958"/>
          <a:stretch/>
        </p:blipFill>
        <p:spPr>
          <a:xfrm rot="20485591">
            <a:off x="7557981" y="5455387"/>
            <a:ext cx="498517" cy="612524"/>
          </a:xfrm>
          <a:prstGeom prst="rect">
            <a:avLst/>
          </a:prstGeom>
        </p:spPr>
      </p:pic>
      <p:pic>
        <p:nvPicPr>
          <p:cNvPr id="9" name="Picture 8"/>
          <p:cNvPicPr>
            <a:picLocks noChangeAspect="1"/>
          </p:cNvPicPr>
          <p:nvPr/>
        </p:nvPicPr>
        <p:blipFill rotWithShape="1">
          <a:blip r:embed="rId6"/>
          <a:srcRect l="45058" t="30208" r="32687" b="22989"/>
          <a:stretch/>
        </p:blipFill>
        <p:spPr>
          <a:xfrm rot="21053843">
            <a:off x="7762460" y="5399480"/>
            <a:ext cx="537990" cy="667612"/>
          </a:xfrm>
          <a:prstGeom prst="rect">
            <a:avLst/>
          </a:prstGeom>
        </p:spPr>
      </p:pic>
      <p:pic>
        <p:nvPicPr>
          <p:cNvPr id="10" name="Picture 9"/>
          <p:cNvPicPr>
            <a:picLocks noChangeAspect="1"/>
          </p:cNvPicPr>
          <p:nvPr/>
        </p:nvPicPr>
        <p:blipFill rotWithShape="1">
          <a:blip r:embed="rId7"/>
          <a:srcRect l="34553" t="26041" r="40264" b="20834"/>
          <a:stretch/>
        </p:blipFill>
        <p:spPr>
          <a:xfrm rot="21541783">
            <a:off x="7923647" y="5363310"/>
            <a:ext cx="542459" cy="675235"/>
          </a:xfrm>
          <a:prstGeom prst="rect">
            <a:avLst/>
          </a:prstGeom>
        </p:spPr>
      </p:pic>
      <p:pic>
        <p:nvPicPr>
          <p:cNvPr id="11" name="Picture 10"/>
          <p:cNvPicPr>
            <a:picLocks noChangeAspect="1"/>
          </p:cNvPicPr>
          <p:nvPr/>
        </p:nvPicPr>
        <p:blipFill rotWithShape="1">
          <a:blip r:embed="rId8"/>
          <a:srcRect l="43896" t="31560" r="34156" b="20106"/>
          <a:stretch/>
        </p:blipFill>
        <p:spPr>
          <a:xfrm rot="507473">
            <a:off x="8118397" y="5413186"/>
            <a:ext cx="528562" cy="686810"/>
          </a:xfrm>
          <a:prstGeom prst="rect">
            <a:avLst/>
          </a:prstGeom>
        </p:spPr>
      </p:pic>
      <p:pic>
        <p:nvPicPr>
          <p:cNvPr id="12" name="Picture 11"/>
          <p:cNvPicPr>
            <a:picLocks noChangeAspect="1"/>
          </p:cNvPicPr>
          <p:nvPr/>
        </p:nvPicPr>
        <p:blipFill rotWithShape="1">
          <a:blip r:embed="rId9"/>
          <a:srcRect l="49195" t="31918" r="35746" b="37725"/>
          <a:stretch/>
        </p:blipFill>
        <p:spPr>
          <a:xfrm rot="1485052">
            <a:off x="8252375" y="5470996"/>
            <a:ext cx="600800" cy="714618"/>
          </a:xfrm>
          <a:prstGeom prst="rect">
            <a:avLst/>
          </a:prstGeom>
        </p:spPr>
      </p:pic>
      <p:pic>
        <p:nvPicPr>
          <p:cNvPr id="13" name="Picture 12"/>
          <p:cNvPicPr>
            <a:picLocks noChangeAspect="1"/>
          </p:cNvPicPr>
          <p:nvPr/>
        </p:nvPicPr>
        <p:blipFill rotWithShape="1">
          <a:blip r:embed="rId10"/>
          <a:srcRect l="43307" t="30546" r="34660" b="23509"/>
          <a:stretch/>
        </p:blipFill>
        <p:spPr>
          <a:xfrm rot="2370304">
            <a:off x="8314818" y="5550054"/>
            <a:ext cx="566119" cy="696586"/>
          </a:xfrm>
          <a:prstGeom prst="rect">
            <a:avLst/>
          </a:prstGeom>
        </p:spPr>
      </p:pic>
      <p:sp>
        <p:nvSpPr>
          <p:cNvPr id="14"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256290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l="35085" t="31179" r="51364" b="40702"/>
          <a:stretch/>
        </p:blipFill>
        <p:spPr>
          <a:xfrm rot="18977820">
            <a:off x="7399089" y="5583360"/>
            <a:ext cx="533501" cy="593056"/>
          </a:xfrm>
          <a:prstGeom prst="rect">
            <a:avLst/>
          </a:prstGeom>
        </p:spPr>
      </p:pic>
      <p:pic>
        <p:nvPicPr>
          <p:cNvPr id="13" name="Picture 12"/>
          <p:cNvPicPr>
            <a:picLocks noChangeAspect="1"/>
          </p:cNvPicPr>
          <p:nvPr/>
        </p:nvPicPr>
        <p:blipFill rotWithShape="1">
          <a:blip r:embed="rId4"/>
          <a:srcRect l="17789" t="26042" r="58199" b="23958"/>
          <a:stretch/>
        </p:blipFill>
        <p:spPr>
          <a:xfrm rot="20485591">
            <a:off x="7557981" y="5455387"/>
            <a:ext cx="498517" cy="612524"/>
          </a:xfrm>
          <a:prstGeom prst="rect">
            <a:avLst/>
          </a:prstGeom>
        </p:spPr>
      </p:pic>
      <p:pic>
        <p:nvPicPr>
          <p:cNvPr id="14" name="Picture 13"/>
          <p:cNvPicPr>
            <a:picLocks noChangeAspect="1"/>
          </p:cNvPicPr>
          <p:nvPr/>
        </p:nvPicPr>
        <p:blipFill rotWithShape="1">
          <a:blip r:embed="rId5"/>
          <a:srcRect l="45058" t="30208" r="32687" b="22989"/>
          <a:stretch/>
        </p:blipFill>
        <p:spPr>
          <a:xfrm rot="21053843">
            <a:off x="7762460" y="5399480"/>
            <a:ext cx="537990" cy="667612"/>
          </a:xfrm>
          <a:prstGeom prst="rect">
            <a:avLst/>
          </a:prstGeom>
        </p:spPr>
      </p:pic>
      <p:pic>
        <p:nvPicPr>
          <p:cNvPr id="15" name="Picture 14"/>
          <p:cNvPicPr>
            <a:picLocks noChangeAspect="1"/>
          </p:cNvPicPr>
          <p:nvPr/>
        </p:nvPicPr>
        <p:blipFill rotWithShape="1">
          <a:blip r:embed="rId6"/>
          <a:srcRect l="34553" t="26041" r="40264" b="20834"/>
          <a:stretch/>
        </p:blipFill>
        <p:spPr>
          <a:xfrm rot="21541783">
            <a:off x="7923647" y="5363310"/>
            <a:ext cx="542459" cy="675235"/>
          </a:xfrm>
          <a:prstGeom prst="rect">
            <a:avLst/>
          </a:prstGeom>
        </p:spPr>
      </p:pic>
      <p:pic>
        <p:nvPicPr>
          <p:cNvPr id="16" name="Picture 15"/>
          <p:cNvPicPr>
            <a:picLocks noChangeAspect="1"/>
          </p:cNvPicPr>
          <p:nvPr/>
        </p:nvPicPr>
        <p:blipFill rotWithShape="1">
          <a:blip r:embed="rId7"/>
          <a:srcRect l="43896" t="31560" r="34156" b="20106"/>
          <a:stretch/>
        </p:blipFill>
        <p:spPr>
          <a:xfrm rot="507473">
            <a:off x="8118397" y="5413186"/>
            <a:ext cx="528562" cy="686810"/>
          </a:xfrm>
          <a:prstGeom prst="rect">
            <a:avLst/>
          </a:prstGeom>
        </p:spPr>
      </p:pic>
      <p:pic>
        <p:nvPicPr>
          <p:cNvPr id="17" name="Picture 16"/>
          <p:cNvPicPr>
            <a:picLocks noChangeAspect="1"/>
          </p:cNvPicPr>
          <p:nvPr/>
        </p:nvPicPr>
        <p:blipFill rotWithShape="1">
          <a:blip r:embed="rId8"/>
          <a:srcRect l="49195" t="31918" r="35746" b="37725"/>
          <a:stretch/>
        </p:blipFill>
        <p:spPr>
          <a:xfrm rot="1485052">
            <a:off x="8208615" y="5470995"/>
            <a:ext cx="600800" cy="714618"/>
          </a:xfrm>
          <a:prstGeom prst="rect">
            <a:avLst/>
          </a:prstGeom>
        </p:spPr>
      </p:pic>
      <p:pic>
        <p:nvPicPr>
          <p:cNvPr id="18" name="Picture 17"/>
          <p:cNvPicPr>
            <a:picLocks noChangeAspect="1"/>
          </p:cNvPicPr>
          <p:nvPr/>
        </p:nvPicPr>
        <p:blipFill rotWithShape="1">
          <a:blip r:embed="rId9"/>
          <a:srcRect l="43307" t="30546" r="34660" b="23509"/>
          <a:stretch/>
        </p:blipFill>
        <p:spPr>
          <a:xfrm rot="2370304">
            <a:off x="8281713" y="5538166"/>
            <a:ext cx="603494" cy="696586"/>
          </a:xfrm>
          <a:prstGeom prst="rect">
            <a:avLst/>
          </a:prstGeom>
        </p:spPr>
      </p:pic>
      <p:pic>
        <p:nvPicPr>
          <p:cNvPr id="19" name="Picture 18"/>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1501" y="2127706"/>
            <a:ext cx="533400" cy="538788"/>
          </a:xfrm>
          <a:prstGeom prst="rect">
            <a:avLst/>
          </a:prstGeom>
        </p:spPr>
      </p:pic>
      <p:sp>
        <p:nvSpPr>
          <p:cNvPr id="20" name="TextBox 19"/>
          <p:cNvSpPr txBox="1"/>
          <p:nvPr/>
        </p:nvSpPr>
        <p:spPr>
          <a:xfrm>
            <a:off x="838201" y="1143000"/>
            <a:ext cx="7856394" cy="3046988"/>
          </a:xfrm>
          <a:prstGeom prst="rect">
            <a:avLst/>
          </a:prstGeom>
          <a:noFill/>
        </p:spPr>
        <p:txBody>
          <a:bodyPr wrap="square" rtlCol="0">
            <a:spAutoFit/>
          </a:bodyPr>
          <a:lstStyle/>
          <a:p>
            <a:r>
              <a:rPr lang="en-US" sz="3200" b="1" dirty="0"/>
              <a:t>Today’s Goals</a:t>
            </a:r>
          </a:p>
          <a:p>
            <a:endParaRPr lang="en-US" sz="3200" b="1" dirty="0"/>
          </a:p>
          <a:p>
            <a:pPr marL="285750" indent="-285750">
              <a:buFont typeface="Arial" panose="020B0604020202020204" pitchFamily="34" charset="0"/>
              <a:buChar char="•"/>
            </a:pPr>
            <a:r>
              <a:rPr lang="en-US" sz="3200" b="1" dirty="0"/>
              <a:t>Define Project-Based Learning</a:t>
            </a:r>
          </a:p>
          <a:p>
            <a:pPr marL="285750" indent="-285750">
              <a:buFont typeface="Arial" panose="020B0604020202020204" pitchFamily="34" charset="0"/>
              <a:buChar char="•"/>
            </a:pPr>
            <a:r>
              <a:rPr lang="en-US" sz="3200" b="1" dirty="0"/>
              <a:t>Identify Components of PBL</a:t>
            </a:r>
          </a:p>
          <a:p>
            <a:pPr marL="285750" indent="-285750">
              <a:buFont typeface="Arial" panose="020B0604020202020204" pitchFamily="34" charset="0"/>
              <a:buChar char="•"/>
            </a:pPr>
            <a:r>
              <a:rPr lang="en-US" sz="3200" b="1" dirty="0"/>
              <a:t>Navigate your PBL Workshop Planning Deck</a:t>
            </a:r>
          </a:p>
          <a:p>
            <a:endParaRPr lang="en-US" sz="3200" b="1" dirty="0"/>
          </a:p>
        </p:txBody>
      </p:sp>
      <p:sp>
        <p:nvSpPr>
          <p:cNvPr id="21"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176998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2400"/>
            <a:ext cx="7543800" cy="86330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accent1">
                    <a:lumMod val="75000"/>
                  </a:schemeClr>
                </a:solidFill>
                <a:latin typeface="+mn-lt"/>
              </a:rPr>
              <a:t>Unit Sequence</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clrChange>
              <a:clrFrom>
                <a:srgbClr val="FFFFFF"/>
              </a:clrFrom>
              <a:clrTo>
                <a:srgbClr val="FFFFFF">
                  <a:alpha val="0"/>
                </a:srgbClr>
              </a:clrTo>
            </a:clrChange>
          </a:blip>
          <a:srcRect l="22447" t="15625" r="20132" b="10417"/>
          <a:stretch/>
        </p:blipFill>
        <p:spPr>
          <a:xfrm>
            <a:off x="457200" y="1035367"/>
            <a:ext cx="7274983" cy="5268240"/>
          </a:xfrm>
          <a:prstGeom prst="rect">
            <a:avLst/>
          </a:prstGeom>
        </p:spPr>
      </p:pic>
      <p:sp>
        <p:nvSpPr>
          <p:cNvPr id="5" name="Right Arrow 4"/>
          <p:cNvSpPr/>
          <p:nvPr/>
        </p:nvSpPr>
        <p:spPr>
          <a:xfrm rot="10800000">
            <a:off x="2057400" y="5638800"/>
            <a:ext cx="1084652" cy="470993"/>
          </a:xfrm>
          <a:prstGeom prst="rightArrow">
            <a:avLst/>
          </a:prstGeom>
          <a:solidFill>
            <a:srgbClr val="00B05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rotWithShape="1">
          <a:blip r:embed="rId4"/>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5"/>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6"/>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7"/>
          <a:srcRect l="34553" t="26041" r="40264" b="20834"/>
          <a:stretch/>
        </p:blipFill>
        <p:spPr>
          <a:xfrm rot="21541783">
            <a:off x="7860554" y="4953334"/>
            <a:ext cx="686845" cy="877359"/>
          </a:xfrm>
          <a:prstGeom prst="rect">
            <a:avLst/>
          </a:prstGeom>
        </p:spPr>
      </p:pic>
      <p:pic>
        <p:nvPicPr>
          <p:cNvPr id="12" name="Picture 11"/>
          <p:cNvPicPr/>
          <p:nvPr/>
        </p:nvPicPr>
        <p:blipFill rotWithShape="1">
          <a:blip r:embed="rId8"/>
          <a:srcRect l="43896" t="31560" r="34156" b="20106"/>
          <a:stretch/>
        </p:blipFill>
        <p:spPr>
          <a:xfrm rot="507473">
            <a:off x="8037262" y="5032390"/>
            <a:ext cx="669151" cy="892216"/>
          </a:xfrm>
          <a:prstGeom prst="rect">
            <a:avLst/>
          </a:prstGeom>
        </p:spPr>
      </p:pic>
      <p:pic>
        <p:nvPicPr>
          <p:cNvPr id="13" name="Picture 12"/>
          <p:cNvPicPr/>
          <p:nvPr/>
        </p:nvPicPr>
        <p:blipFill rotWithShape="1">
          <a:blip r:embed="rId9"/>
          <a:srcRect l="49195" t="31918" r="35746" b="37725"/>
          <a:stretch/>
        </p:blipFill>
        <p:spPr>
          <a:xfrm rot="1485052">
            <a:off x="8091146" y="5161771"/>
            <a:ext cx="760837" cy="928531"/>
          </a:xfrm>
          <a:prstGeom prst="rect">
            <a:avLst/>
          </a:prstGeom>
        </p:spPr>
      </p:pic>
      <p:pic>
        <p:nvPicPr>
          <p:cNvPr id="14" name="Picture 13"/>
          <p:cNvPicPr/>
          <p:nvPr/>
        </p:nvPicPr>
        <p:blipFill rotWithShape="1">
          <a:blip r:embed="rId10"/>
          <a:srcRect l="43307" t="30546" r="34660" b="23509"/>
          <a:stretch/>
        </p:blipFill>
        <p:spPr>
          <a:xfrm rot="2370304">
            <a:off x="8131630" y="5251764"/>
            <a:ext cx="764054" cy="904596"/>
          </a:xfrm>
          <a:prstGeom prst="rect">
            <a:avLst/>
          </a:prstGeom>
        </p:spPr>
      </p:pic>
      <p:sp>
        <p:nvSpPr>
          <p:cNvPr id="15"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spTree>
    <p:extLst>
      <p:ext uri="{BB962C8B-B14F-4D97-AF65-F5344CB8AC3E}">
        <p14:creationId xmlns:p14="http://schemas.microsoft.com/office/powerpoint/2010/main" val="152683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41348" y="6369671"/>
            <a:ext cx="7543800" cy="5741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2800" b="1" dirty="0">
                <a:solidFill>
                  <a:schemeClr val="bg1"/>
                </a:solidFill>
                <a:latin typeface="Arial Rounded MT Bold" panose="020F0704030504030204" pitchFamily="34" charset="0"/>
              </a:rPr>
              <a:t>PBL Workshops On Deck</a:t>
            </a:r>
          </a:p>
        </p:txBody>
      </p:sp>
      <p:cxnSp>
        <p:nvCxnSpPr>
          <p:cNvPr id="7" name="Straight Connector 6"/>
          <p:cNvCxnSpPr/>
          <p:nvPr/>
        </p:nvCxnSpPr>
        <p:spPr>
          <a:xfrm>
            <a:off x="0" y="8382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2400" y="1032908"/>
            <a:ext cx="8763000" cy="1692771"/>
          </a:xfrm>
          <a:prstGeom prst="rect">
            <a:avLst/>
          </a:prstGeom>
          <a:noFill/>
        </p:spPr>
        <p:txBody>
          <a:bodyPr wrap="square" rtlCol="0">
            <a:spAutoFit/>
          </a:bodyPr>
          <a:lstStyle/>
          <a:p>
            <a:r>
              <a:rPr lang="en-US" sz="2600" b="1" dirty="0"/>
              <a:t>Physical Education</a:t>
            </a:r>
          </a:p>
          <a:p>
            <a:r>
              <a:rPr lang="en-US" sz="2600" b="1" dirty="0"/>
              <a:t>3.4  Physical activity and health. The student knows the benefits from involvement in daily physical activity and factors that affect physical performance. The student is expected to:</a:t>
            </a:r>
          </a:p>
        </p:txBody>
      </p:sp>
      <p:sp>
        <p:nvSpPr>
          <p:cNvPr id="5" name="TextBox 4"/>
          <p:cNvSpPr txBox="1"/>
          <p:nvPr/>
        </p:nvSpPr>
        <p:spPr>
          <a:xfrm>
            <a:off x="342900" y="2856047"/>
            <a:ext cx="8382000" cy="2769989"/>
          </a:xfrm>
          <a:prstGeom prst="rect">
            <a:avLst/>
          </a:prstGeom>
          <a:noFill/>
        </p:spPr>
        <p:txBody>
          <a:bodyPr wrap="square" rtlCol="0">
            <a:spAutoFit/>
          </a:bodyPr>
          <a:lstStyle/>
          <a:p>
            <a:r>
              <a:rPr lang="en-US" sz="2600" b="1" dirty="0"/>
              <a:t>(A)  describe the long term effects of physical activity on</a:t>
            </a:r>
          </a:p>
          <a:p>
            <a:r>
              <a:rPr lang="en-US" sz="2600" b="1" dirty="0"/>
              <a:t>       the heart;</a:t>
            </a:r>
          </a:p>
          <a:p>
            <a:r>
              <a:rPr lang="en-US" sz="2600" b="1" dirty="0"/>
              <a:t>(B)  distinguish between aerobic and anaerobic activities;</a:t>
            </a:r>
          </a:p>
          <a:p>
            <a:r>
              <a:rPr lang="en-US" sz="2600" b="1" dirty="0"/>
              <a:t>(C)  identify foods that increase or reduce bodily functions;</a:t>
            </a:r>
          </a:p>
          <a:p>
            <a:r>
              <a:rPr lang="en-US" sz="2600" b="1" dirty="0"/>
              <a:t>(D)  identify principles of good posture and its impact on </a:t>
            </a:r>
          </a:p>
          <a:p>
            <a:r>
              <a:rPr lang="en-US" sz="2600" b="1" dirty="0"/>
              <a:t>       physical activity</a:t>
            </a:r>
          </a:p>
          <a:p>
            <a:endParaRPr lang="en-US" dirty="0"/>
          </a:p>
        </p:txBody>
      </p:sp>
      <p:pic>
        <p:nvPicPr>
          <p:cNvPr id="8" name="Picture 7"/>
          <p:cNvPicPr/>
          <p:nvPr/>
        </p:nvPicPr>
        <p:blipFill rotWithShape="1">
          <a:blip r:embed="rId3"/>
          <a:srcRect l="35085" t="31179" r="51364" b="40702"/>
          <a:stretch/>
        </p:blipFill>
        <p:spPr>
          <a:xfrm rot="18977820">
            <a:off x="7430323" y="5207936"/>
            <a:ext cx="603720" cy="861728"/>
          </a:xfrm>
          <a:prstGeom prst="rect">
            <a:avLst/>
          </a:prstGeom>
        </p:spPr>
      </p:pic>
      <p:pic>
        <p:nvPicPr>
          <p:cNvPr id="9" name="Picture 8"/>
          <p:cNvPicPr/>
          <p:nvPr/>
        </p:nvPicPr>
        <p:blipFill rotWithShape="1">
          <a:blip r:embed="rId4"/>
          <a:srcRect l="17789" t="26042" r="58199" b="23958"/>
          <a:stretch/>
        </p:blipFill>
        <p:spPr>
          <a:xfrm rot="20485591">
            <a:off x="7531557" y="5077856"/>
            <a:ext cx="631350" cy="795648"/>
          </a:xfrm>
          <a:prstGeom prst="rect">
            <a:avLst/>
          </a:prstGeom>
        </p:spPr>
      </p:pic>
      <p:pic>
        <p:nvPicPr>
          <p:cNvPr id="10" name="Picture 9"/>
          <p:cNvPicPr/>
          <p:nvPr/>
        </p:nvPicPr>
        <p:blipFill rotWithShape="1">
          <a:blip r:embed="rId5"/>
          <a:srcRect l="45058" t="30208" r="32687" b="22989"/>
          <a:stretch/>
        </p:blipFill>
        <p:spPr>
          <a:xfrm rot="21053843">
            <a:off x="7725184" y="5015632"/>
            <a:ext cx="681215" cy="867455"/>
          </a:xfrm>
          <a:prstGeom prst="rect">
            <a:avLst/>
          </a:prstGeom>
        </p:spPr>
      </p:pic>
      <p:pic>
        <p:nvPicPr>
          <p:cNvPr id="11" name="Picture 10"/>
          <p:cNvPicPr/>
          <p:nvPr/>
        </p:nvPicPr>
        <p:blipFill rotWithShape="1">
          <a:blip r:embed="rId6"/>
          <a:srcRect l="34553" t="26041" r="40264" b="20834"/>
          <a:stretch/>
        </p:blipFill>
        <p:spPr>
          <a:xfrm rot="21541783">
            <a:off x="7860554" y="4953334"/>
            <a:ext cx="686845" cy="877359"/>
          </a:xfrm>
          <a:prstGeom prst="rect">
            <a:avLst/>
          </a:prstGeom>
        </p:spPr>
      </p:pic>
      <p:pic>
        <p:nvPicPr>
          <p:cNvPr id="13" name="Picture 12"/>
          <p:cNvPicPr/>
          <p:nvPr/>
        </p:nvPicPr>
        <p:blipFill rotWithShape="1">
          <a:blip r:embed="rId7"/>
          <a:srcRect l="43896" t="31560" r="34156" b="20106"/>
          <a:stretch/>
        </p:blipFill>
        <p:spPr>
          <a:xfrm rot="507473">
            <a:off x="8037262" y="5032390"/>
            <a:ext cx="669151" cy="892216"/>
          </a:xfrm>
          <a:prstGeom prst="rect">
            <a:avLst/>
          </a:prstGeom>
        </p:spPr>
      </p:pic>
      <p:pic>
        <p:nvPicPr>
          <p:cNvPr id="14" name="Picture 13"/>
          <p:cNvPicPr/>
          <p:nvPr/>
        </p:nvPicPr>
        <p:blipFill rotWithShape="1">
          <a:blip r:embed="rId8"/>
          <a:srcRect l="49195" t="31918" r="35746" b="37725"/>
          <a:stretch/>
        </p:blipFill>
        <p:spPr>
          <a:xfrm rot="1485052">
            <a:off x="8091146" y="5161771"/>
            <a:ext cx="760837" cy="928531"/>
          </a:xfrm>
          <a:prstGeom prst="rect">
            <a:avLst/>
          </a:prstGeom>
        </p:spPr>
      </p:pic>
      <p:pic>
        <p:nvPicPr>
          <p:cNvPr id="15" name="Picture 14"/>
          <p:cNvPicPr/>
          <p:nvPr/>
        </p:nvPicPr>
        <p:blipFill rotWithShape="1">
          <a:blip r:embed="rId9"/>
          <a:srcRect l="43307" t="30546" r="34660" b="23509"/>
          <a:stretch/>
        </p:blipFill>
        <p:spPr>
          <a:xfrm rot="2370304">
            <a:off x="8131630" y="5251764"/>
            <a:ext cx="764054" cy="904596"/>
          </a:xfrm>
          <a:prstGeom prst="rect">
            <a:avLst/>
          </a:prstGeom>
        </p:spPr>
      </p:pic>
      <p:sp>
        <p:nvSpPr>
          <p:cNvPr id="6" name="TextBox 5"/>
          <p:cNvSpPr txBox="1"/>
          <p:nvPr/>
        </p:nvSpPr>
        <p:spPr>
          <a:xfrm>
            <a:off x="152400" y="112440"/>
            <a:ext cx="6591300" cy="707886"/>
          </a:xfrm>
          <a:prstGeom prst="rect">
            <a:avLst/>
          </a:prstGeom>
          <a:noFill/>
        </p:spPr>
        <p:txBody>
          <a:bodyPr wrap="square" rtlCol="0">
            <a:spAutoFit/>
          </a:bodyPr>
          <a:lstStyle/>
          <a:p>
            <a:r>
              <a:rPr lang="en-US" sz="4000" b="1" dirty="0">
                <a:solidFill>
                  <a:schemeClr val="accent1">
                    <a:lumMod val="75000"/>
                  </a:schemeClr>
                </a:solidFill>
              </a:rPr>
              <a:t>Identify your Standards</a:t>
            </a:r>
          </a:p>
        </p:txBody>
      </p:sp>
    </p:spTree>
    <p:extLst>
      <p:ext uri="{BB962C8B-B14F-4D97-AF65-F5344CB8AC3E}">
        <p14:creationId xmlns:p14="http://schemas.microsoft.com/office/powerpoint/2010/main" val="3782192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sting xmlns="0e0c4747-3d4b-4b47-9a9b-992d9a655b52" xsi:nil="true"/>
    <SharedWithUsers xmlns="8d73d1ce-fd0f-48f2-9586-748bc9cde013">
      <UserInfo>
        <DisplayName>Paula Mason</DisplayName>
        <AccountId>12</AccountId>
        <AccountType/>
      </UserInfo>
      <UserInfo>
        <DisplayName>Lynne Glynn</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B1BC1A47D61443A8E6954FEABC0F85" ma:contentTypeVersion="2" ma:contentTypeDescription="Create a new document." ma:contentTypeScope="" ma:versionID="0ca9ffdae859aa3e7716d57ef9635557">
  <xsd:schema xmlns:xsd="http://www.w3.org/2001/XMLSchema" xmlns:xs="http://www.w3.org/2001/XMLSchema" xmlns:p="http://schemas.microsoft.com/office/2006/metadata/properties" xmlns:ns3="0e0c4747-3d4b-4b47-9a9b-992d9a655b52" xmlns:ns4="8d73d1ce-fd0f-48f2-9586-748bc9cde013" targetNamespace="http://schemas.microsoft.com/office/2006/metadata/properties" ma:root="true" ma:fieldsID="6ecf42ff54a59f4fd2600065503f596e" ns3:_="" ns4:_="">
    <xsd:import namespace="0e0c4747-3d4b-4b47-9a9b-992d9a655b52"/>
    <xsd:import namespace="8d73d1ce-fd0f-48f2-9586-748bc9cde013"/>
    <xsd:element name="properties">
      <xsd:complexType>
        <xsd:sequence>
          <xsd:element name="documentManagement">
            <xsd:complexType>
              <xsd:all>
                <xsd:element ref="ns3:Testing"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c4747-3d4b-4b47-9a9b-992d9a655b52" elementFormDefault="qualified">
    <xsd:import namespace="http://schemas.microsoft.com/office/2006/documentManagement/types"/>
    <xsd:import namespace="http://schemas.microsoft.com/office/infopath/2007/PartnerControls"/>
    <xsd:element name="Testing" ma:index="8" nillable="true" ma:displayName="Testing" ma:internalName="Testing">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73d1ce-fd0f-48f2-9586-748bc9cde0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31785D-FD0D-43DF-8E10-3C5C5A3421FF}">
  <ds:schemaRefs>
    <ds:schemaRef ds:uri="http://schemas.microsoft.com/sharepoint/v3/contenttype/forms"/>
  </ds:schemaRefs>
</ds:datastoreItem>
</file>

<file path=customXml/itemProps2.xml><?xml version="1.0" encoding="utf-8"?>
<ds:datastoreItem xmlns:ds="http://schemas.openxmlformats.org/officeDocument/2006/customXml" ds:itemID="{05DF4C38-BC73-4A7F-BCC9-4B6024BA631B}">
  <ds:schemaRefs>
    <ds:schemaRef ds:uri="http://schemas.microsoft.com/office/infopath/2007/PartnerControls"/>
    <ds:schemaRef ds:uri="8d73d1ce-fd0f-48f2-9586-748bc9cde013"/>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0e0c4747-3d4b-4b47-9a9b-992d9a655b52"/>
    <ds:schemaRef ds:uri="http://www.w3.org/XML/1998/namespace"/>
  </ds:schemaRefs>
</ds:datastoreItem>
</file>

<file path=customXml/itemProps3.xml><?xml version="1.0" encoding="utf-8"?>
<ds:datastoreItem xmlns:ds="http://schemas.openxmlformats.org/officeDocument/2006/customXml" ds:itemID="{218149B1-688E-43F9-A4DB-1587B2288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c4747-3d4b-4b47-9a9b-992d9a655b52"/>
    <ds:schemaRef ds:uri="8d73d1ce-fd0f-48f2-9586-748bc9cde0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29989</TotalTime>
  <Words>852</Words>
  <Application>Microsoft Office PowerPoint</Application>
  <PresentationFormat>On-screen Show (4:3)</PresentationFormat>
  <Paragraphs>227</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Arial Rounded MT Bold</vt:lpstr>
      <vt:lpstr>Bradley Hand ITC</vt:lpstr>
      <vt:lpstr>Calibri</vt:lpstr>
      <vt:lpstr>Calibri Light</vt:lpstr>
      <vt:lpstr>Times New Roman</vt:lpstr>
      <vt:lpstr>Retrospect</vt:lpstr>
      <vt:lpstr>PBL Workshops On Deck</vt:lpstr>
      <vt:lpstr>The Great  Debate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dc:title>
  <dc:creator>Latasha Murry</dc:creator>
  <cp:lastModifiedBy>Kenya Wilson</cp:lastModifiedBy>
  <cp:revision>174</cp:revision>
  <cp:lastPrinted>2013-08-02T22:21:48Z</cp:lastPrinted>
  <dcterms:created xsi:type="dcterms:W3CDTF">2014-01-16T03:55:56Z</dcterms:created>
  <dcterms:modified xsi:type="dcterms:W3CDTF">2017-01-05T18:17:42Z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TC018813519991</vt:lpwstr>
  </property>
  <property fmtid="{D5CDD505-2E9C-101B-9397-08002B2CF9AE}" pid="3" name="ContentTypeId">
    <vt:lpwstr>0x010100E1B1BC1A47D61443A8E6954FEABC0F85</vt:lpwstr>
  </property>
  <property fmtid="{D5CDD505-2E9C-101B-9397-08002B2CF9AE}" pid="4" name="IsMyDocuments">
    <vt:bool>true</vt:bool>
  </property>
</Properties>
</file>