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xboroughCF" charset="1" panose="00000500000000000000"/>
      <p:regular r:id="rId10"/>
    </p:embeddedFont>
    <p:embeddedFont>
      <p:font typeface="RoxboroughCF Bold" charset="1" panose="00000800000000000000"/>
      <p:regular r:id="rId11"/>
    </p:embeddedFont>
    <p:embeddedFont>
      <p:font typeface="RoxboroughCF Italics" charset="1" panose="00000500000000000000"/>
      <p:regular r:id="rId12"/>
    </p:embeddedFont>
    <p:embeddedFont>
      <p:font typeface="RoxboroughCF Bold Italics" charset="1" panose="00000800000000000000"/>
      <p:regular r:id="rId13"/>
    </p:embeddedFont>
    <p:embeddedFont>
      <p:font typeface="RoxboroughCF Thin" charset="1" panose="00000200000000000000"/>
      <p:regular r:id="rId14"/>
    </p:embeddedFont>
    <p:embeddedFont>
      <p:font typeface="RoxboroughCF Thin Italics" charset="1" panose="00000200000000000000"/>
      <p:regular r:id="rId15"/>
    </p:embeddedFont>
    <p:embeddedFont>
      <p:font typeface="RoxboroughCF Light" charset="1" panose="00000400000000000000"/>
      <p:regular r:id="rId16"/>
    </p:embeddedFont>
    <p:embeddedFont>
      <p:font typeface="RoxboroughCF Light Italics" charset="1" panose="00000400000000000000"/>
      <p:regular r:id="rId17"/>
    </p:embeddedFont>
    <p:embeddedFont>
      <p:font typeface="RoxboroughCF Medium" charset="1" panose="00000600000000000000"/>
      <p:regular r:id="rId18"/>
    </p:embeddedFont>
    <p:embeddedFont>
      <p:font typeface="RoxboroughCF Medium Italics" charset="1" panose="00000600000000000000"/>
      <p:regular r:id="rId19"/>
    </p:embeddedFont>
    <p:embeddedFont>
      <p:font typeface="RoxboroughCF Semi-Bold" charset="1" panose="00000700000000000000"/>
      <p:regular r:id="rId20"/>
    </p:embeddedFont>
    <p:embeddedFont>
      <p:font typeface="RoxboroughCF Semi-Bold Italics" charset="1" panose="00000700000000000000"/>
      <p:regular r:id="rId21"/>
    </p:embeddedFont>
    <p:embeddedFont>
      <p:font typeface="RoxboroughCF Heavy" charset="1" panose="00000A00000000000000"/>
      <p:regular r:id="rId22"/>
    </p:embeddedFont>
    <p:embeddedFont>
      <p:font typeface="RoxboroughCF Heavy Italics" charset="1" panose="00000A00000000000000"/>
      <p:regular r:id="rId23"/>
    </p:embeddedFont>
    <p:embeddedFont>
      <p:font typeface="Telegraf" charset="1" panose="00000500000000000000"/>
      <p:regular r:id="rId24"/>
    </p:embeddedFont>
    <p:embeddedFont>
      <p:font typeface="Telegraf Bold" charset="1" panose="00000800000000000000"/>
      <p:regular r:id="rId25"/>
    </p:embeddedFont>
    <p:embeddedFont>
      <p:font typeface="Telegraf Extra-Light" charset="1" panose="00000300000000000000"/>
      <p:regular r:id="rId26"/>
    </p:embeddedFont>
    <p:embeddedFont>
      <p:font typeface="Telegraf Medium" charset="1" panose="00000600000000000000"/>
      <p:regular r:id="rId27"/>
    </p:embeddedFont>
    <p:embeddedFont>
      <p:font typeface="Telegraf Ultra-Bold" charset="1" panose="00000900000000000000"/>
      <p:regular r:id="rId28"/>
    </p:embeddedFont>
    <p:embeddedFont>
      <p:font typeface="Telegraf Heavy"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595662" y="487272"/>
            <a:ext cx="10312868" cy="2859400"/>
            <a:chOff x="0" y="0"/>
            <a:chExt cx="13750490" cy="3812533"/>
          </a:xfrm>
        </p:grpSpPr>
        <p:sp>
          <p:nvSpPr>
            <p:cNvPr name="Freeform 3" id="3"/>
            <p:cNvSpPr/>
            <p:nvPr/>
          </p:nvSpPr>
          <p:spPr>
            <a:xfrm flipH="false" flipV="false" rot="0">
              <a:off x="0" y="1306290"/>
              <a:ext cx="12531217" cy="2506243"/>
            </a:xfrm>
            <a:custGeom>
              <a:avLst/>
              <a:gdLst/>
              <a:ahLst/>
              <a:cxnLst/>
              <a:rect r="r" b="b" t="t" l="l"/>
              <a:pathLst>
                <a:path h="2506243" w="12531217">
                  <a:moveTo>
                    <a:pt x="0" y="0"/>
                  </a:moveTo>
                  <a:lnTo>
                    <a:pt x="12531217" y="0"/>
                  </a:lnTo>
                  <a:lnTo>
                    <a:pt x="12531217" y="2506243"/>
                  </a:lnTo>
                  <a:lnTo>
                    <a:pt x="0" y="2506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98335" y="180975"/>
              <a:ext cx="13352155" cy="2625185"/>
            </a:xfrm>
            <a:prstGeom prst="rect">
              <a:avLst/>
            </a:prstGeom>
          </p:spPr>
          <p:txBody>
            <a:bodyPr anchor="t" rtlCol="false" tIns="0" lIns="0" bIns="0" rIns="0">
              <a:spAutoFit/>
            </a:bodyPr>
            <a:lstStyle/>
            <a:p>
              <a:pPr>
                <a:lnSpc>
                  <a:spcPts val="14743"/>
                </a:lnSpc>
              </a:pPr>
            </a:p>
          </p:txBody>
        </p:sp>
      </p:grpSp>
      <p:sp>
        <p:nvSpPr>
          <p:cNvPr name="TextBox 5" id="5"/>
          <p:cNvSpPr txBox="true"/>
          <p:nvPr/>
        </p:nvSpPr>
        <p:spPr>
          <a:xfrm rot="0">
            <a:off x="472939" y="880066"/>
            <a:ext cx="12083150" cy="1737338"/>
          </a:xfrm>
          <a:prstGeom prst="rect">
            <a:avLst/>
          </a:prstGeom>
        </p:spPr>
        <p:txBody>
          <a:bodyPr anchor="t" rtlCol="false" tIns="0" lIns="0" bIns="0" rIns="0">
            <a:spAutoFit/>
          </a:bodyPr>
          <a:lstStyle/>
          <a:p>
            <a:pPr algn="ctr">
              <a:lnSpc>
                <a:spcPts val="13217"/>
              </a:lnSpc>
            </a:pPr>
            <a:r>
              <a:rPr lang="en-US" sz="12469">
                <a:solidFill>
                  <a:srgbClr val="000000"/>
                </a:solidFill>
                <a:latin typeface="RoxboroughCF Bold"/>
              </a:rPr>
              <a:t>Phone Data set</a:t>
            </a:r>
          </a:p>
        </p:txBody>
      </p:sp>
      <p:grpSp>
        <p:nvGrpSpPr>
          <p:cNvPr name="Group 6" id="6"/>
          <p:cNvGrpSpPr/>
          <p:nvPr/>
        </p:nvGrpSpPr>
        <p:grpSpPr>
          <a:xfrm rot="-376577">
            <a:off x="5400237" y="4645608"/>
            <a:ext cx="7041590" cy="3056002"/>
            <a:chOff x="0" y="0"/>
            <a:chExt cx="3950523" cy="1714500"/>
          </a:xfrm>
        </p:grpSpPr>
        <p:sp>
          <p:nvSpPr>
            <p:cNvPr name="Freeform 7" id="7"/>
            <p:cNvSpPr/>
            <p:nvPr/>
          </p:nvSpPr>
          <p:spPr>
            <a:xfrm flipH="false" flipV="false" rot="0">
              <a:off x="10160" y="16510"/>
              <a:ext cx="3927663" cy="1686560"/>
            </a:xfrm>
            <a:custGeom>
              <a:avLst/>
              <a:gdLst/>
              <a:ahLst/>
              <a:cxnLst/>
              <a:rect r="r" b="b" t="t" l="l"/>
              <a:pathLst>
                <a:path h="1686560" w="3927663">
                  <a:moveTo>
                    <a:pt x="3927663" y="1686560"/>
                  </a:moveTo>
                  <a:lnTo>
                    <a:pt x="0" y="1678940"/>
                  </a:lnTo>
                  <a:lnTo>
                    <a:pt x="0" y="598170"/>
                  </a:lnTo>
                  <a:lnTo>
                    <a:pt x="17780" y="19050"/>
                  </a:lnTo>
                  <a:lnTo>
                    <a:pt x="1956504" y="0"/>
                  </a:lnTo>
                  <a:lnTo>
                    <a:pt x="3908613" y="5080"/>
                  </a:lnTo>
                  <a:close/>
                </a:path>
              </a:pathLst>
            </a:custGeom>
            <a:solidFill>
              <a:srgbClr val="FFFFFF"/>
            </a:solidFill>
          </p:spPr>
        </p:sp>
        <p:sp>
          <p:nvSpPr>
            <p:cNvPr name="Freeform 8" id="8"/>
            <p:cNvSpPr/>
            <p:nvPr/>
          </p:nvSpPr>
          <p:spPr>
            <a:xfrm flipH="false" flipV="false" rot="0">
              <a:off x="-3810" y="0"/>
              <a:ext cx="3956873" cy="1713230"/>
            </a:xfrm>
            <a:custGeom>
              <a:avLst/>
              <a:gdLst/>
              <a:ahLst/>
              <a:cxnLst/>
              <a:rect r="r" b="b" t="t" l="l"/>
              <a:pathLst>
                <a:path h="1713230" w="3956873">
                  <a:moveTo>
                    <a:pt x="3922583" y="21590"/>
                  </a:moveTo>
                  <a:cubicBezTo>
                    <a:pt x="3923853" y="34290"/>
                    <a:pt x="3923853" y="44450"/>
                    <a:pt x="3925123" y="54610"/>
                  </a:cubicBezTo>
                  <a:cubicBezTo>
                    <a:pt x="3927663" y="88900"/>
                    <a:pt x="3928933" y="124460"/>
                    <a:pt x="3931473" y="158750"/>
                  </a:cubicBezTo>
                  <a:cubicBezTo>
                    <a:pt x="3931473" y="208280"/>
                    <a:pt x="3944173" y="1184910"/>
                    <a:pt x="3950523" y="1234440"/>
                  </a:cubicBezTo>
                  <a:cubicBezTo>
                    <a:pt x="3956873" y="1309370"/>
                    <a:pt x="3953063" y="1385570"/>
                    <a:pt x="3953063" y="1460500"/>
                  </a:cubicBezTo>
                  <a:cubicBezTo>
                    <a:pt x="3953063" y="1526540"/>
                    <a:pt x="3954333" y="1587500"/>
                    <a:pt x="3955603" y="1652270"/>
                  </a:cubicBezTo>
                  <a:cubicBezTo>
                    <a:pt x="3955603" y="1673860"/>
                    <a:pt x="3955603" y="1687830"/>
                    <a:pt x="3955603" y="1711960"/>
                  </a:cubicBezTo>
                  <a:cubicBezTo>
                    <a:pt x="3932743" y="1711960"/>
                    <a:pt x="3912423" y="1713230"/>
                    <a:pt x="3884830" y="1711960"/>
                  </a:cubicBezTo>
                  <a:cubicBezTo>
                    <a:pt x="3686688" y="1706880"/>
                    <a:pt x="3485497" y="1713230"/>
                    <a:pt x="3287355" y="1708150"/>
                  </a:cubicBezTo>
                  <a:cubicBezTo>
                    <a:pt x="3168470" y="1704340"/>
                    <a:pt x="3052634" y="1706880"/>
                    <a:pt x="2933748" y="1704340"/>
                  </a:cubicBezTo>
                  <a:cubicBezTo>
                    <a:pt x="2878878" y="1703070"/>
                    <a:pt x="2824008" y="1701800"/>
                    <a:pt x="2769138" y="1700530"/>
                  </a:cubicBezTo>
                  <a:cubicBezTo>
                    <a:pt x="2735606" y="1700530"/>
                    <a:pt x="2705123" y="1701800"/>
                    <a:pt x="2671591" y="1701800"/>
                  </a:cubicBezTo>
                  <a:cubicBezTo>
                    <a:pt x="2586238" y="1700530"/>
                    <a:pt x="2351516" y="1701800"/>
                    <a:pt x="2266162" y="1700530"/>
                  </a:cubicBezTo>
                  <a:cubicBezTo>
                    <a:pt x="2205196" y="1699260"/>
                    <a:pt x="985860" y="1708150"/>
                    <a:pt x="924894" y="1706880"/>
                  </a:cubicBezTo>
                  <a:cubicBezTo>
                    <a:pt x="909652" y="1706880"/>
                    <a:pt x="891362" y="1708150"/>
                    <a:pt x="876120" y="1708150"/>
                  </a:cubicBezTo>
                  <a:cubicBezTo>
                    <a:pt x="839540" y="1708150"/>
                    <a:pt x="806008" y="1709420"/>
                    <a:pt x="769428" y="1709420"/>
                  </a:cubicBezTo>
                  <a:cubicBezTo>
                    <a:pt x="677978" y="1709420"/>
                    <a:pt x="589576" y="1708150"/>
                    <a:pt x="498126" y="1706880"/>
                  </a:cubicBezTo>
                  <a:cubicBezTo>
                    <a:pt x="443256" y="1705610"/>
                    <a:pt x="388386" y="1704340"/>
                    <a:pt x="336564" y="1703070"/>
                  </a:cubicBezTo>
                  <a:cubicBezTo>
                    <a:pt x="239018" y="1701800"/>
                    <a:pt x="141471"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65262" y="30480"/>
                    <a:pt x="114036" y="29210"/>
                  </a:cubicBezTo>
                  <a:cubicBezTo>
                    <a:pt x="196341" y="25400"/>
                    <a:pt x="278646" y="22860"/>
                    <a:pt x="363999" y="20320"/>
                  </a:cubicBezTo>
                  <a:cubicBezTo>
                    <a:pt x="421918" y="17780"/>
                    <a:pt x="479836" y="16510"/>
                    <a:pt x="534706" y="13970"/>
                  </a:cubicBezTo>
                  <a:cubicBezTo>
                    <a:pt x="589576" y="11430"/>
                    <a:pt x="647495" y="8890"/>
                    <a:pt x="702365" y="8890"/>
                  </a:cubicBezTo>
                  <a:cubicBezTo>
                    <a:pt x="763332" y="7620"/>
                    <a:pt x="824298" y="10160"/>
                    <a:pt x="885265" y="8890"/>
                  </a:cubicBezTo>
                  <a:cubicBezTo>
                    <a:pt x="961474" y="8890"/>
                    <a:pt x="2342371" y="6350"/>
                    <a:pt x="2418579" y="5080"/>
                  </a:cubicBezTo>
                  <a:cubicBezTo>
                    <a:pt x="2491739" y="3810"/>
                    <a:pt x="2564899" y="2540"/>
                    <a:pt x="2641108" y="2540"/>
                  </a:cubicBezTo>
                  <a:cubicBezTo>
                    <a:pt x="2766090" y="1270"/>
                    <a:pt x="2888023" y="0"/>
                    <a:pt x="3013005" y="0"/>
                  </a:cubicBezTo>
                  <a:cubicBezTo>
                    <a:pt x="3064827" y="0"/>
                    <a:pt x="3119697" y="2540"/>
                    <a:pt x="3171519" y="2540"/>
                  </a:cubicBezTo>
                  <a:cubicBezTo>
                    <a:pt x="3314790" y="3810"/>
                    <a:pt x="3461111" y="5080"/>
                    <a:pt x="3604383" y="7620"/>
                  </a:cubicBezTo>
                  <a:cubicBezTo>
                    <a:pt x="3680591" y="8890"/>
                    <a:pt x="3756800" y="12700"/>
                    <a:pt x="3833008" y="16510"/>
                  </a:cubicBezTo>
                  <a:cubicBezTo>
                    <a:pt x="3851298" y="16510"/>
                    <a:pt x="3869588" y="16510"/>
                    <a:pt x="3884830" y="16510"/>
                  </a:cubicBezTo>
                  <a:cubicBezTo>
                    <a:pt x="3903533" y="17780"/>
                    <a:pt x="3912423" y="20320"/>
                    <a:pt x="3922583" y="21590"/>
                  </a:cubicBezTo>
                  <a:close/>
                  <a:moveTo>
                    <a:pt x="3932743" y="1695450"/>
                  </a:moveTo>
                  <a:cubicBezTo>
                    <a:pt x="3934013" y="1678940"/>
                    <a:pt x="3935283" y="1666240"/>
                    <a:pt x="3935283" y="1653540"/>
                  </a:cubicBezTo>
                  <a:cubicBezTo>
                    <a:pt x="3934013" y="1581150"/>
                    <a:pt x="3932743" y="1513840"/>
                    <a:pt x="3932743" y="1441450"/>
                  </a:cubicBezTo>
                  <a:cubicBezTo>
                    <a:pt x="3932743" y="1408430"/>
                    <a:pt x="3935283" y="1375410"/>
                    <a:pt x="3934013" y="1342390"/>
                  </a:cubicBezTo>
                  <a:cubicBezTo>
                    <a:pt x="3934013" y="1311910"/>
                    <a:pt x="3932743" y="1280160"/>
                    <a:pt x="3931473" y="1249680"/>
                  </a:cubicBezTo>
                  <a:cubicBezTo>
                    <a:pt x="3926393" y="1202690"/>
                    <a:pt x="3914963" y="229870"/>
                    <a:pt x="3914963" y="182880"/>
                  </a:cubicBezTo>
                  <a:cubicBezTo>
                    <a:pt x="3912423" y="143510"/>
                    <a:pt x="3909883" y="102870"/>
                    <a:pt x="3907343" y="63500"/>
                  </a:cubicBezTo>
                  <a:cubicBezTo>
                    <a:pt x="3906073" y="44450"/>
                    <a:pt x="3904803" y="43180"/>
                    <a:pt x="3875685" y="41910"/>
                  </a:cubicBezTo>
                  <a:cubicBezTo>
                    <a:pt x="3866540" y="41910"/>
                    <a:pt x="3860443" y="41910"/>
                    <a:pt x="3851298" y="40640"/>
                  </a:cubicBezTo>
                  <a:cubicBezTo>
                    <a:pt x="3775090" y="36830"/>
                    <a:pt x="3695833" y="31750"/>
                    <a:pt x="3619624" y="30480"/>
                  </a:cubicBezTo>
                  <a:cubicBezTo>
                    <a:pt x="3433676" y="26670"/>
                    <a:pt x="3244679" y="25400"/>
                    <a:pt x="3058730" y="22860"/>
                  </a:cubicBezTo>
                  <a:cubicBezTo>
                    <a:pt x="3031295" y="22860"/>
                    <a:pt x="3000812" y="22860"/>
                    <a:pt x="2973377" y="22860"/>
                  </a:cubicBezTo>
                  <a:cubicBezTo>
                    <a:pt x="2927652" y="22860"/>
                    <a:pt x="2881927" y="22860"/>
                    <a:pt x="2839250" y="22860"/>
                  </a:cubicBezTo>
                  <a:cubicBezTo>
                    <a:pt x="2741703" y="22860"/>
                    <a:pt x="2644156" y="22860"/>
                    <a:pt x="2549658" y="24130"/>
                  </a:cubicBezTo>
                  <a:cubicBezTo>
                    <a:pt x="2467353" y="25400"/>
                    <a:pt x="1080359" y="29210"/>
                    <a:pt x="998054" y="29210"/>
                  </a:cubicBezTo>
                  <a:cubicBezTo>
                    <a:pt x="863927" y="29210"/>
                    <a:pt x="729800" y="26670"/>
                    <a:pt x="595673" y="33020"/>
                  </a:cubicBezTo>
                  <a:cubicBezTo>
                    <a:pt x="525561" y="36830"/>
                    <a:pt x="458498" y="36830"/>
                    <a:pt x="391434" y="38100"/>
                  </a:cubicBezTo>
                  <a:cubicBezTo>
                    <a:pt x="275598" y="41910"/>
                    <a:pt x="159761"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71359" y="1677670"/>
                    <a:pt x="114036" y="1678940"/>
                    <a:pt x="153664" y="1678940"/>
                  </a:cubicBezTo>
                  <a:cubicBezTo>
                    <a:pt x="211583" y="1678940"/>
                    <a:pt x="272549" y="1676400"/>
                    <a:pt x="330468" y="1678940"/>
                  </a:cubicBezTo>
                  <a:cubicBezTo>
                    <a:pt x="424966" y="1682750"/>
                    <a:pt x="519465" y="1685290"/>
                    <a:pt x="613963" y="1684020"/>
                  </a:cubicBezTo>
                  <a:cubicBezTo>
                    <a:pt x="674930" y="1682750"/>
                    <a:pt x="732848" y="1685290"/>
                    <a:pt x="793815" y="1685290"/>
                  </a:cubicBezTo>
                  <a:cubicBezTo>
                    <a:pt x="882217" y="1685290"/>
                    <a:pt x="970619" y="1684020"/>
                    <a:pt x="1059020" y="1685290"/>
                  </a:cubicBezTo>
                  <a:cubicBezTo>
                    <a:pt x="1190099" y="1686560"/>
                    <a:pt x="2628914" y="1676400"/>
                    <a:pt x="2763041" y="1678940"/>
                  </a:cubicBezTo>
                  <a:cubicBezTo>
                    <a:pt x="2820960" y="1680210"/>
                    <a:pt x="2878878" y="1681480"/>
                    <a:pt x="2933748" y="1681480"/>
                  </a:cubicBezTo>
                  <a:cubicBezTo>
                    <a:pt x="3034344" y="1684020"/>
                    <a:pt x="3131890" y="1680210"/>
                    <a:pt x="3232486" y="1684020"/>
                  </a:cubicBezTo>
                  <a:cubicBezTo>
                    <a:pt x="3314790" y="1686560"/>
                    <a:pt x="3397096" y="1686560"/>
                    <a:pt x="3479401" y="1689100"/>
                  </a:cubicBezTo>
                  <a:cubicBezTo>
                    <a:pt x="3601334" y="1692910"/>
                    <a:pt x="3723268" y="1695450"/>
                    <a:pt x="3845201" y="1696720"/>
                  </a:cubicBezTo>
                  <a:cubicBezTo>
                    <a:pt x="3890927" y="1696720"/>
                    <a:pt x="3912423" y="1695450"/>
                    <a:pt x="3932743" y="1695450"/>
                  </a:cubicBezTo>
                  <a:close/>
                </a:path>
              </a:pathLst>
            </a:custGeom>
            <a:solidFill>
              <a:srgbClr val="000000"/>
            </a:solidFill>
          </p:spPr>
        </p:sp>
      </p:grpSp>
      <p:sp>
        <p:nvSpPr>
          <p:cNvPr name="TextBox 9" id="9"/>
          <p:cNvSpPr txBox="true"/>
          <p:nvPr/>
        </p:nvSpPr>
        <p:spPr>
          <a:xfrm rot="-413665">
            <a:off x="5729848" y="5142070"/>
            <a:ext cx="6379383" cy="2034658"/>
          </a:xfrm>
          <a:prstGeom prst="rect">
            <a:avLst/>
          </a:prstGeom>
        </p:spPr>
        <p:txBody>
          <a:bodyPr anchor="t" rtlCol="false" tIns="0" lIns="0" bIns="0" rIns="0">
            <a:spAutoFit/>
          </a:bodyPr>
          <a:lstStyle/>
          <a:p>
            <a:pPr algn="ctr" marL="0" indent="0" lvl="0">
              <a:lnSpc>
                <a:spcPts val="3907"/>
              </a:lnSpc>
              <a:spcBef>
                <a:spcPct val="0"/>
              </a:spcBef>
            </a:pPr>
            <a:r>
              <a:rPr lang="en-US" sz="3427">
                <a:solidFill>
                  <a:srgbClr val="000000"/>
                </a:solidFill>
                <a:latin typeface="Telegraf"/>
              </a:rPr>
              <a:t>Phone data set based on prices, brands, specifications, and price distribution across different brands</a:t>
            </a:r>
          </a:p>
        </p:txBody>
      </p:sp>
      <p:sp>
        <p:nvSpPr>
          <p:cNvPr name="AutoShape 10" id="10"/>
          <p:cNvSpPr/>
          <p:nvPr/>
        </p:nvSpPr>
        <p:spPr>
          <a:xfrm rot="-578298">
            <a:off x="8003173" y="4583001"/>
            <a:ext cx="1142104" cy="254212"/>
          </a:xfrm>
          <a:prstGeom prst="rect">
            <a:avLst/>
          </a:prstGeom>
          <a:solidFill>
            <a:srgbClr val="000000"/>
          </a:solid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505632" y="1276958"/>
            <a:ext cx="13836067" cy="8610532"/>
            <a:chOff x="0" y="0"/>
            <a:chExt cx="22356584" cy="13913064"/>
          </a:xfrm>
        </p:grpSpPr>
        <p:sp>
          <p:nvSpPr>
            <p:cNvPr name="Freeform 3" id="3"/>
            <p:cNvSpPr/>
            <p:nvPr/>
          </p:nvSpPr>
          <p:spPr>
            <a:xfrm flipH="false" flipV="false" rot="0">
              <a:off x="57150" y="58420"/>
              <a:ext cx="22286734" cy="13841944"/>
            </a:xfrm>
            <a:custGeom>
              <a:avLst/>
              <a:gdLst/>
              <a:ahLst/>
              <a:cxnLst/>
              <a:rect r="r" b="b" t="t" l="l"/>
              <a:pathLst>
                <a:path h="13841944" w="22286734">
                  <a:moveTo>
                    <a:pt x="22201643" y="13811464"/>
                  </a:moveTo>
                  <a:lnTo>
                    <a:pt x="0" y="13811464"/>
                  </a:lnTo>
                  <a:cubicBezTo>
                    <a:pt x="5080" y="13829244"/>
                    <a:pt x="21590" y="13841944"/>
                    <a:pt x="40640" y="13841944"/>
                  </a:cubicBezTo>
                  <a:lnTo>
                    <a:pt x="22243554" y="13841944"/>
                  </a:lnTo>
                  <a:cubicBezTo>
                    <a:pt x="22267684" y="13841944"/>
                    <a:pt x="22286734" y="13822894"/>
                    <a:pt x="22286734" y="13798764"/>
                  </a:cubicBezTo>
                  <a:lnTo>
                    <a:pt x="22286734" y="40640"/>
                  </a:lnTo>
                  <a:cubicBezTo>
                    <a:pt x="22286734" y="21590"/>
                    <a:pt x="22274034" y="6350"/>
                    <a:pt x="22257524" y="0"/>
                  </a:cubicBezTo>
                  <a:lnTo>
                    <a:pt x="22257524" y="13755583"/>
                  </a:lnTo>
                  <a:cubicBezTo>
                    <a:pt x="22257524" y="13786064"/>
                    <a:pt x="22232124" y="13811464"/>
                    <a:pt x="22201643" y="13811464"/>
                  </a:cubicBezTo>
                  <a:close/>
                </a:path>
              </a:pathLst>
            </a:custGeom>
            <a:solidFill>
              <a:srgbClr val="000000"/>
            </a:solidFill>
          </p:spPr>
        </p:sp>
        <p:sp>
          <p:nvSpPr>
            <p:cNvPr name="Freeform 4" id="4"/>
            <p:cNvSpPr/>
            <p:nvPr/>
          </p:nvSpPr>
          <p:spPr>
            <a:xfrm flipH="false" flipV="false" rot="0">
              <a:off x="12700" y="12700"/>
              <a:ext cx="22289274" cy="13844484"/>
            </a:xfrm>
            <a:custGeom>
              <a:avLst/>
              <a:gdLst/>
              <a:ahLst/>
              <a:cxnLst/>
              <a:rect r="r" b="b" t="t" l="l"/>
              <a:pathLst>
                <a:path h="13844484" w="22289274">
                  <a:moveTo>
                    <a:pt x="43180" y="13844484"/>
                  </a:moveTo>
                  <a:lnTo>
                    <a:pt x="22246093" y="13844484"/>
                  </a:lnTo>
                  <a:cubicBezTo>
                    <a:pt x="22270224" y="13844484"/>
                    <a:pt x="22289274" y="13825434"/>
                    <a:pt x="22289274" y="13801303"/>
                  </a:cubicBezTo>
                  <a:lnTo>
                    <a:pt x="22289274" y="43180"/>
                  </a:lnTo>
                  <a:cubicBezTo>
                    <a:pt x="22289274" y="19050"/>
                    <a:pt x="22270224" y="0"/>
                    <a:pt x="22246093" y="0"/>
                  </a:cubicBezTo>
                  <a:lnTo>
                    <a:pt x="43180" y="0"/>
                  </a:lnTo>
                  <a:cubicBezTo>
                    <a:pt x="19050" y="0"/>
                    <a:pt x="0" y="19050"/>
                    <a:pt x="0" y="43180"/>
                  </a:cubicBezTo>
                  <a:lnTo>
                    <a:pt x="0" y="13801303"/>
                  </a:lnTo>
                  <a:cubicBezTo>
                    <a:pt x="0" y="13825434"/>
                    <a:pt x="19050" y="13844484"/>
                    <a:pt x="43180" y="13844484"/>
                  </a:cubicBezTo>
                  <a:close/>
                </a:path>
              </a:pathLst>
            </a:custGeom>
            <a:solidFill>
              <a:srgbClr val="F8F8F8"/>
            </a:solidFill>
          </p:spPr>
        </p:sp>
        <p:sp>
          <p:nvSpPr>
            <p:cNvPr name="Freeform 5" id="5"/>
            <p:cNvSpPr/>
            <p:nvPr/>
          </p:nvSpPr>
          <p:spPr>
            <a:xfrm flipH="false" flipV="false" rot="0">
              <a:off x="0" y="0"/>
              <a:ext cx="22356584" cy="13913064"/>
            </a:xfrm>
            <a:custGeom>
              <a:avLst/>
              <a:gdLst/>
              <a:ahLst/>
              <a:cxnLst/>
              <a:rect r="r" b="b" t="t" l="l"/>
              <a:pathLst>
                <a:path h="13913064" w="22356584">
                  <a:moveTo>
                    <a:pt x="22313404" y="44450"/>
                  </a:moveTo>
                  <a:cubicBezTo>
                    <a:pt x="22308324" y="19050"/>
                    <a:pt x="22285463" y="0"/>
                    <a:pt x="22258793" y="0"/>
                  </a:cubicBezTo>
                  <a:lnTo>
                    <a:pt x="55880" y="0"/>
                  </a:lnTo>
                  <a:cubicBezTo>
                    <a:pt x="25400" y="0"/>
                    <a:pt x="0" y="25400"/>
                    <a:pt x="0" y="55880"/>
                  </a:cubicBezTo>
                  <a:lnTo>
                    <a:pt x="0" y="13814003"/>
                  </a:lnTo>
                  <a:cubicBezTo>
                    <a:pt x="0" y="13840675"/>
                    <a:pt x="17780" y="13862264"/>
                    <a:pt x="43180" y="13868614"/>
                  </a:cubicBezTo>
                  <a:cubicBezTo>
                    <a:pt x="48260" y="13894014"/>
                    <a:pt x="71120" y="13913064"/>
                    <a:pt x="97790" y="13913064"/>
                  </a:cubicBezTo>
                  <a:lnTo>
                    <a:pt x="22300704" y="13913064"/>
                  </a:lnTo>
                  <a:cubicBezTo>
                    <a:pt x="22331184" y="13913064"/>
                    <a:pt x="22356584" y="13887664"/>
                    <a:pt x="22356584" y="13857184"/>
                  </a:cubicBezTo>
                  <a:lnTo>
                    <a:pt x="22356584" y="99060"/>
                  </a:lnTo>
                  <a:cubicBezTo>
                    <a:pt x="22356584" y="72390"/>
                    <a:pt x="22338804" y="50800"/>
                    <a:pt x="22313404" y="44450"/>
                  </a:cubicBezTo>
                  <a:close/>
                  <a:moveTo>
                    <a:pt x="12700" y="13814003"/>
                  </a:moveTo>
                  <a:lnTo>
                    <a:pt x="12700" y="55880"/>
                  </a:lnTo>
                  <a:cubicBezTo>
                    <a:pt x="12700" y="31750"/>
                    <a:pt x="31750" y="12700"/>
                    <a:pt x="55880" y="12700"/>
                  </a:cubicBezTo>
                  <a:lnTo>
                    <a:pt x="22258793" y="12700"/>
                  </a:lnTo>
                  <a:cubicBezTo>
                    <a:pt x="22282924" y="12700"/>
                    <a:pt x="22301974" y="31750"/>
                    <a:pt x="22301974" y="55880"/>
                  </a:cubicBezTo>
                  <a:lnTo>
                    <a:pt x="22301974" y="13814003"/>
                  </a:lnTo>
                  <a:cubicBezTo>
                    <a:pt x="22301974" y="13838134"/>
                    <a:pt x="22282924" y="13857184"/>
                    <a:pt x="22258793" y="13857184"/>
                  </a:cubicBezTo>
                  <a:lnTo>
                    <a:pt x="55880" y="13857184"/>
                  </a:lnTo>
                  <a:cubicBezTo>
                    <a:pt x="31750" y="13857184"/>
                    <a:pt x="12700" y="13838134"/>
                    <a:pt x="12700" y="13814003"/>
                  </a:cubicBezTo>
                  <a:close/>
                  <a:moveTo>
                    <a:pt x="22343884" y="13857184"/>
                  </a:moveTo>
                  <a:cubicBezTo>
                    <a:pt x="22343884" y="13881314"/>
                    <a:pt x="22324834" y="13900364"/>
                    <a:pt x="22300704" y="13900364"/>
                  </a:cubicBezTo>
                  <a:lnTo>
                    <a:pt x="97790" y="13900364"/>
                  </a:lnTo>
                  <a:cubicBezTo>
                    <a:pt x="78740" y="13900364"/>
                    <a:pt x="62230" y="13887664"/>
                    <a:pt x="57150" y="13869884"/>
                  </a:cubicBezTo>
                  <a:lnTo>
                    <a:pt x="22258793" y="13869884"/>
                  </a:lnTo>
                  <a:cubicBezTo>
                    <a:pt x="22289274" y="13869884"/>
                    <a:pt x="22314674" y="13844484"/>
                    <a:pt x="22314674" y="13814003"/>
                  </a:cubicBezTo>
                  <a:lnTo>
                    <a:pt x="22314674" y="58420"/>
                  </a:lnTo>
                  <a:cubicBezTo>
                    <a:pt x="22331184" y="64770"/>
                    <a:pt x="22343884" y="80010"/>
                    <a:pt x="22343884" y="99060"/>
                  </a:cubicBezTo>
                  <a:lnTo>
                    <a:pt x="22343884" y="13857184"/>
                  </a:lnTo>
                  <a:close/>
                </a:path>
              </a:pathLst>
            </a:custGeom>
            <a:solidFill>
              <a:srgbClr val="000000"/>
            </a:solidFill>
          </p:spPr>
        </p:sp>
      </p:grpSp>
      <p:grpSp>
        <p:nvGrpSpPr>
          <p:cNvPr name="Group 6" id="6"/>
          <p:cNvGrpSpPr/>
          <p:nvPr/>
        </p:nvGrpSpPr>
        <p:grpSpPr>
          <a:xfrm rot="0">
            <a:off x="14540153" y="1276958"/>
            <a:ext cx="3341130" cy="8610532"/>
            <a:chOff x="0" y="0"/>
            <a:chExt cx="5398662" cy="13913064"/>
          </a:xfrm>
        </p:grpSpPr>
        <p:sp>
          <p:nvSpPr>
            <p:cNvPr name="Freeform 7" id="7"/>
            <p:cNvSpPr/>
            <p:nvPr/>
          </p:nvSpPr>
          <p:spPr>
            <a:xfrm flipH="false" flipV="false" rot="0">
              <a:off x="57150" y="58420"/>
              <a:ext cx="5328812" cy="13841944"/>
            </a:xfrm>
            <a:custGeom>
              <a:avLst/>
              <a:gdLst/>
              <a:ahLst/>
              <a:cxnLst/>
              <a:rect r="r" b="b" t="t" l="l"/>
              <a:pathLst>
                <a:path h="13841944" w="5328812">
                  <a:moveTo>
                    <a:pt x="5243722" y="13811464"/>
                  </a:moveTo>
                  <a:lnTo>
                    <a:pt x="0" y="13811464"/>
                  </a:lnTo>
                  <a:cubicBezTo>
                    <a:pt x="5080" y="13829244"/>
                    <a:pt x="21590" y="13841944"/>
                    <a:pt x="40640" y="13841944"/>
                  </a:cubicBezTo>
                  <a:lnTo>
                    <a:pt x="5285632" y="13841944"/>
                  </a:lnTo>
                  <a:cubicBezTo>
                    <a:pt x="5309762" y="13841944"/>
                    <a:pt x="5328812" y="13822894"/>
                    <a:pt x="5328812" y="13798764"/>
                  </a:cubicBezTo>
                  <a:lnTo>
                    <a:pt x="5328812" y="40640"/>
                  </a:lnTo>
                  <a:cubicBezTo>
                    <a:pt x="5328812" y="21590"/>
                    <a:pt x="5316112" y="6350"/>
                    <a:pt x="5299602" y="0"/>
                  </a:cubicBezTo>
                  <a:lnTo>
                    <a:pt x="5299602" y="13755583"/>
                  </a:lnTo>
                  <a:cubicBezTo>
                    <a:pt x="5299602" y="13786064"/>
                    <a:pt x="5274202" y="13811464"/>
                    <a:pt x="5243722" y="13811464"/>
                  </a:cubicBezTo>
                  <a:close/>
                </a:path>
              </a:pathLst>
            </a:custGeom>
            <a:solidFill>
              <a:srgbClr val="000000"/>
            </a:solidFill>
          </p:spPr>
        </p:sp>
        <p:sp>
          <p:nvSpPr>
            <p:cNvPr name="Freeform 8" id="8"/>
            <p:cNvSpPr/>
            <p:nvPr/>
          </p:nvSpPr>
          <p:spPr>
            <a:xfrm flipH="false" flipV="false" rot="0">
              <a:off x="12700" y="12700"/>
              <a:ext cx="5331352" cy="13844484"/>
            </a:xfrm>
            <a:custGeom>
              <a:avLst/>
              <a:gdLst/>
              <a:ahLst/>
              <a:cxnLst/>
              <a:rect r="r" b="b" t="t" l="l"/>
              <a:pathLst>
                <a:path h="13844484" w="5331352">
                  <a:moveTo>
                    <a:pt x="43180" y="13844484"/>
                  </a:moveTo>
                  <a:lnTo>
                    <a:pt x="5288172" y="13844484"/>
                  </a:lnTo>
                  <a:cubicBezTo>
                    <a:pt x="5312302" y="13844484"/>
                    <a:pt x="5331352" y="13825434"/>
                    <a:pt x="5331352" y="13801303"/>
                  </a:cubicBezTo>
                  <a:lnTo>
                    <a:pt x="5331352" y="43180"/>
                  </a:lnTo>
                  <a:cubicBezTo>
                    <a:pt x="5331352" y="19050"/>
                    <a:pt x="5312302" y="0"/>
                    <a:pt x="5288172" y="0"/>
                  </a:cubicBezTo>
                  <a:lnTo>
                    <a:pt x="43180" y="0"/>
                  </a:lnTo>
                  <a:cubicBezTo>
                    <a:pt x="19050" y="0"/>
                    <a:pt x="0" y="19050"/>
                    <a:pt x="0" y="43180"/>
                  </a:cubicBezTo>
                  <a:lnTo>
                    <a:pt x="0" y="13801303"/>
                  </a:lnTo>
                  <a:cubicBezTo>
                    <a:pt x="0" y="13825434"/>
                    <a:pt x="19050" y="13844484"/>
                    <a:pt x="43180" y="13844484"/>
                  </a:cubicBezTo>
                  <a:close/>
                </a:path>
              </a:pathLst>
            </a:custGeom>
            <a:solidFill>
              <a:srgbClr val="F8F8F8"/>
            </a:solidFill>
          </p:spPr>
        </p:sp>
        <p:sp>
          <p:nvSpPr>
            <p:cNvPr name="Freeform 9" id="9"/>
            <p:cNvSpPr/>
            <p:nvPr/>
          </p:nvSpPr>
          <p:spPr>
            <a:xfrm flipH="false" flipV="false" rot="0">
              <a:off x="0" y="0"/>
              <a:ext cx="5398662" cy="13913064"/>
            </a:xfrm>
            <a:custGeom>
              <a:avLst/>
              <a:gdLst/>
              <a:ahLst/>
              <a:cxnLst/>
              <a:rect r="r" b="b" t="t" l="l"/>
              <a:pathLst>
                <a:path h="13913064" w="5398662">
                  <a:moveTo>
                    <a:pt x="5355482" y="44450"/>
                  </a:moveTo>
                  <a:cubicBezTo>
                    <a:pt x="5350402" y="19050"/>
                    <a:pt x="5327541" y="0"/>
                    <a:pt x="5300871" y="0"/>
                  </a:cubicBezTo>
                  <a:lnTo>
                    <a:pt x="55880" y="0"/>
                  </a:lnTo>
                  <a:cubicBezTo>
                    <a:pt x="25400" y="0"/>
                    <a:pt x="0" y="25400"/>
                    <a:pt x="0" y="55880"/>
                  </a:cubicBezTo>
                  <a:lnTo>
                    <a:pt x="0" y="13814003"/>
                  </a:lnTo>
                  <a:cubicBezTo>
                    <a:pt x="0" y="13840675"/>
                    <a:pt x="17780" y="13862264"/>
                    <a:pt x="43180" y="13868614"/>
                  </a:cubicBezTo>
                  <a:cubicBezTo>
                    <a:pt x="48260" y="13894014"/>
                    <a:pt x="71120" y="13913064"/>
                    <a:pt x="97790" y="13913064"/>
                  </a:cubicBezTo>
                  <a:lnTo>
                    <a:pt x="5342782" y="13913064"/>
                  </a:lnTo>
                  <a:cubicBezTo>
                    <a:pt x="5373262" y="13913064"/>
                    <a:pt x="5398662" y="13887664"/>
                    <a:pt x="5398662" y="13857184"/>
                  </a:cubicBezTo>
                  <a:lnTo>
                    <a:pt x="5398662" y="99060"/>
                  </a:lnTo>
                  <a:cubicBezTo>
                    <a:pt x="5398662" y="72390"/>
                    <a:pt x="5380882" y="50800"/>
                    <a:pt x="5355482" y="44450"/>
                  </a:cubicBezTo>
                  <a:close/>
                  <a:moveTo>
                    <a:pt x="12700" y="13814003"/>
                  </a:moveTo>
                  <a:lnTo>
                    <a:pt x="12700" y="55880"/>
                  </a:lnTo>
                  <a:cubicBezTo>
                    <a:pt x="12700" y="31750"/>
                    <a:pt x="31750" y="12700"/>
                    <a:pt x="55880" y="12700"/>
                  </a:cubicBezTo>
                  <a:lnTo>
                    <a:pt x="5300872" y="12700"/>
                  </a:lnTo>
                  <a:cubicBezTo>
                    <a:pt x="5325002" y="12700"/>
                    <a:pt x="5344052" y="31750"/>
                    <a:pt x="5344052" y="55880"/>
                  </a:cubicBezTo>
                  <a:lnTo>
                    <a:pt x="5344052" y="13814003"/>
                  </a:lnTo>
                  <a:cubicBezTo>
                    <a:pt x="5344052" y="13838134"/>
                    <a:pt x="5325002" y="13857184"/>
                    <a:pt x="5300872" y="13857184"/>
                  </a:cubicBezTo>
                  <a:lnTo>
                    <a:pt x="55880" y="13857184"/>
                  </a:lnTo>
                  <a:cubicBezTo>
                    <a:pt x="31750" y="13857184"/>
                    <a:pt x="12700" y="13838134"/>
                    <a:pt x="12700" y="13814003"/>
                  </a:cubicBezTo>
                  <a:close/>
                  <a:moveTo>
                    <a:pt x="5385962" y="13857184"/>
                  </a:moveTo>
                  <a:cubicBezTo>
                    <a:pt x="5385962" y="13881314"/>
                    <a:pt x="5366912" y="13900364"/>
                    <a:pt x="5342782" y="13900364"/>
                  </a:cubicBezTo>
                  <a:lnTo>
                    <a:pt x="97790" y="13900364"/>
                  </a:lnTo>
                  <a:cubicBezTo>
                    <a:pt x="78740" y="13900364"/>
                    <a:pt x="62230" y="13887664"/>
                    <a:pt x="57150" y="13869884"/>
                  </a:cubicBezTo>
                  <a:lnTo>
                    <a:pt x="5300872" y="13869884"/>
                  </a:lnTo>
                  <a:cubicBezTo>
                    <a:pt x="5331352" y="13869884"/>
                    <a:pt x="5356752" y="13844484"/>
                    <a:pt x="5356752" y="13814003"/>
                  </a:cubicBezTo>
                  <a:lnTo>
                    <a:pt x="5356752" y="58420"/>
                  </a:lnTo>
                  <a:cubicBezTo>
                    <a:pt x="5373262" y="64770"/>
                    <a:pt x="5385962" y="80010"/>
                    <a:pt x="5385962" y="99060"/>
                  </a:cubicBezTo>
                  <a:lnTo>
                    <a:pt x="5385962" y="13857184"/>
                  </a:lnTo>
                  <a:close/>
                </a:path>
              </a:pathLst>
            </a:custGeom>
            <a:solidFill>
              <a:srgbClr val="000000"/>
            </a:solidFill>
          </p:spPr>
        </p:sp>
      </p:grpSp>
      <p:grpSp>
        <p:nvGrpSpPr>
          <p:cNvPr name="Group 10" id="10"/>
          <p:cNvGrpSpPr/>
          <p:nvPr/>
        </p:nvGrpSpPr>
        <p:grpSpPr>
          <a:xfrm rot="0">
            <a:off x="505632" y="377961"/>
            <a:ext cx="8069294" cy="898997"/>
            <a:chOff x="0" y="0"/>
            <a:chExt cx="10759058" cy="1198663"/>
          </a:xfrm>
        </p:grpSpPr>
        <p:grpSp>
          <p:nvGrpSpPr>
            <p:cNvPr name="Group 11" id="11"/>
            <p:cNvGrpSpPr/>
            <p:nvPr/>
          </p:nvGrpSpPr>
          <p:grpSpPr>
            <a:xfrm rot="0">
              <a:off x="0" y="0"/>
              <a:ext cx="10759058" cy="1198663"/>
              <a:chOff x="0" y="0"/>
              <a:chExt cx="13038520" cy="1452617"/>
            </a:xfrm>
          </p:grpSpPr>
          <p:sp>
            <p:nvSpPr>
              <p:cNvPr name="Freeform 12" id="12"/>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13" id="13"/>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4" id="14"/>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5" id="15"/>
            <p:cNvSpPr/>
            <p:nvPr/>
          </p:nvSpPr>
          <p:spPr>
            <a:xfrm flipH="false" flipV="false" rot="0">
              <a:off x="314043" y="307232"/>
              <a:ext cx="584200" cy="584200"/>
            </a:xfrm>
            <a:custGeom>
              <a:avLst/>
              <a:gdLst/>
              <a:ahLst/>
              <a:cxnLst/>
              <a:rect r="r" b="b" t="t" l="l"/>
              <a:pathLst>
                <a:path h="584200" w="584200">
                  <a:moveTo>
                    <a:pt x="0" y="0"/>
                  </a:moveTo>
                  <a:lnTo>
                    <a:pt x="584200" y="0"/>
                  </a:lnTo>
                  <a:lnTo>
                    <a:pt x="584200" y="584200"/>
                  </a:lnTo>
                  <a:lnTo>
                    <a:pt x="0" y="584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6" id="16"/>
          <p:cNvSpPr txBox="true"/>
          <p:nvPr/>
        </p:nvSpPr>
        <p:spPr>
          <a:xfrm rot="0">
            <a:off x="1409067" y="425664"/>
            <a:ext cx="7035509" cy="717691"/>
          </a:xfrm>
          <a:prstGeom prst="rect">
            <a:avLst/>
          </a:prstGeom>
        </p:spPr>
        <p:txBody>
          <a:bodyPr anchor="t" rtlCol="false" tIns="0" lIns="0" bIns="0" rIns="0">
            <a:spAutoFit/>
          </a:bodyPr>
          <a:lstStyle/>
          <a:p>
            <a:pPr marL="0" indent="0" lvl="0">
              <a:lnSpc>
                <a:spcPts val="5695"/>
              </a:lnSpc>
            </a:pPr>
            <a:r>
              <a:rPr lang="en-US" sz="4826">
                <a:solidFill>
                  <a:srgbClr val="000000"/>
                </a:solidFill>
                <a:latin typeface="RoxboroughCF Bold"/>
              </a:rPr>
              <a:t>DataSet</a:t>
            </a:r>
          </a:p>
        </p:txBody>
      </p:sp>
      <p:sp>
        <p:nvSpPr>
          <p:cNvPr name="TextBox 17" id="17"/>
          <p:cNvSpPr txBox="true"/>
          <p:nvPr/>
        </p:nvSpPr>
        <p:spPr>
          <a:xfrm rot="0">
            <a:off x="1539010" y="2777723"/>
            <a:ext cx="11280281" cy="4626780"/>
          </a:xfrm>
          <a:prstGeom prst="rect">
            <a:avLst/>
          </a:prstGeom>
        </p:spPr>
        <p:txBody>
          <a:bodyPr anchor="t" rtlCol="false" tIns="0" lIns="0" bIns="0" rIns="0">
            <a:spAutoFit/>
          </a:bodyPr>
          <a:lstStyle/>
          <a:p>
            <a:pPr>
              <a:lnSpc>
                <a:spcPts val="4574"/>
              </a:lnSpc>
            </a:pPr>
            <a:r>
              <a:rPr lang="en-US" sz="3267">
                <a:solidFill>
                  <a:srgbClr val="000000"/>
                </a:solidFill>
                <a:latin typeface="Telegraf"/>
              </a:rPr>
              <a:t>This dataset comprises phone features and prices of popular brands, with every phone. It includes attributes such as phone name, brand, operating system, screen size and resolution, battery capacity and type, RAM, announcement date, weight, storage capacity, and various camera features like 720p, 1080p, 4K, and 8K video capabilities at different frame rates. Finally, it also provides the price of each phone in USD.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291038" y="1285348"/>
            <a:ext cx="488016" cy="488016"/>
          </a:xfrm>
          <a:custGeom>
            <a:avLst/>
            <a:gdLst/>
            <a:ahLst/>
            <a:cxnLst/>
            <a:rect r="r" b="b" t="t" l="l"/>
            <a:pathLst>
              <a:path h="488016" w="488016">
                <a:moveTo>
                  <a:pt x="0" y="0"/>
                </a:moveTo>
                <a:lnTo>
                  <a:pt x="488016" y="0"/>
                </a:lnTo>
                <a:lnTo>
                  <a:pt x="488016" y="488016"/>
                </a:lnTo>
                <a:lnTo>
                  <a:pt x="0" y="488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291038" y="3855805"/>
            <a:ext cx="15619916" cy="4521271"/>
          </a:xfrm>
          <a:custGeom>
            <a:avLst/>
            <a:gdLst/>
            <a:ahLst/>
            <a:cxnLst/>
            <a:rect r="r" b="b" t="t" l="l"/>
            <a:pathLst>
              <a:path h="4521271" w="15619916">
                <a:moveTo>
                  <a:pt x="0" y="0"/>
                </a:moveTo>
                <a:lnTo>
                  <a:pt x="15619916" y="0"/>
                </a:lnTo>
                <a:lnTo>
                  <a:pt x="15619916" y="4521271"/>
                </a:lnTo>
                <a:lnTo>
                  <a:pt x="0" y="4521271"/>
                </a:lnTo>
                <a:lnTo>
                  <a:pt x="0" y="0"/>
                </a:lnTo>
                <a:close/>
              </a:path>
            </a:pathLst>
          </a:custGeom>
          <a:blipFill>
            <a:blip r:embed="rId4"/>
            <a:stretch>
              <a:fillRect l="0" t="0" r="0" b="-52468"/>
            </a:stretch>
          </a:blipFill>
        </p:spPr>
      </p:sp>
      <p:grpSp>
        <p:nvGrpSpPr>
          <p:cNvPr name="Group 12" id="12"/>
          <p:cNvGrpSpPr/>
          <p:nvPr/>
        </p:nvGrpSpPr>
        <p:grpSpPr>
          <a:xfrm rot="0">
            <a:off x="2487959" y="180000"/>
            <a:ext cx="6121938" cy="1697401"/>
            <a:chOff x="0" y="0"/>
            <a:chExt cx="8162585" cy="2263201"/>
          </a:xfrm>
        </p:grpSpPr>
        <p:sp>
          <p:nvSpPr>
            <p:cNvPr name="Freeform 13" id="13"/>
            <p:cNvSpPr/>
            <p:nvPr/>
          </p:nvSpPr>
          <p:spPr>
            <a:xfrm flipH="false" flipV="false" rot="0">
              <a:off x="0" y="775442"/>
              <a:ext cx="7438798" cy="1487760"/>
            </a:xfrm>
            <a:custGeom>
              <a:avLst/>
              <a:gdLst/>
              <a:ahLst/>
              <a:cxnLst/>
              <a:rect r="r" b="b" t="t" l="l"/>
              <a:pathLst>
                <a:path h="1487760" w="7438798">
                  <a:moveTo>
                    <a:pt x="0" y="0"/>
                  </a:moveTo>
                  <a:lnTo>
                    <a:pt x="7438798" y="0"/>
                  </a:lnTo>
                  <a:lnTo>
                    <a:pt x="7438798" y="1487759"/>
                  </a:lnTo>
                  <a:lnTo>
                    <a:pt x="0" y="14877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36460" y="133350"/>
              <a:ext cx="7926125" cy="1967368"/>
            </a:xfrm>
            <a:prstGeom prst="rect">
              <a:avLst/>
            </a:prstGeom>
          </p:spPr>
          <p:txBody>
            <a:bodyPr anchor="t" rtlCol="false" tIns="0" lIns="0" bIns="0" rIns="0">
              <a:spAutoFit/>
            </a:bodyPr>
            <a:lstStyle/>
            <a:p>
              <a:pPr>
                <a:lnSpc>
                  <a:spcPts val="11024"/>
                </a:lnSpc>
              </a:pPr>
              <a:r>
                <a:rPr lang="en-US" sz="10400">
                  <a:solidFill>
                    <a:srgbClr val="000000"/>
                  </a:solidFill>
                  <a:latin typeface="RoxboroughCF Bold"/>
                </a:rPr>
                <a:t>PRICE</a:t>
              </a:r>
            </a:p>
          </p:txBody>
        </p:sp>
      </p:grpSp>
      <p:sp>
        <p:nvSpPr>
          <p:cNvPr name="TextBox 15" id="15"/>
          <p:cNvSpPr txBox="true"/>
          <p:nvPr/>
        </p:nvSpPr>
        <p:spPr>
          <a:xfrm rot="0">
            <a:off x="8340955" y="2258353"/>
            <a:ext cx="8569999" cy="1273861"/>
          </a:xfrm>
          <a:prstGeom prst="rect">
            <a:avLst/>
          </a:prstGeom>
        </p:spPr>
        <p:txBody>
          <a:bodyPr anchor="t" rtlCol="false" tIns="0" lIns="0" bIns="0" rIns="0">
            <a:spAutoFit/>
          </a:bodyPr>
          <a:lstStyle/>
          <a:p>
            <a:pPr algn="l">
              <a:lnSpc>
                <a:spcPts val="3479"/>
              </a:lnSpc>
            </a:pPr>
            <a:r>
              <a:rPr lang="en-US" sz="2319" spc="46">
                <a:solidFill>
                  <a:srgbClr val="000000"/>
                </a:solidFill>
                <a:latin typeface="Telegraf"/>
              </a:rPr>
              <a:t>Adding a new column where we multiplied the amount of usd to the conversion of usd to php to have a column of ph prices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351949" y="407824"/>
            <a:ext cx="17584102" cy="9471351"/>
            <a:chOff x="0" y="0"/>
            <a:chExt cx="25830394" cy="13913064"/>
          </a:xfrm>
        </p:grpSpPr>
        <p:sp>
          <p:nvSpPr>
            <p:cNvPr name="Freeform 3" id="3"/>
            <p:cNvSpPr/>
            <p:nvPr/>
          </p:nvSpPr>
          <p:spPr>
            <a:xfrm flipH="false" flipV="false" rot="0">
              <a:off x="57150" y="58420"/>
              <a:ext cx="25760544" cy="13841944"/>
            </a:xfrm>
            <a:custGeom>
              <a:avLst/>
              <a:gdLst/>
              <a:ahLst/>
              <a:cxnLst/>
              <a:rect r="r" b="b" t="t" l="l"/>
              <a:pathLst>
                <a:path h="13841944" w="25760544">
                  <a:moveTo>
                    <a:pt x="25675455" y="13811464"/>
                  </a:moveTo>
                  <a:lnTo>
                    <a:pt x="0" y="13811464"/>
                  </a:lnTo>
                  <a:cubicBezTo>
                    <a:pt x="5080" y="13829244"/>
                    <a:pt x="21590" y="13841944"/>
                    <a:pt x="40640" y="13841944"/>
                  </a:cubicBezTo>
                  <a:lnTo>
                    <a:pt x="25717365" y="13841944"/>
                  </a:lnTo>
                  <a:cubicBezTo>
                    <a:pt x="25741494" y="13841944"/>
                    <a:pt x="25760544" y="13822894"/>
                    <a:pt x="25760544" y="13798764"/>
                  </a:cubicBezTo>
                  <a:lnTo>
                    <a:pt x="25760544" y="40640"/>
                  </a:lnTo>
                  <a:cubicBezTo>
                    <a:pt x="25760544" y="21590"/>
                    <a:pt x="25747844" y="6350"/>
                    <a:pt x="25731335" y="0"/>
                  </a:cubicBezTo>
                  <a:lnTo>
                    <a:pt x="25731335" y="13755583"/>
                  </a:lnTo>
                  <a:cubicBezTo>
                    <a:pt x="25731335" y="13786064"/>
                    <a:pt x="25705935" y="13811464"/>
                    <a:pt x="25675455" y="13811464"/>
                  </a:cubicBezTo>
                  <a:close/>
                </a:path>
              </a:pathLst>
            </a:custGeom>
            <a:solidFill>
              <a:srgbClr val="000000"/>
            </a:solidFill>
          </p:spPr>
        </p:sp>
        <p:sp>
          <p:nvSpPr>
            <p:cNvPr name="Freeform 4" id="4"/>
            <p:cNvSpPr/>
            <p:nvPr/>
          </p:nvSpPr>
          <p:spPr>
            <a:xfrm flipH="false" flipV="false" rot="0">
              <a:off x="12700" y="12700"/>
              <a:ext cx="25763085" cy="13844484"/>
            </a:xfrm>
            <a:custGeom>
              <a:avLst/>
              <a:gdLst/>
              <a:ahLst/>
              <a:cxnLst/>
              <a:rect r="r" b="b" t="t" l="l"/>
              <a:pathLst>
                <a:path h="13844484" w="25763085">
                  <a:moveTo>
                    <a:pt x="43180" y="13844484"/>
                  </a:moveTo>
                  <a:lnTo>
                    <a:pt x="25719905" y="13844484"/>
                  </a:lnTo>
                  <a:cubicBezTo>
                    <a:pt x="25744035" y="13844484"/>
                    <a:pt x="25763085" y="13825434"/>
                    <a:pt x="25763085" y="13801303"/>
                  </a:cubicBezTo>
                  <a:lnTo>
                    <a:pt x="25763085" y="43180"/>
                  </a:lnTo>
                  <a:cubicBezTo>
                    <a:pt x="25763085" y="19050"/>
                    <a:pt x="25744035" y="0"/>
                    <a:pt x="25719905" y="0"/>
                  </a:cubicBezTo>
                  <a:lnTo>
                    <a:pt x="43180" y="0"/>
                  </a:lnTo>
                  <a:cubicBezTo>
                    <a:pt x="19050" y="0"/>
                    <a:pt x="0" y="19050"/>
                    <a:pt x="0" y="43180"/>
                  </a:cubicBezTo>
                  <a:lnTo>
                    <a:pt x="0" y="13801303"/>
                  </a:lnTo>
                  <a:cubicBezTo>
                    <a:pt x="0" y="13825434"/>
                    <a:pt x="19050" y="13844484"/>
                    <a:pt x="43180" y="13844484"/>
                  </a:cubicBezTo>
                  <a:close/>
                </a:path>
              </a:pathLst>
            </a:custGeom>
            <a:solidFill>
              <a:srgbClr val="F8F8F8"/>
            </a:solidFill>
          </p:spPr>
        </p:sp>
        <p:sp>
          <p:nvSpPr>
            <p:cNvPr name="Freeform 5" id="5"/>
            <p:cNvSpPr/>
            <p:nvPr/>
          </p:nvSpPr>
          <p:spPr>
            <a:xfrm flipH="false" flipV="false" rot="0">
              <a:off x="0" y="0"/>
              <a:ext cx="25830394" cy="13913064"/>
            </a:xfrm>
            <a:custGeom>
              <a:avLst/>
              <a:gdLst/>
              <a:ahLst/>
              <a:cxnLst/>
              <a:rect r="r" b="b" t="t" l="l"/>
              <a:pathLst>
                <a:path h="13913064" w="25830394">
                  <a:moveTo>
                    <a:pt x="25787215" y="44450"/>
                  </a:moveTo>
                  <a:cubicBezTo>
                    <a:pt x="25782135" y="19050"/>
                    <a:pt x="25759274" y="0"/>
                    <a:pt x="25732605" y="0"/>
                  </a:cubicBezTo>
                  <a:lnTo>
                    <a:pt x="55880" y="0"/>
                  </a:lnTo>
                  <a:cubicBezTo>
                    <a:pt x="25400" y="0"/>
                    <a:pt x="0" y="25400"/>
                    <a:pt x="0" y="55880"/>
                  </a:cubicBezTo>
                  <a:lnTo>
                    <a:pt x="0" y="13814003"/>
                  </a:lnTo>
                  <a:cubicBezTo>
                    <a:pt x="0" y="13840675"/>
                    <a:pt x="17780" y="13862264"/>
                    <a:pt x="43180" y="13868614"/>
                  </a:cubicBezTo>
                  <a:cubicBezTo>
                    <a:pt x="48260" y="13894014"/>
                    <a:pt x="71120" y="13913064"/>
                    <a:pt x="97790" y="13913064"/>
                  </a:cubicBezTo>
                  <a:lnTo>
                    <a:pt x="25774515" y="13913064"/>
                  </a:lnTo>
                  <a:cubicBezTo>
                    <a:pt x="25804994" y="13913064"/>
                    <a:pt x="25830394" y="13887664"/>
                    <a:pt x="25830394" y="13857184"/>
                  </a:cubicBezTo>
                  <a:lnTo>
                    <a:pt x="25830394" y="99060"/>
                  </a:lnTo>
                  <a:cubicBezTo>
                    <a:pt x="25830394" y="72390"/>
                    <a:pt x="25812615" y="50800"/>
                    <a:pt x="25787215" y="44450"/>
                  </a:cubicBezTo>
                  <a:close/>
                  <a:moveTo>
                    <a:pt x="12700" y="13814003"/>
                  </a:moveTo>
                  <a:lnTo>
                    <a:pt x="12700" y="55880"/>
                  </a:lnTo>
                  <a:cubicBezTo>
                    <a:pt x="12700" y="31750"/>
                    <a:pt x="31750" y="12700"/>
                    <a:pt x="55880" y="12700"/>
                  </a:cubicBezTo>
                  <a:lnTo>
                    <a:pt x="25732605" y="12700"/>
                  </a:lnTo>
                  <a:cubicBezTo>
                    <a:pt x="25756735" y="12700"/>
                    <a:pt x="25775785" y="31750"/>
                    <a:pt x="25775785" y="55880"/>
                  </a:cubicBezTo>
                  <a:lnTo>
                    <a:pt x="25775785" y="13814003"/>
                  </a:lnTo>
                  <a:cubicBezTo>
                    <a:pt x="25775785" y="13838134"/>
                    <a:pt x="25756735" y="13857184"/>
                    <a:pt x="25732605" y="13857184"/>
                  </a:cubicBezTo>
                  <a:lnTo>
                    <a:pt x="55880" y="13857184"/>
                  </a:lnTo>
                  <a:cubicBezTo>
                    <a:pt x="31750" y="13857184"/>
                    <a:pt x="12700" y="13838134"/>
                    <a:pt x="12700" y="13814003"/>
                  </a:cubicBezTo>
                  <a:close/>
                  <a:moveTo>
                    <a:pt x="25817694" y="13857184"/>
                  </a:moveTo>
                  <a:cubicBezTo>
                    <a:pt x="25817694" y="13881314"/>
                    <a:pt x="25798644" y="13900364"/>
                    <a:pt x="25774515" y="13900364"/>
                  </a:cubicBezTo>
                  <a:lnTo>
                    <a:pt x="97790" y="13900364"/>
                  </a:lnTo>
                  <a:cubicBezTo>
                    <a:pt x="78740" y="13900364"/>
                    <a:pt x="62230" y="13887664"/>
                    <a:pt x="57150" y="13869884"/>
                  </a:cubicBezTo>
                  <a:lnTo>
                    <a:pt x="25732605" y="13869884"/>
                  </a:lnTo>
                  <a:cubicBezTo>
                    <a:pt x="25763085" y="13869884"/>
                    <a:pt x="25788485" y="13844484"/>
                    <a:pt x="25788485" y="13814003"/>
                  </a:cubicBezTo>
                  <a:lnTo>
                    <a:pt x="25788485" y="58420"/>
                  </a:lnTo>
                  <a:cubicBezTo>
                    <a:pt x="25804994" y="64770"/>
                    <a:pt x="25817694" y="80010"/>
                    <a:pt x="25817694" y="99060"/>
                  </a:cubicBezTo>
                  <a:lnTo>
                    <a:pt x="25817694" y="13857184"/>
                  </a:lnTo>
                  <a:close/>
                </a:path>
              </a:pathLst>
            </a:custGeom>
            <a:solidFill>
              <a:srgbClr val="000000"/>
            </a:solidFill>
          </p:spPr>
        </p:sp>
      </p:grpSp>
      <p:grpSp>
        <p:nvGrpSpPr>
          <p:cNvPr name="Group 6" id="6"/>
          <p:cNvGrpSpPr/>
          <p:nvPr/>
        </p:nvGrpSpPr>
        <p:grpSpPr>
          <a:xfrm rot="0">
            <a:off x="180775" y="244357"/>
            <a:ext cx="8069294" cy="898997"/>
            <a:chOff x="0" y="0"/>
            <a:chExt cx="10759058" cy="1198663"/>
          </a:xfrm>
        </p:grpSpPr>
        <p:grpSp>
          <p:nvGrpSpPr>
            <p:cNvPr name="Group 7" id="7"/>
            <p:cNvGrpSpPr/>
            <p:nvPr/>
          </p:nvGrpSpPr>
          <p:grpSpPr>
            <a:xfrm rot="0">
              <a:off x="0" y="0"/>
              <a:ext cx="10759058" cy="1198663"/>
              <a:chOff x="0" y="0"/>
              <a:chExt cx="13038520" cy="1452617"/>
            </a:xfrm>
          </p:grpSpPr>
          <p:sp>
            <p:nvSpPr>
              <p:cNvPr name="Freeform 8" id="8"/>
              <p:cNvSpPr/>
              <p:nvPr/>
            </p:nvSpPr>
            <p:spPr>
              <a:xfrm flipH="false" flipV="false" rot="0">
                <a:off x="57150" y="58420"/>
                <a:ext cx="12968670" cy="1381497"/>
              </a:xfrm>
              <a:custGeom>
                <a:avLst/>
                <a:gdLst/>
                <a:ahLst/>
                <a:cxnLst/>
                <a:rect r="r" b="b" t="t" l="l"/>
                <a:pathLst>
                  <a:path h="1381497" w="12968670">
                    <a:moveTo>
                      <a:pt x="12883580" y="1351017"/>
                    </a:moveTo>
                    <a:lnTo>
                      <a:pt x="0" y="1351017"/>
                    </a:lnTo>
                    <a:cubicBezTo>
                      <a:pt x="5080" y="1368797"/>
                      <a:pt x="21590" y="1381497"/>
                      <a:pt x="40640" y="1381497"/>
                    </a:cubicBezTo>
                    <a:lnTo>
                      <a:pt x="12925490" y="1381497"/>
                    </a:lnTo>
                    <a:cubicBezTo>
                      <a:pt x="12949620" y="1381497"/>
                      <a:pt x="12968670" y="1362447"/>
                      <a:pt x="12968670" y="1338317"/>
                    </a:cubicBezTo>
                    <a:lnTo>
                      <a:pt x="12968670" y="40640"/>
                    </a:lnTo>
                    <a:cubicBezTo>
                      <a:pt x="12968670" y="21590"/>
                      <a:pt x="12955970" y="6350"/>
                      <a:pt x="12939460" y="0"/>
                    </a:cubicBezTo>
                    <a:lnTo>
                      <a:pt x="12939460" y="1295137"/>
                    </a:lnTo>
                    <a:cubicBezTo>
                      <a:pt x="12939460" y="1325617"/>
                      <a:pt x="12914060" y="1351017"/>
                      <a:pt x="12883580" y="1351017"/>
                    </a:cubicBezTo>
                    <a:close/>
                  </a:path>
                </a:pathLst>
              </a:custGeom>
              <a:solidFill>
                <a:srgbClr val="000000"/>
              </a:solidFill>
            </p:spPr>
          </p:sp>
          <p:sp>
            <p:nvSpPr>
              <p:cNvPr name="Freeform 9" id="9"/>
              <p:cNvSpPr/>
              <p:nvPr/>
            </p:nvSpPr>
            <p:spPr>
              <a:xfrm flipH="false" flipV="false" rot="0">
                <a:off x="12700" y="12700"/>
                <a:ext cx="12971210" cy="1384037"/>
              </a:xfrm>
              <a:custGeom>
                <a:avLst/>
                <a:gdLst/>
                <a:ahLst/>
                <a:cxnLst/>
                <a:rect r="r" b="b" t="t" l="l"/>
                <a:pathLst>
                  <a:path h="1384037" w="12971210">
                    <a:moveTo>
                      <a:pt x="43180" y="1384037"/>
                    </a:moveTo>
                    <a:lnTo>
                      <a:pt x="12928030" y="1384037"/>
                    </a:lnTo>
                    <a:cubicBezTo>
                      <a:pt x="12952160" y="1384037"/>
                      <a:pt x="12971210" y="1364987"/>
                      <a:pt x="12971210" y="1340857"/>
                    </a:cubicBezTo>
                    <a:lnTo>
                      <a:pt x="12971210" y="43180"/>
                    </a:lnTo>
                    <a:cubicBezTo>
                      <a:pt x="12971210" y="19050"/>
                      <a:pt x="12952160" y="0"/>
                      <a:pt x="12928030"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10" id="10"/>
              <p:cNvSpPr/>
              <p:nvPr/>
            </p:nvSpPr>
            <p:spPr>
              <a:xfrm flipH="false" flipV="false" rot="0">
                <a:off x="0" y="0"/>
                <a:ext cx="13038520" cy="1452617"/>
              </a:xfrm>
              <a:custGeom>
                <a:avLst/>
                <a:gdLst/>
                <a:ahLst/>
                <a:cxnLst/>
                <a:rect r="r" b="b" t="t" l="l"/>
                <a:pathLst>
                  <a:path h="1452617" w="13038520">
                    <a:moveTo>
                      <a:pt x="12995340" y="44450"/>
                    </a:moveTo>
                    <a:cubicBezTo>
                      <a:pt x="12990260" y="19050"/>
                      <a:pt x="12967400" y="0"/>
                      <a:pt x="12940730"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2982640" y="1452617"/>
                    </a:lnTo>
                    <a:cubicBezTo>
                      <a:pt x="13013120" y="1452617"/>
                      <a:pt x="13038520" y="1427217"/>
                      <a:pt x="13038520" y="1396737"/>
                    </a:cubicBezTo>
                    <a:lnTo>
                      <a:pt x="13038520" y="99060"/>
                    </a:lnTo>
                    <a:cubicBezTo>
                      <a:pt x="13038520" y="72390"/>
                      <a:pt x="13020740" y="50800"/>
                      <a:pt x="12995340" y="44450"/>
                    </a:cubicBezTo>
                    <a:close/>
                    <a:moveTo>
                      <a:pt x="12700" y="1353557"/>
                    </a:moveTo>
                    <a:lnTo>
                      <a:pt x="12700" y="55880"/>
                    </a:lnTo>
                    <a:cubicBezTo>
                      <a:pt x="12700" y="31750"/>
                      <a:pt x="31750" y="12700"/>
                      <a:pt x="55880" y="12700"/>
                    </a:cubicBezTo>
                    <a:lnTo>
                      <a:pt x="12940730" y="12700"/>
                    </a:lnTo>
                    <a:cubicBezTo>
                      <a:pt x="12964860" y="12700"/>
                      <a:pt x="12983910" y="31750"/>
                      <a:pt x="12983910" y="55880"/>
                    </a:cubicBezTo>
                    <a:lnTo>
                      <a:pt x="12983910" y="1353557"/>
                    </a:lnTo>
                    <a:cubicBezTo>
                      <a:pt x="12983910" y="1377687"/>
                      <a:pt x="12964860" y="1396737"/>
                      <a:pt x="12940730" y="1396737"/>
                    </a:cubicBezTo>
                    <a:lnTo>
                      <a:pt x="55880" y="1396737"/>
                    </a:lnTo>
                    <a:cubicBezTo>
                      <a:pt x="31750" y="1396737"/>
                      <a:pt x="12700" y="1377687"/>
                      <a:pt x="12700" y="1353557"/>
                    </a:cubicBezTo>
                    <a:close/>
                    <a:moveTo>
                      <a:pt x="13025820" y="1396737"/>
                    </a:moveTo>
                    <a:cubicBezTo>
                      <a:pt x="13025820" y="1420867"/>
                      <a:pt x="13006770" y="1439917"/>
                      <a:pt x="12982640" y="1439917"/>
                    </a:cubicBezTo>
                    <a:lnTo>
                      <a:pt x="97790" y="1439917"/>
                    </a:lnTo>
                    <a:cubicBezTo>
                      <a:pt x="78740" y="1439917"/>
                      <a:pt x="62230" y="1427217"/>
                      <a:pt x="57150" y="1409437"/>
                    </a:cubicBezTo>
                    <a:lnTo>
                      <a:pt x="12940730" y="1409437"/>
                    </a:lnTo>
                    <a:cubicBezTo>
                      <a:pt x="12971210" y="1409437"/>
                      <a:pt x="12996610" y="1384037"/>
                      <a:pt x="12996610" y="1353557"/>
                    </a:cubicBezTo>
                    <a:lnTo>
                      <a:pt x="12996610" y="58420"/>
                    </a:lnTo>
                    <a:cubicBezTo>
                      <a:pt x="13013120" y="64770"/>
                      <a:pt x="13025820" y="80010"/>
                      <a:pt x="13025820" y="99060"/>
                    </a:cubicBezTo>
                    <a:lnTo>
                      <a:pt x="13025820" y="1396737"/>
                    </a:lnTo>
                    <a:close/>
                  </a:path>
                </a:pathLst>
              </a:custGeom>
              <a:solidFill>
                <a:srgbClr val="000000"/>
              </a:solidFill>
            </p:spPr>
          </p:sp>
        </p:grpSp>
        <p:sp>
          <p:nvSpPr>
            <p:cNvPr name="Freeform 11" id="11"/>
            <p:cNvSpPr/>
            <p:nvPr/>
          </p:nvSpPr>
          <p:spPr>
            <a:xfrm flipH="false" flipV="false" rot="0">
              <a:off x="314043" y="307232"/>
              <a:ext cx="584200" cy="584200"/>
            </a:xfrm>
            <a:custGeom>
              <a:avLst/>
              <a:gdLst/>
              <a:ahLst/>
              <a:cxnLst/>
              <a:rect r="r" b="b" t="t" l="l"/>
              <a:pathLst>
                <a:path h="584200" w="584200">
                  <a:moveTo>
                    <a:pt x="0" y="0"/>
                  </a:moveTo>
                  <a:lnTo>
                    <a:pt x="584200" y="0"/>
                  </a:lnTo>
                  <a:lnTo>
                    <a:pt x="584200" y="584200"/>
                  </a:lnTo>
                  <a:lnTo>
                    <a:pt x="0" y="584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2" id="12"/>
          <p:cNvSpPr/>
          <p:nvPr/>
        </p:nvSpPr>
        <p:spPr>
          <a:xfrm flipH="false" flipV="false" rot="0">
            <a:off x="765518" y="3244718"/>
            <a:ext cx="10896362" cy="6273468"/>
          </a:xfrm>
          <a:custGeom>
            <a:avLst/>
            <a:gdLst/>
            <a:ahLst/>
            <a:cxnLst/>
            <a:rect r="r" b="b" t="t" l="l"/>
            <a:pathLst>
              <a:path h="6273468" w="10896362">
                <a:moveTo>
                  <a:pt x="0" y="0"/>
                </a:moveTo>
                <a:lnTo>
                  <a:pt x="10896361" y="0"/>
                </a:lnTo>
                <a:lnTo>
                  <a:pt x="10896361" y="6273467"/>
                </a:lnTo>
                <a:lnTo>
                  <a:pt x="0" y="6273467"/>
                </a:lnTo>
                <a:lnTo>
                  <a:pt x="0" y="0"/>
                </a:lnTo>
                <a:close/>
              </a:path>
            </a:pathLst>
          </a:custGeom>
          <a:blipFill>
            <a:blip r:embed="rId4"/>
            <a:stretch>
              <a:fillRect l="0" t="-47739" r="0" b="0"/>
            </a:stretch>
          </a:blipFill>
        </p:spPr>
      </p:sp>
      <p:sp>
        <p:nvSpPr>
          <p:cNvPr name="Freeform 13" id="13"/>
          <p:cNvSpPr/>
          <p:nvPr/>
        </p:nvSpPr>
        <p:spPr>
          <a:xfrm flipH="false" flipV="false" rot="0">
            <a:off x="9619654" y="693856"/>
            <a:ext cx="8058595" cy="3515975"/>
          </a:xfrm>
          <a:custGeom>
            <a:avLst/>
            <a:gdLst/>
            <a:ahLst/>
            <a:cxnLst/>
            <a:rect r="r" b="b" t="t" l="l"/>
            <a:pathLst>
              <a:path h="3515975" w="8058595">
                <a:moveTo>
                  <a:pt x="0" y="0"/>
                </a:moveTo>
                <a:lnTo>
                  <a:pt x="8058595" y="0"/>
                </a:lnTo>
                <a:lnTo>
                  <a:pt x="8058595" y="3515975"/>
                </a:lnTo>
                <a:lnTo>
                  <a:pt x="0" y="3515975"/>
                </a:lnTo>
                <a:lnTo>
                  <a:pt x="0" y="0"/>
                </a:lnTo>
                <a:close/>
              </a:path>
            </a:pathLst>
          </a:custGeom>
          <a:blipFill>
            <a:blip r:embed="rId4"/>
            <a:stretch>
              <a:fillRect l="0" t="0" r="-74404" b="-240011"/>
            </a:stretch>
          </a:blipFill>
        </p:spPr>
      </p:sp>
      <p:sp>
        <p:nvSpPr>
          <p:cNvPr name="TextBox 14" id="14"/>
          <p:cNvSpPr txBox="true"/>
          <p:nvPr/>
        </p:nvSpPr>
        <p:spPr>
          <a:xfrm rot="0">
            <a:off x="11992420" y="5570013"/>
            <a:ext cx="5685829" cy="1150919"/>
          </a:xfrm>
          <a:prstGeom prst="rect">
            <a:avLst/>
          </a:prstGeom>
        </p:spPr>
        <p:txBody>
          <a:bodyPr anchor="t" rtlCol="false" tIns="0" lIns="0" bIns="0" rIns="0">
            <a:spAutoFit/>
          </a:bodyPr>
          <a:lstStyle/>
          <a:p>
            <a:pPr>
              <a:lnSpc>
                <a:spcPts val="3017"/>
              </a:lnSpc>
            </a:pPr>
            <a:r>
              <a:rPr lang="en-US" sz="2155">
                <a:solidFill>
                  <a:srgbClr val="000000"/>
                </a:solidFill>
                <a:latin typeface="Telegraf"/>
              </a:rPr>
              <a:t>Price distribution across different phone brands, we will able to analyze what brand have the most increase in its price</a:t>
            </a:r>
          </a:p>
        </p:txBody>
      </p:sp>
      <p:sp>
        <p:nvSpPr>
          <p:cNvPr name="TextBox 15" id="15"/>
          <p:cNvSpPr txBox="true"/>
          <p:nvPr/>
        </p:nvSpPr>
        <p:spPr>
          <a:xfrm rot="0">
            <a:off x="3370784" y="1585239"/>
            <a:ext cx="5685829" cy="1150919"/>
          </a:xfrm>
          <a:prstGeom prst="rect">
            <a:avLst/>
          </a:prstGeom>
        </p:spPr>
        <p:txBody>
          <a:bodyPr anchor="t" rtlCol="false" tIns="0" lIns="0" bIns="0" rIns="0">
            <a:spAutoFit/>
          </a:bodyPr>
          <a:lstStyle/>
          <a:p>
            <a:pPr>
              <a:lnSpc>
                <a:spcPts val="3017"/>
              </a:lnSpc>
            </a:pPr>
            <a:r>
              <a:rPr lang="en-US" sz="2155">
                <a:solidFill>
                  <a:srgbClr val="000000"/>
                </a:solidFill>
                <a:latin typeface="Telegraf"/>
              </a:rPr>
              <a:t>Used a violin plot graph, imported a matplotlib and also seaborn to make the violin plot work..</a:t>
            </a:r>
          </a:p>
        </p:txBody>
      </p:sp>
      <p:sp>
        <p:nvSpPr>
          <p:cNvPr name="Freeform 16" id="16"/>
          <p:cNvSpPr/>
          <p:nvPr/>
        </p:nvSpPr>
        <p:spPr>
          <a:xfrm flipH="false" flipV="false" rot="0">
            <a:off x="1028700" y="480682"/>
            <a:ext cx="5480182" cy="1096036"/>
          </a:xfrm>
          <a:custGeom>
            <a:avLst/>
            <a:gdLst/>
            <a:ahLst/>
            <a:cxnLst/>
            <a:rect r="r" b="b" t="t" l="l"/>
            <a:pathLst>
              <a:path h="1096036" w="5480182">
                <a:moveTo>
                  <a:pt x="0" y="0"/>
                </a:moveTo>
                <a:lnTo>
                  <a:pt x="5480182" y="0"/>
                </a:lnTo>
                <a:lnTo>
                  <a:pt x="5480182" y="1096036"/>
                </a:lnTo>
                <a:lnTo>
                  <a:pt x="0" y="10960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17" id="17"/>
          <p:cNvSpPr txBox="true"/>
          <p:nvPr/>
        </p:nvSpPr>
        <p:spPr>
          <a:xfrm rot="0">
            <a:off x="1457959" y="247338"/>
            <a:ext cx="5839197" cy="781362"/>
          </a:xfrm>
          <a:prstGeom prst="rect">
            <a:avLst/>
          </a:prstGeom>
        </p:spPr>
        <p:txBody>
          <a:bodyPr anchor="t" rtlCol="false" tIns="0" lIns="0" bIns="0" rIns="0">
            <a:spAutoFit/>
          </a:bodyPr>
          <a:lstStyle/>
          <a:p>
            <a:pPr>
              <a:lnSpc>
                <a:spcPts val="5934"/>
              </a:lnSpc>
            </a:pPr>
            <a:r>
              <a:rPr lang="en-US" sz="5598">
                <a:solidFill>
                  <a:srgbClr val="000000"/>
                </a:solidFill>
                <a:latin typeface="RoxboroughCF Bold"/>
              </a:rPr>
              <a:t>Violin Graph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291038" y="1285348"/>
            <a:ext cx="488016" cy="488016"/>
          </a:xfrm>
          <a:custGeom>
            <a:avLst/>
            <a:gdLst/>
            <a:ahLst/>
            <a:cxnLst/>
            <a:rect r="r" b="b" t="t" l="l"/>
            <a:pathLst>
              <a:path h="488016" w="488016">
                <a:moveTo>
                  <a:pt x="0" y="0"/>
                </a:moveTo>
                <a:lnTo>
                  <a:pt x="488016" y="0"/>
                </a:lnTo>
                <a:lnTo>
                  <a:pt x="488016" y="488016"/>
                </a:lnTo>
                <a:lnTo>
                  <a:pt x="0" y="488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115433" y="-85735"/>
            <a:ext cx="6565816" cy="1820473"/>
            <a:chOff x="0" y="0"/>
            <a:chExt cx="8754421" cy="2427297"/>
          </a:xfrm>
        </p:grpSpPr>
        <p:sp>
          <p:nvSpPr>
            <p:cNvPr name="Freeform 12" id="12"/>
            <p:cNvSpPr/>
            <p:nvPr/>
          </p:nvSpPr>
          <p:spPr>
            <a:xfrm flipH="false" flipV="false" rot="0">
              <a:off x="0" y="831666"/>
              <a:ext cx="7978155" cy="1595631"/>
            </a:xfrm>
            <a:custGeom>
              <a:avLst/>
              <a:gdLst/>
              <a:ahLst/>
              <a:cxnLst/>
              <a:rect r="r" b="b" t="t" l="l"/>
              <a:pathLst>
                <a:path h="1595631" w="7978155">
                  <a:moveTo>
                    <a:pt x="0" y="0"/>
                  </a:moveTo>
                  <a:lnTo>
                    <a:pt x="7978155" y="0"/>
                  </a:lnTo>
                  <a:lnTo>
                    <a:pt x="7978155" y="1595631"/>
                  </a:lnTo>
                  <a:lnTo>
                    <a:pt x="0" y="15956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53605" y="114300"/>
              <a:ext cx="8500816" cy="1672277"/>
            </a:xfrm>
            <a:prstGeom prst="rect">
              <a:avLst/>
            </a:prstGeom>
          </p:spPr>
          <p:txBody>
            <a:bodyPr anchor="t" rtlCol="false" tIns="0" lIns="0" bIns="0" rIns="0">
              <a:spAutoFit/>
            </a:bodyPr>
            <a:lstStyle/>
            <a:p>
              <a:pPr>
                <a:lnSpc>
                  <a:spcPts val="9386"/>
                </a:lnSpc>
              </a:pPr>
              <a:r>
                <a:rPr lang="en-US" sz="8855">
                  <a:solidFill>
                    <a:srgbClr val="000000"/>
                  </a:solidFill>
                  <a:latin typeface="RoxboroughCF Bold"/>
                </a:rPr>
                <a:t>DataFrame</a:t>
              </a:r>
            </a:p>
          </p:txBody>
        </p:sp>
      </p:grpSp>
      <p:sp>
        <p:nvSpPr>
          <p:cNvPr name="Freeform 14" id="14"/>
          <p:cNvSpPr/>
          <p:nvPr/>
        </p:nvSpPr>
        <p:spPr>
          <a:xfrm flipH="false" flipV="false" rot="0">
            <a:off x="1456046" y="3402271"/>
            <a:ext cx="15375908" cy="5450532"/>
          </a:xfrm>
          <a:custGeom>
            <a:avLst/>
            <a:gdLst/>
            <a:ahLst/>
            <a:cxnLst/>
            <a:rect r="r" b="b" t="t" l="l"/>
            <a:pathLst>
              <a:path h="5450532" w="15375908">
                <a:moveTo>
                  <a:pt x="0" y="0"/>
                </a:moveTo>
                <a:lnTo>
                  <a:pt x="15375908" y="0"/>
                </a:lnTo>
                <a:lnTo>
                  <a:pt x="15375908" y="5450532"/>
                </a:lnTo>
                <a:lnTo>
                  <a:pt x="0" y="5450532"/>
                </a:lnTo>
                <a:lnTo>
                  <a:pt x="0" y="0"/>
                </a:lnTo>
                <a:close/>
              </a:path>
            </a:pathLst>
          </a:custGeom>
          <a:blipFill>
            <a:blip r:embed="rId6"/>
            <a:stretch>
              <a:fillRect l="0" t="0" r="0" b="-7913"/>
            </a:stretch>
          </a:blipFill>
        </p:spPr>
      </p:sp>
      <p:sp>
        <p:nvSpPr>
          <p:cNvPr name="TextBox 15" id="15"/>
          <p:cNvSpPr txBox="true"/>
          <p:nvPr/>
        </p:nvSpPr>
        <p:spPr>
          <a:xfrm rot="0">
            <a:off x="8340955" y="2258353"/>
            <a:ext cx="8569999" cy="851532"/>
          </a:xfrm>
          <a:prstGeom prst="rect">
            <a:avLst/>
          </a:prstGeom>
        </p:spPr>
        <p:txBody>
          <a:bodyPr anchor="t" rtlCol="false" tIns="0" lIns="0" bIns="0" rIns="0">
            <a:spAutoFit/>
          </a:bodyPr>
          <a:lstStyle/>
          <a:p>
            <a:pPr algn="l">
              <a:lnSpc>
                <a:spcPts val="3479"/>
              </a:lnSpc>
            </a:pPr>
            <a:r>
              <a:rPr lang="en-US" sz="2319" spc="46">
                <a:solidFill>
                  <a:srgbClr val="000000"/>
                </a:solidFill>
                <a:latin typeface="Telegraf"/>
              </a:rPr>
              <a:t>Creating a HighRam DataFrame to be able to specify which phones have ram that exceeds or equal to 15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291038" y="1285348"/>
            <a:ext cx="488016" cy="488016"/>
          </a:xfrm>
          <a:custGeom>
            <a:avLst/>
            <a:gdLst/>
            <a:ahLst/>
            <a:cxnLst/>
            <a:rect r="r" b="b" t="t" l="l"/>
            <a:pathLst>
              <a:path h="488016" w="488016">
                <a:moveTo>
                  <a:pt x="0" y="0"/>
                </a:moveTo>
                <a:lnTo>
                  <a:pt x="488016" y="0"/>
                </a:lnTo>
                <a:lnTo>
                  <a:pt x="488016" y="488016"/>
                </a:lnTo>
                <a:lnTo>
                  <a:pt x="0" y="488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35046" y="2519750"/>
            <a:ext cx="11193445" cy="6248813"/>
          </a:xfrm>
          <a:custGeom>
            <a:avLst/>
            <a:gdLst/>
            <a:ahLst/>
            <a:cxnLst/>
            <a:rect r="r" b="b" t="t" l="l"/>
            <a:pathLst>
              <a:path h="6248813" w="11193445">
                <a:moveTo>
                  <a:pt x="0" y="0"/>
                </a:moveTo>
                <a:lnTo>
                  <a:pt x="11193445" y="0"/>
                </a:lnTo>
                <a:lnTo>
                  <a:pt x="11193445" y="6248813"/>
                </a:lnTo>
                <a:lnTo>
                  <a:pt x="0" y="6248813"/>
                </a:lnTo>
                <a:lnTo>
                  <a:pt x="0" y="0"/>
                </a:lnTo>
                <a:close/>
              </a:path>
            </a:pathLst>
          </a:custGeom>
          <a:blipFill>
            <a:blip r:embed="rId4"/>
            <a:stretch>
              <a:fillRect l="-5020" t="-345" r="-8623" b="-10422"/>
            </a:stretch>
          </a:blipFill>
        </p:spPr>
      </p:sp>
      <p:sp>
        <p:nvSpPr>
          <p:cNvPr name="TextBox 12" id="12"/>
          <p:cNvSpPr txBox="true"/>
          <p:nvPr/>
        </p:nvSpPr>
        <p:spPr>
          <a:xfrm rot="0">
            <a:off x="13408722" y="2424500"/>
            <a:ext cx="3155719" cy="1273861"/>
          </a:xfrm>
          <a:prstGeom prst="rect">
            <a:avLst/>
          </a:prstGeom>
        </p:spPr>
        <p:txBody>
          <a:bodyPr anchor="t" rtlCol="false" tIns="0" lIns="0" bIns="0" rIns="0">
            <a:spAutoFit/>
          </a:bodyPr>
          <a:lstStyle/>
          <a:p>
            <a:pPr algn="l">
              <a:lnSpc>
                <a:spcPts val="3479"/>
              </a:lnSpc>
            </a:pPr>
            <a:r>
              <a:rPr lang="en-US" sz="2319" spc="46">
                <a:solidFill>
                  <a:srgbClr val="000000"/>
                </a:solidFill>
                <a:latin typeface="Telegraf"/>
              </a:rPr>
              <a:t>Displaying the total high ram and mid range phones prices.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291038" y="1285348"/>
            <a:ext cx="488016" cy="488016"/>
          </a:xfrm>
          <a:custGeom>
            <a:avLst/>
            <a:gdLst/>
            <a:ahLst/>
            <a:cxnLst/>
            <a:rect r="r" b="b" t="t" l="l"/>
            <a:pathLst>
              <a:path h="488016" w="488016">
                <a:moveTo>
                  <a:pt x="0" y="0"/>
                </a:moveTo>
                <a:lnTo>
                  <a:pt x="488016" y="0"/>
                </a:lnTo>
                <a:lnTo>
                  <a:pt x="488016" y="488016"/>
                </a:lnTo>
                <a:lnTo>
                  <a:pt x="0" y="488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295671" y="118464"/>
            <a:ext cx="6565816" cy="1820473"/>
            <a:chOff x="0" y="0"/>
            <a:chExt cx="8754421" cy="2427297"/>
          </a:xfrm>
        </p:grpSpPr>
        <p:sp>
          <p:nvSpPr>
            <p:cNvPr name="Freeform 12" id="12"/>
            <p:cNvSpPr/>
            <p:nvPr/>
          </p:nvSpPr>
          <p:spPr>
            <a:xfrm flipH="false" flipV="false" rot="0">
              <a:off x="0" y="831666"/>
              <a:ext cx="7978155" cy="1595631"/>
            </a:xfrm>
            <a:custGeom>
              <a:avLst/>
              <a:gdLst/>
              <a:ahLst/>
              <a:cxnLst/>
              <a:rect r="r" b="b" t="t" l="l"/>
              <a:pathLst>
                <a:path h="1595631" w="7978155">
                  <a:moveTo>
                    <a:pt x="0" y="0"/>
                  </a:moveTo>
                  <a:lnTo>
                    <a:pt x="7978155" y="0"/>
                  </a:lnTo>
                  <a:lnTo>
                    <a:pt x="7978155" y="1595631"/>
                  </a:lnTo>
                  <a:lnTo>
                    <a:pt x="0" y="15956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53605" y="114300"/>
              <a:ext cx="8500816" cy="1672277"/>
            </a:xfrm>
            <a:prstGeom prst="rect">
              <a:avLst/>
            </a:prstGeom>
          </p:spPr>
          <p:txBody>
            <a:bodyPr anchor="t" rtlCol="false" tIns="0" lIns="0" bIns="0" rIns="0">
              <a:spAutoFit/>
            </a:bodyPr>
            <a:lstStyle/>
            <a:p>
              <a:pPr>
                <a:lnSpc>
                  <a:spcPts val="9386"/>
                </a:lnSpc>
              </a:pPr>
              <a:r>
                <a:rPr lang="en-US" sz="8855">
                  <a:solidFill>
                    <a:srgbClr val="000000"/>
                  </a:solidFill>
                  <a:latin typeface="RoxboroughCF Bold"/>
                </a:rPr>
                <a:t>      Mean</a:t>
              </a:r>
            </a:p>
          </p:txBody>
        </p:sp>
      </p:grpSp>
      <p:sp>
        <p:nvSpPr>
          <p:cNvPr name="Freeform 14" id="14"/>
          <p:cNvSpPr/>
          <p:nvPr/>
        </p:nvSpPr>
        <p:spPr>
          <a:xfrm flipH="false" flipV="false" rot="0">
            <a:off x="1471255" y="3351437"/>
            <a:ext cx="15345491" cy="4585438"/>
          </a:xfrm>
          <a:custGeom>
            <a:avLst/>
            <a:gdLst/>
            <a:ahLst/>
            <a:cxnLst/>
            <a:rect r="r" b="b" t="t" l="l"/>
            <a:pathLst>
              <a:path h="4585438" w="15345491">
                <a:moveTo>
                  <a:pt x="0" y="0"/>
                </a:moveTo>
                <a:lnTo>
                  <a:pt x="15345490" y="0"/>
                </a:lnTo>
                <a:lnTo>
                  <a:pt x="15345490" y="4585438"/>
                </a:lnTo>
                <a:lnTo>
                  <a:pt x="0" y="4585438"/>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291038" y="1285348"/>
            <a:ext cx="488016" cy="488016"/>
          </a:xfrm>
          <a:custGeom>
            <a:avLst/>
            <a:gdLst/>
            <a:ahLst/>
            <a:cxnLst/>
            <a:rect r="r" b="b" t="t" l="l"/>
            <a:pathLst>
              <a:path h="488016" w="488016">
                <a:moveTo>
                  <a:pt x="0" y="0"/>
                </a:moveTo>
                <a:lnTo>
                  <a:pt x="488016" y="0"/>
                </a:lnTo>
                <a:lnTo>
                  <a:pt x="488016" y="488016"/>
                </a:lnTo>
                <a:lnTo>
                  <a:pt x="0" y="488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295671" y="118464"/>
            <a:ext cx="6565816" cy="1820473"/>
            <a:chOff x="0" y="0"/>
            <a:chExt cx="8754421" cy="2427297"/>
          </a:xfrm>
        </p:grpSpPr>
        <p:sp>
          <p:nvSpPr>
            <p:cNvPr name="Freeform 12" id="12"/>
            <p:cNvSpPr/>
            <p:nvPr/>
          </p:nvSpPr>
          <p:spPr>
            <a:xfrm flipH="false" flipV="false" rot="0">
              <a:off x="0" y="831666"/>
              <a:ext cx="7978155" cy="1595631"/>
            </a:xfrm>
            <a:custGeom>
              <a:avLst/>
              <a:gdLst/>
              <a:ahLst/>
              <a:cxnLst/>
              <a:rect r="r" b="b" t="t" l="l"/>
              <a:pathLst>
                <a:path h="1595631" w="7978155">
                  <a:moveTo>
                    <a:pt x="0" y="0"/>
                  </a:moveTo>
                  <a:lnTo>
                    <a:pt x="7978155" y="0"/>
                  </a:lnTo>
                  <a:lnTo>
                    <a:pt x="7978155" y="1595631"/>
                  </a:lnTo>
                  <a:lnTo>
                    <a:pt x="0" y="15956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53605" y="114300"/>
              <a:ext cx="8500816" cy="1672277"/>
            </a:xfrm>
            <a:prstGeom prst="rect">
              <a:avLst/>
            </a:prstGeom>
          </p:spPr>
          <p:txBody>
            <a:bodyPr anchor="t" rtlCol="false" tIns="0" lIns="0" bIns="0" rIns="0">
              <a:spAutoFit/>
            </a:bodyPr>
            <a:lstStyle/>
            <a:p>
              <a:pPr>
                <a:lnSpc>
                  <a:spcPts val="9386"/>
                </a:lnSpc>
              </a:pPr>
              <a:r>
                <a:rPr lang="en-US" sz="8855">
                  <a:solidFill>
                    <a:srgbClr val="000000"/>
                  </a:solidFill>
                  <a:latin typeface="RoxboroughCF Bold"/>
                </a:rPr>
                <a:t>    Median</a:t>
              </a:r>
            </a:p>
          </p:txBody>
        </p:sp>
      </p:grpSp>
      <p:sp>
        <p:nvSpPr>
          <p:cNvPr name="Freeform 14" id="14"/>
          <p:cNvSpPr/>
          <p:nvPr/>
        </p:nvSpPr>
        <p:spPr>
          <a:xfrm flipH="false" flipV="false" rot="0">
            <a:off x="1808672" y="2864389"/>
            <a:ext cx="14670656" cy="5113049"/>
          </a:xfrm>
          <a:custGeom>
            <a:avLst/>
            <a:gdLst/>
            <a:ahLst/>
            <a:cxnLst/>
            <a:rect r="r" b="b" t="t" l="l"/>
            <a:pathLst>
              <a:path h="5113049" w="14670656">
                <a:moveTo>
                  <a:pt x="0" y="0"/>
                </a:moveTo>
                <a:lnTo>
                  <a:pt x="14670656" y="0"/>
                </a:lnTo>
                <a:lnTo>
                  <a:pt x="14670656" y="5113049"/>
                </a:lnTo>
                <a:lnTo>
                  <a:pt x="0" y="5113049"/>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291038" y="1285348"/>
            <a:ext cx="488016" cy="488016"/>
          </a:xfrm>
          <a:custGeom>
            <a:avLst/>
            <a:gdLst/>
            <a:ahLst/>
            <a:cxnLst/>
            <a:rect r="r" b="b" t="t" l="l"/>
            <a:pathLst>
              <a:path h="488016" w="488016">
                <a:moveTo>
                  <a:pt x="0" y="0"/>
                </a:moveTo>
                <a:lnTo>
                  <a:pt x="488016" y="0"/>
                </a:lnTo>
                <a:lnTo>
                  <a:pt x="488016" y="488016"/>
                </a:lnTo>
                <a:lnTo>
                  <a:pt x="0" y="4880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295671" y="0"/>
            <a:ext cx="6565816" cy="2274901"/>
            <a:chOff x="0" y="0"/>
            <a:chExt cx="8754421" cy="3033201"/>
          </a:xfrm>
        </p:grpSpPr>
        <p:sp>
          <p:nvSpPr>
            <p:cNvPr name="Freeform 12" id="12"/>
            <p:cNvSpPr/>
            <p:nvPr/>
          </p:nvSpPr>
          <p:spPr>
            <a:xfrm flipH="false" flipV="false" rot="0">
              <a:off x="0" y="831666"/>
              <a:ext cx="7978155" cy="1595631"/>
            </a:xfrm>
            <a:custGeom>
              <a:avLst/>
              <a:gdLst/>
              <a:ahLst/>
              <a:cxnLst/>
              <a:rect r="r" b="b" t="t" l="l"/>
              <a:pathLst>
                <a:path h="1595631" w="7978155">
                  <a:moveTo>
                    <a:pt x="0" y="0"/>
                  </a:moveTo>
                  <a:lnTo>
                    <a:pt x="7978155" y="0"/>
                  </a:lnTo>
                  <a:lnTo>
                    <a:pt x="7978155" y="1595631"/>
                  </a:lnTo>
                  <a:lnTo>
                    <a:pt x="0" y="15956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53605" y="95250"/>
              <a:ext cx="8500816" cy="2937951"/>
            </a:xfrm>
            <a:prstGeom prst="rect">
              <a:avLst/>
            </a:prstGeom>
          </p:spPr>
          <p:txBody>
            <a:bodyPr anchor="t" rtlCol="false" tIns="0" lIns="0" bIns="0" rIns="0">
              <a:spAutoFit/>
            </a:bodyPr>
            <a:lstStyle/>
            <a:p>
              <a:pPr>
                <a:lnSpc>
                  <a:spcPts val="8432"/>
                </a:lnSpc>
              </a:pPr>
              <a:r>
                <a:rPr lang="en-US" sz="7955">
                  <a:solidFill>
                    <a:srgbClr val="000000"/>
                  </a:solidFill>
                  <a:latin typeface="RoxboroughCF Bold"/>
                </a:rPr>
                <a:t> STANDARD</a:t>
              </a:r>
            </a:p>
            <a:p>
              <a:pPr>
                <a:lnSpc>
                  <a:spcPts val="8432"/>
                </a:lnSpc>
              </a:pPr>
              <a:r>
                <a:rPr lang="en-US" sz="7955">
                  <a:solidFill>
                    <a:srgbClr val="000000"/>
                  </a:solidFill>
                  <a:latin typeface="RoxboroughCF Bold"/>
                </a:rPr>
                <a:t>DEVIATION</a:t>
              </a:r>
            </a:p>
          </p:txBody>
        </p:sp>
      </p:grpSp>
      <p:sp>
        <p:nvSpPr>
          <p:cNvPr name="Freeform 14" id="14"/>
          <p:cNvSpPr/>
          <p:nvPr/>
        </p:nvSpPr>
        <p:spPr>
          <a:xfrm flipH="false" flipV="false" rot="0">
            <a:off x="1493665" y="2873167"/>
            <a:ext cx="15300670" cy="4540666"/>
          </a:xfrm>
          <a:custGeom>
            <a:avLst/>
            <a:gdLst/>
            <a:ahLst/>
            <a:cxnLst/>
            <a:rect r="r" b="b" t="t" l="l"/>
            <a:pathLst>
              <a:path h="4540666" w="15300670">
                <a:moveTo>
                  <a:pt x="0" y="0"/>
                </a:moveTo>
                <a:lnTo>
                  <a:pt x="15300670" y="0"/>
                </a:lnTo>
                <a:lnTo>
                  <a:pt x="15300670" y="4540666"/>
                </a:lnTo>
                <a:lnTo>
                  <a:pt x="0" y="4540666"/>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DAF_U_ARLJE</dc:identifier>
  <dcterms:modified xsi:type="dcterms:W3CDTF">2011-08-01T06:04:30Z</dcterms:modified>
  <cp:revision>1</cp:revision>
  <dc:title>Phone Data set</dc:title>
</cp:coreProperties>
</file>