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91" r:id="rId2"/>
    <p:sldId id="294" r:id="rId3"/>
    <p:sldId id="281" r:id="rId4"/>
    <p:sldId id="290" r:id="rId5"/>
    <p:sldId id="276" r:id="rId6"/>
    <p:sldId id="283" r:id="rId7"/>
    <p:sldId id="284" r:id="rId8"/>
    <p:sldId id="285" r:id="rId9"/>
    <p:sldId id="286" r:id="rId10"/>
    <p:sldId id="260" r:id="rId11"/>
    <p:sldId id="261" r:id="rId12"/>
    <p:sldId id="262" r:id="rId13"/>
    <p:sldId id="264" r:id="rId14"/>
    <p:sldId id="263" r:id="rId15"/>
    <p:sldId id="265" r:id="rId16"/>
    <p:sldId id="270" r:id="rId17"/>
    <p:sldId id="271" r:id="rId18"/>
    <p:sldId id="275" r:id="rId19"/>
    <p:sldId id="266" r:id="rId20"/>
    <p:sldId id="292" r:id="rId21"/>
    <p:sldId id="296" r:id="rId22"/>
    <p:sldId id="297" r:id="rId23"/>
    <p:sldId id="298" r:id="rId24"/>
    <p:sldId id="299" r:id="rId25"/>
    <p:sldId id="300" r:id="rId26"/>
    <p:sldId id="301" r:id="rId27"/>
    <p:sldId id="302" r:id="rId28"/>
    <p:sldId id="303" r:id="rId29"/>
    <p:sldId id="304" r:id="rId30"/>
    <p:sldId id="305" r:id="rId3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1C53"/>
    <a:srgbClr val="3D2050"/>
    <a:srgbClr val="FF7062"/>
    <a:srgbClr val="81D7B2"/>
    <a:srgbClr val="4B21FD"/>
    <a:srgbClr val="F42A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36" autoAdjust="0"/>
    <p:restoredTop sz="95032" autoAdjust="0"/>
  </p:normalViewPr>
  <p:slideViewPr>
    <p:cSldViewPr snapToGrid="0">
      <p:cViewPr varScale="1">
        <p:scale>
          <a:sx n="86" d="100"/>
          <a:sy n="86" d="100"/>
        </p:scale>
        <p:origin x="570"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276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s-CO"/>
              <a:t>Contribución Parafiscal - Cuota para el Desarrollo Cinematográfico</a:t>
            </a: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A90203-494A-4DE2-9094-0C8F67580B2A}" type="datetimeFigureOut">
              <a:rPr lang="es-CO" smtClean="0"/>
              <a:t>6/05/2019</a:t>
            </a:fld>
            <a:endParaRPr lang="es-CO"/>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54C480-27BE-4003-8A3F-B9437A67F5DE}" type="slidenum">
              <a:rPr lang="es-CO" smtClean="0"/>
              <a:t>‹Nº›</a:t>
            </a:fld>
            <a:endParaRPr lang="es-CO"/>
          </a:p>
        </p:txBody>
      </p:sp>
    </p:spTree>
    <p:extLst>
      <p:ext uri="{BB962C8B-B14F-4D97-AF65-F5344CB8AC3E}">
        <p14:creationId xmlns:p14="http://schemas.microsoft.com/office/powerpoint/2010/main" val="3000141636"/>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s-CO"/>
              <a:t>Contribución Parafiscal - Cuota para el Desarrollo Cinematográfico</a:t>
            </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4C9EAE-D7B5-4991-BB65-FBF16C4E8076}" type="datetimeFigureOut">
              <a:rPr lang="es-CO" smtClean="0"/>
              <a:t>6/05/2019</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CC742-BEBA-42FD-9549-7D38BF3AD989}" type="slidenum">
              <a:rPr lang="es-CO" smtClean="0"/>
              <a:t>‹Nº›</a:t>
            </a:fld>
            <a:endParaRPr lang="es-CO"/>
          </a:p>
        </p:txBody>
      </p:sp>
    </p:spTree>
    <p:extLst>
      <p:ext uri="{BB962C8B-B14F-4D97-AF65-F5344CB8AC3E}">
        <p14:creationId xmlns:p14="http://schemas.microsoft.com/office/powerpoint/2010/main" val="1416954581"/>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encabezado 3"/>
          <p:cNvSpPr>
            <a:spLocks noGrp="1"/>
          </p:cNvSpPr>
          <p:nvPr>
            <p:ph type="hdr" sz="quarter"/>
          </p:nvPr>
        </p:nvSpPr>
        <p:spPr/>
        <p:txBody>
          <a:bodyPr/>
          <a:lstStyle/>
          <a:p>
            <a:r>
              <a:rPr lang="es-CO"/>
              <a:t>Contribución Parafiscal - Cuota para el Desarrollo Cinematográfico</a:t>
            </a:r>
          </a:p>
        </p:txBody>
      </p:sp>
    </p:spTree>
    <p:extLst>
      <p:ext uri="{BB962C8B-B14F-4D97-AF65-F5344CB8AC3E}">
        <p14:creationId xmlns:p14="http://schemas.microsoft.com/office/powerpoint/2010/main" val="3694585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encabezado 3"/>
          <p:cNvSpPr>
            <a:spLocks noGrp="1"/>
          </p:cNvSpPr>
          <p:nvPr>
            <p:ph type="hdr" sz="quarter"/>
          </p:nvPr>
        </p:nvSpPr>
        <p:spPr/>
        <p:txBody>
          <a:bodyPr/>
          <a:lstStyle/>
          <a:p>
            <a:r>
              <a:rPr lang="es-CO"/>
              <a:t>Contribución Parafiscal - Cuota para el Desarrollo Cinematográfico</a:t>
            </a:r>
          </a:p>
        </p:txBody>
      </p:sp>
    </p:spTree>
    <p:extLst>
      <p:ext uri="{BB962C8B-B14F-4D97-AF65-F5344CB8AC3E}">
        <p14:creationId xmlns:p14="http://schemas.microsoft.com/office/powerpoint/2010/main" val="2405981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encabezado 3"/>
          <p:cNvSpPr>
            <a:spLocks noGrp="1"/>
          </p:cNvSpPr>
          <p:nvPr>
            <p:ph type="hdr" sz="quarter"/>
          </p:nvPr>
        </p:nvSpPr>
        <p:spPr/>
        <p:txBody>
          <a:bodyPr/>
          <a:lstStyle/>
          <a:p>
            <a:r>
              <a:rPr lang="es-CO"/>
              <a:t>Contribución Parafiscal - Cuota para el Desarrollo Cinematográfico</a:t>
            </a:r>
          </a:p>
        </p:txBody>
      </p:sp>
    </p:spTree>
    <p:extLst>
      <p:ext uri="{BB962C8B-B14F-4D97-AF65-F5344CB8AC3E}">
        <p14:creationId xmlns:p14="http://schemas.microsoft.com/office/powerpoint/2010/main" val="1774199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encabezado 3"/>
          <p:cNvSpPr>
            <a:spLocks noGrp="1"/>
          </p:cNvSpPr>
          <p:nvPr>
            <p:ph type="hdr" sz="quarter" idx="10"/>
          </p:nvPr>
        </p:nvSpPr>
        <p:spPr/>
        <p:txBody>
          <a:bodyPr/>
          <a:lstStyle/>
          <a:p>
            <a:r>
              <a:rPr lang="es-CO"/>
              <a:t>Contribución Parafiscal - Cuota para el Desarrollo Cinematográfico</a:t>
            </a:r>
          </a:p>
        </p:txBody>
      </p:sp>
    </p:spTree>
    <p:extLst>
      <p:ext uri="{BB962C8B-B14F-4D97-AF65-F5344CB8AC3E}">
        <p14:creationId xmlns:p14="http://schemas.microsoft.com/office/powerpoint/2010/main" val="2782805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Aquí finaliza la sección del exhibidor</a:t>
            </a:r>
            <a:endParaRPr lang="es-CO" dirty="0"/>
          </a:p>
        </p:txBody>
      </p:sp>
      <p:sp>
        <p:nvSpPr>
          <p:cNvPr id="4" name="Marcador de encabezado 3"/>
          <p:cNvSpPr>
            <a:spLocks noGrp="1"/>
          </p:cNvSpPr>
          <p:nvPr>
            <p:ph type="hdr" sz="quarter"/>
          </p:nvPr>
        </p:nvSpPr>
        <p:spPr/>
        <p:txBody>
          <a:bodyPr/>
          <a:lstStyle/>
          <a:p>
            <a:r>
              <a:rPr lang="es-CO"/>
              <a:t>Contribución Parafiscal - Cuota para el Desarrollo Cinematográfico</a:t>
            </a:r>
          </a:p>
        </p:txBody>
      </p:sp>
    </p:spTree>
    <p:extLst>
      <p:ext uri="{BB962C8B-B14F-4D97-AF65-F5344CB8AC3E}">
        <p14:creationId xmlns:p14="http://schemas.microsoft.com/office/powerpoint/2010/main" val="2738539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 debe quedar al final de cada sección</a:t>
            </a:r>
            <a:endParaRPr lang="es-CO" dirty="0"/>
          </a:p>
        </p:txBody>
      </p:sp>
      <p:sp>
        <p:nvSpPr>
          <p:cNvPr id="4" name="Marcador de encabezado 3"/>
          <p:cNvSpPr>
            <a:spLocks noGrp="1"/>
          </p:cNvSpPr>
          <p:nvPr>
            <p:ph type="hdr" sz="quarter"/>
          </p:nvPr>
        </p:nvSpPr>
        <p:spPr/>
        <p:txBody>
          <a:bodyPr/>
          <a:lstStyle/>
          <a:p>
            <a:r>
              <a:rPr lang="es-CO"/>
              <a:t>Contribución Parafiscal - Cuota para el Desarrollo Cinematográfico</a:t>
            </a:r>
          </a:p>
        </p:txBody>
      </p:sp>
    </p:spTree>
    <p:extLst>
      <p:ext uri="{BB962C8B-B14F-4D97-AF65-F5344CB8AC3E}">
        <p14:creationId xmlns:p14="http://schemas.microsoft.com/office/powerpoint/2010/main" val="2185222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1B3984F9-9983-4AFC-82C8-163B93F3D507}" type="datetime1">
              <a:rPr lang="es-CO" smtClean="0"/>
              <a:t>6/05/2019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E4E43967-A494-421A-86C6-70B92BD98233}" type="slidenum">
              <a:rPr lang="es-CO" smtClean="0"/>
              <a:t>‹Nº›</a:t>
            </a:fld>
            <a:endParaRPr lang="es-CO"/>
          </a:p>
        </p:txBody>
      </p:sp>
    </p:spTree>
    <p:extLst>
      <p:ext uri="{BB962C8B-B14F-4D97-AF65-F5344CB8AC3E}">
        <p14:creationId xmlns:p14="http://schemas.microsoft.com/office/powerpoint/2010/main" val="42260491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9ADE8553-B966-42A0-A67E-2DCC3AFB5D3E}" type="datetime1">
              <a:rPr lang="es-CO" smtClean="0"/>
              <a:t>6/05/2019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E4E43967-A494-421A-86C6-70B92BD98233}" type="slidenum">
              <a:rPr lang="es-CO" smtClean="0"/>
              <a:t>‹Nº›</a:t>
            </a:fld>
            <a:endParaRPr lang="es-CO"/>
          </a:p>
        </p:txBody>
      </p:sp>
    </p:spTree>
    <p:extLst>
      <p:ext uri="{BB962C8B-B14F-4D97-AF65-F5344CB8AC3E}">
        <p14:creationId xmlns:p14="http://schemas.microsoft.com/office/powerpoint/2010/main" val="5317940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8CC9C51A-95A2-433B-B914-A75194379FB9}" type="datetime1">
              <a:rPr lang="es-CO" smtClean="0"/>
              <a:t>6/05/2019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E4E43967-A494-421A-86C6-70B92BD98233}" type="slidenum">
              <a:rPr lang="es-CO" smtClean="0"/>
              <a:t>‹Nº›</a:t>
            </a:fld>
            <a:endParaRPr lang="es-CO"/>
          </a:p>
        </p:txBody>
      </p:sp>
    </p:spTree>
    <p:extLst>
      <p:ext uri="{BB962C8B-B14F-4D97-AF65-F5344CB8AC3E}">
        <p14:creationId xmlns:p14="http://schemas.microsoft.com/office/powerpoint/2010/main" val="41405821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E6940AEF-BA8B-4332-A114-EB4F917EDEC6}" type="datetime1">
              <a:rPr lang="es-CO" smtClean="0"/>
              <a:t>6/05/2019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E4E43967-A494-421A-86C6-70B92BD98233}" type="slidenum">
              <a:rPr lang="es-CO" smtClean="0"/>
              <a:t>‹Nº›</a:t>
            </a:fld>
            <a:endParaRPr lang="es-CO"/>
          </a:p>
        </p:txBody>
      </p:sp>
    </p:spTree>
    <p:extLst>
      <p:ext uri="{BB962C8B-B14F-4D97-AF65-F5344CB8AC3E}">
        <p14:creationId xmlns:p14="http://schemas.microsoft.com/office/powerpoint/2010/main" val="29819521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9B8F5FE4-6E6F-4FEB-A5A2-BD28F11395FE}" type="datetime1">
              <a:rPr lang="es-CO" smtClean="0"/>
              <a:t>6/05/2019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E4E43967-A494-421A-86C6-70B92BD98233}" type="slidenum">
              <a:rPr lang="es-CO" smtClean="0"/>
              <a:t>‹Nº›</a:t>
            </a:fld>
            <a:endParaRPr lang="es-CO"/>
          </a:p>
        </p:txBody>
      </p:sp>
    </p:spTree>
    <p:extLst>
      <p:ext uri="{BB962C8B-B14F-4D97-AF65-F5344CB8AC3E}">
        <p14:creationId xmlns:p14="http://schemas.microsoft.com/office/powerpoint/2010/main" val="15288167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29AE4F37-10BA-4EBF-A8DA-613F9E292EA9}" type="datetime1">
              <a:rPr lang="es-CO" smtClean="0"/>
              <a:t>6/05/2019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E4E43967-A494-421A-86C6-70B92BD98233}" type="slidenum">
              <a:rPr lang="es-CO" smtClean="0"/>
              <a:t>‹Nº›</a:t>
            </a:fld>
            <a:endParaRPr lang="es-CO"/>
          </a:p>
        </p:txBody>
      </p:sp>
    </p:spTree>
    <p:extLst>
      <p:ext uri="{BB962C8B-B14F-4D97-AF65-F5344CB8AC3E}">
        <p14:creationId xmlns:p14="http://schemas.microsoft.com/office/powerpoint/2010/main" val="1327487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A66F144F-1582-476A-991A-CD2A70320440}" type="datetime1">
              <a:rPr lang="es-CO" smtClean="0"/>
              <a:t>6/05/2019</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E4E43967-A494-421A-86C6-70B92BD98233}" type="slidenum">
              <a:rPr lang="es-CO" smtClean="0"/>
              <a:t>‹Nº›</a:t>
            </a:fld>
            <a:endParaRPr lang="es-CO"/>
          </a:p>
        </p:txBody>
      </p:sp>
    </p:spTree>
    <p:extLst>
      <p:ext uri="{BB962C8B-B14F-4D97-AF65-F5344CB8AC3E}">
        <p14:creationId xmlns:p14="http://schemas.microsoft.com/office/powerpoint/2010/main" val="19359755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1185A9FA-ABB4-43D9-B418-E92CC2E8B075}" type="datetime1">
              <a:rPr lang="es-CO" smtClean="0"/>
              <a:t>6/05/2019</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E4E43967-A494-421A-86C6-70B92BD98233}" type="slidenum">
              <a:rPr lang="es-CO" smtClean="0"/>
              <a:t>‹Nº›</a:t>
            </a:fld>
            <a:endParaRPr lang="es-CO"/>
          </a:p>
        </p:txBody>
      </p:sp>
    </p:spTree>
    <p:extLst>
      <p:ext uri="{BB962C8B-B14F-4D97-AF65-F5344CB8AC3E}">
        <p14:creationId xmlns:p14="http://schemas.microsoft.com/office/powerpoint/2010/main" val="17871081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651DD38D-480D-4C4B-BE0E-44E38FFA4676}" type="datetime1">
              <a:rPr lang="es-CO" smtClean="0"/>
              <a:t>6/05/2019</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E4E43967-A494-421A-86C6-70B92BD98233}" type="slidenum">
              <a:rPr lang="es-CO" smtClean="0"/>
              <a:t>‹Nº›</a:t>
            </a:fld>
            <a:endParaRPr lang="es-CO"/>
          </a:p>
        </p:txBody>
      </p:sp>
    </p:spTree>
    <p:extLst>
      <p:ext uri="{BB962C8B-B14F-4D97-AF65-F5344CB8AC3E}">
        <p14:creationId xmlns:p14="http://schemas.microsoft.com/office/powerpoint/2010/main" val="3103071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06326E92-DFFC-4786-BA76-EA150EF449F7}" type="datetime1">
              <a:rPr lang="es-CO" smtClean="0"/>
              <a:t>6/05/2019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E4E43967-A494-421A-86C6-70B92BD98233}" type="slidenum">
              <a:rPr lang="es-CO" smtClean="0"/>
              <a:t>‹Nº›</a:t>
            </a:fld>
            <a:endParaRPr lang="es-CO"/>
          </a:p>
        </p:txBody>
      </p:sp>
    </p:spTree>
    <p:extLst>
      <p:ext uri="{BB962C8B-B14F-4D97-AF65-F5344CB8AC3E}">
        <p14:creationId xmlns:p14="http://schemas.microsoft.com/office/powerpoint/2010/main" val="38309573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0F7BE4B4-F8D5-46F5-90C6-63C847A0DC1C}" type="datetime1">
              <a:rPr lang="es-CO" smtClean="0"/>
              <a:t>6/05/2019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E4E43967-A494-421A-86C6-70B92BD98233}" type="slidenum">
              <a:rPr lang="es-CO" smtClean="0"/>
              <a:t>‹Nº›</a:t>
            </a:fld>
            <a:endParaRPr lang="es-CO"/>
          </a:p>
        </p:txBody>
      </p:sp>
    </p:spTree>
    <p:extLst>
      <p:ext uri="{BB962C8B-B14F-4D97-AF65-F5344CB8AC3E}">
        <p14:creationId xmlns:p14="http://schemas.microsoft.com/office/powerpoint/2010/main" val="14552398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9E585B-F070-46A1-B7F0-DCCAC1184DCA}" type="datetime1">
              <a:rPr lang="es-CO" smtClean="0"/>
              <a:t>6/05/2019</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E43967-A494-421A-86C6-70B92BD98233}" type="slidenum">
              <a:rPr lang="es-CO" smtClean="0"/>
              <a:t>‹Nº›</a:t>
            </a:fld>
            <a:endParaRPr lang="es-CO"/>
          </a:p>
        </p:txBody>
      </p:sp>
    </p:spTree>
    <p:extLst>
      <p:ext uri="{BB962C8B-B14F-4D97-AF65-F5344CB8AC3E}">
        <p14:creationId xmlns:p14="http://schemas.microsoft.com/office/powerpoint/2010/main" val="909975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emf"/></Relationships>
</file>

<file path=ppt/slides/_rels/slide15.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emf"/></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emf"/><Relationship Id="rId4" Type="http://schemas.openxmlformats.org/officeDocument/2006/relationships/image" Target="../media/image25.emf"/></Relationships>
</file>

<file path=ppt/slides/_rels/slide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emf"/><Relationship Id="rId4" Type="http://schemas.openxmlformats.org/officeDocument/2006/relationships/slide" Target="slid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7.xml"/><Relationship Id="rId4" Type="http://schemas.openxmlformats.org/officeDocument/2006/relationships/hyperlink" Target="http://www.proimagenescolombia.com/secciones/proimagenes/interna.php?nt=27"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2.emf"/><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25.xml"/><Relationship Id="rId1" Type="http://schemas.openxmlformats.org/officeDocument/2006/relationships/slideLayout" Target="../slideLayouts/slideLayout7.xml"/><Relationship Id="rId4" Type="http://schemas.openxmlformats.org/officeDocument/2006/relationships/image" Target="../media/image2.emf"/></Relationships>
</file>

<file path=ppt/slides/_rels/slide26.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tmp"/><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emf"/><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2.tmp"/></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emf"/><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emf"/><Relationship Id="rId1" Type="http://schemas.openxmlformats.org/officeDocument/2006/relationships/slideLayout" Target="../slideLayouts/slideLayout7.xml"/><Relationship Id="rId4" Type="http://schemas.openxmlformats.org/officeDocument/2006/relationships/slide" Target="slide6.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www.proimagenescolombia.com/"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6.xml"/><Relationship Id="rId1" Type="http://schemas.openxmlformats.org/officeDocument/2006/relationships/slideLayout" Target="../slideLayouts/slideLayout7.xml"/><Relationship Id="rId5" Type="http://schemas.openxmlformats.org/officeDocument/2006/relationships/image" Target="../media/image2.emf"/><Relationship Id="rId4" Type="http://schemas.openxmlformats.org/officeDocument/2006/relationships/slide" Target="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hyperlink" Target="http://www.proimagenescolombia.com/secciones/proimagenes/interna.php?nt=27" TargetMode="Externa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tmp"/><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2"/>
          <p:cNvSpPr>
            <a:spLocks noChangeArrowheads="1"/>
          </p:cNvSpPr>
          <p:nvPr/>
        </p:nvSpPr>
        <p:spPr bwMode="auto">
          <a:xfrm>
            <a:off x="-6532" y="1231752"/>
            <a:ext cx="12204000" cy="36000"/>
          </a:xfrm>
          <a:prstGeom prst="rect">
            <a:avLst/>
          </a:prstGeom>
          <a:solidFill>
            <a:schemeClr val="accent1"/>
          </a:solidFill>
          <a:ln>
            <a:solidFill>
              <a:schemeClr val="accent5"/>
            </a:solid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s-CO" altLang="es-CO"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s-CO" altLang="es-CO" sz="1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s-CO" altLang="es-CO" sz="1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a:ln>
                <a:noFill/>
              </a:ln>
              <a:solidFill>
                <a:schemeClr val="tx1"/>
              </a:solidFill>
              <a:effectLst/>
              <a:latin typeface="Arial" panose="020B0604020202020204" pitchFamily="34" charset="0"/>
            </a:endParaRPr>
          </a:p>
        </p:txBody>
      </p:sp>
      <p:sp>
        <p:nvSpPr>
          <p:cNvPr id="10" name="Rectángulo 9"/>
          <p:cNvSpPr/>
          <p:nvPr/>
        </p:nvSpPr>
        <p:spPr>
          <a:xfrm>
            <a:off x="213091" y="293932"/>
            <a:ext cx="10836010" cy="646331"/>
          </a:xfrm>
          <a:prstGeom prst="rect">
            <a:avLst/>
          </a:prstGeom>
          <a:noFill/>
        </p:spPr>
        <p:txBody>
          <a:bodyPr wrap="square">
            <a:spAutoFit/>
          </a:bodyPr>
          <a:lstStyle/>
          <a:p>
            <a:pPr marL="5394960" indent="-4829175">
              <a:spcAft>
                <a:spcPts val="0"/>
              </a:spcAft>
              <a:tabLst>
                <a:tab pos="2806065" algn="ctr"/>
                <a:tab pos="5612130" algn="r"/>
              </a:tabLst>
            </a:pPr>
            <a:r>
              <a:rPr lang="es-CO" b="1" dirty="0">
                <a:ln>
                  <a:noFill/>
                </a:ln>
                <a:solidFill>
                  <a:srgbClr val="0000FF"/>
                </a:solidFill>
                <a:latin typeface="Arial Hebrew"/>
                <a:ea typeface="Calibri" panose="020F0502020204030204" pitchFamily="34" charset="0"/>
                <a:cs typeface="Arial Hebrew"/>
              </a:rPr>
              <a:t>CONTRIBUCIÓN PARAFISCAL</a:t>
            </a:r>
            <a:r>
              <a:rPr lang="es-CO" sz="1200" b="1" dirty="0">
                <a:solidFill>
                  <a:srgbClr val="0000FF"/>
                </a:solidFill>
                <a:latin typeface="Arial Hebrew"/>
                <a:ea typeface="Calibri" panose="020F0502020204030204" pitchFamily="34" charset="0"/>
                <a:cs typeface="Arial Hebrew"/>
              </a:rPr>
              <a:t> </a:t>
            </a:r>
            <a:r>
              <a:rPr lang="es-CO" b="1" dirty="0">
                <a:ln>
                  <a:noFill/>
                </a:ln>
                <a:solidFill>
                  <a:srgbClr val="0000FF"/>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ln>
                  <a:noFill/>
                </a:ln>
                <a:solidFill>
                  <a:srgbClr val="0000FF"/>
                </a:solidFill>
                <a:latin typeface="Arial Hebrew"/>
                <a:ea typeface="Calibri" panose="020F0502020204030204" pitchFamily="34" charset="0"/>
                <a:cs typeface="Arial Hebrew"/>
              </a:rPr>
              <a:t>PARA EL DESARROLLO CINEMATOGRÁFICO </a:t>
            </a:r>
            <a:endParaRPr lang="es-CO" sz="1200" b="1" dirty="0">
              <a:solidFill>
                <a:srgbClr val="0000FF"/>
              </a:solidFill>
              <a:latin typeface="Arial Hebrew"/>
              <a:ea typeface="Calibri" panose="020F0502020204030204" pitchFamily="34" charset="0"/>
              <a:cs typeface="Arial Hebrew"/>
            </a:endParaRPr>
          </a:p>
        </p:txBody>
      </p:sp>
      <p:sp>
        <p:nvSpPr>
          <p:cNvPr id="7" name="CuadroTexto 6">
            <a:extLst>
              <a:ext uri="{FF2B5EF4-FFF2-40B4-BE49-F238E27FC236}">
                <a16:creationId xmlns:a16="http://schemas.microsoft.com/office/drawing/2014/main" id="{DA6EA210-4B11-4000-9CE4-BE06735FF6AE}"/>
              </a:ext>
            </a:extLst>
          </p:cNvPr>
          <p:cNvSpPr txBox="1"/>
          <p:nvPr/>
        </p:nvSpPr>
        <p:spPr>
          <a:xfrm>
            <a:off x="6609717" y="1387179"/>
            <a:ext cx="5218772" cy="861774"/>
          </a:xfrm>
          <a:prstGeom prst="rect">
            <a:avLst/>
          </a:prstGeom>
          <a:noFill/>
        </p:spPr>
        <p:txBody>
          <a:bodyPr wrap="square" rtlCol="0">
            <a:spAutoFit/>
          </a:bodyPr>
          <a:lstStyle/>
          <a:p>
            <a:pPr algn="just"/>
            <a:endParaRPr lang="es-CO" b="1" dirty="0">
              <a:solidFill>
                <a:schemeClr val="accent1">
                  <a:lumMod val="75000"/>
                </a:schemeClr>
              </a:solidFill>
            </a:endParaRPr>
          </a:p>
          <a:p>
            <a:pPr algn="just"/>
            <a:endParaRPr lang="es-CO" sz="1400" dirty="0"/>
          </a:p>
          <a:p>
            <a:pPr algn="just"/>
            <a:endParaRPr lang="es-ES" b="1" dirty="0">
              <a:latin typeface="Arial" panose="020B0604020202020204" pitchFamily="34" charset="0"/>
              <a:cs typeface="Arial" panose="020B0604020202020204" pitchFamily="34" charset="0"/>
            </a:endParaRPr>
          </a:p>
        </p:txBody>
      </p:sp>
      <p:sp>
        <p:nvSpPr>
          <p:cNvPr id="3" name="Rectángulo 2"/>
          <p:cNvSpPr/>
          <p:nvPr/>
        </p:nvSpPr>
        <p:spPr>
          <a:xfrm>
            <a:off x="0" y="1235868"/>
            <a:ext cx="12192000" cy="5622132"/>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CuadroTexto 8">
            <a:extLst>
              <a:ext uri="{FF2B5EF4-FFF2-40B4-BE49-F238E27FC236}">
                <a16:creationId xmlns:a16="http://schemas.microsoft.com/office/drawing/2014/main" id="{D6BB94DE-6B62-4CBE-8B51-58698A5626DB}"/>
              </a:ext>
            </a:extLst>
          </p:cNvPr>
          <p:cNvSpPr txBox="1"/>
          <p:nvPr/>
        </p:nvSpPr>
        <p:spPr>
          <a:xfrm>
            <a:off x="795121" y="2722738"/>
            <a:ext cx="4039345" cy="3046988"/>
          </a:xfrm>
          <a:prstGeom prst="rect">
            <a:avLst/>
          </a:prstGeom>
          <a:noFill/>
        </p:spPr>
        <p:txBody>
          <a:bodyPr wrap="square" rtlCol="0">
            <a:spAutoFit/>
          </a:bodyPr>
          <a:lstStyle/>
          <a:p>
            <a:r>
              <a:rPr lang="es-ES" sz="3200" b="1" dirty="0">
                <a:solidFill>
                  <a:srgbClr val="81D7B2"/>
                </a:solidFill>
                <a:latin typeface="Arial Black"/>
                <a:cs typeface="Arial Black"/>
              </a:rPr>
              <a:t>Cartilla para el contribuyente de la Cuota para el Desarrollo Cinematográfico – “CDC”</a:t>
            </a:r>
            <a:endParaRPr lang="es-CO" sz="3200" b="1" dirty="0">
              <a:solidFill>
                <a:srgbClr val="81D7B2"/>
              </a:solidFill>
              <a:latin typeface="Arial Black"/>
              <a:cs typeface="Arial Black"/>
            </a:endParaRPr>
          </a:p>
        </p:txBody>
      </p:sp>
      <p:sp>
        <p:nvSpPr>
          <p:cNvPr id="4" name="Rectángulo 3"/>
          <p:cNvSpPr/>
          <p:nvPr/>
        </p:nvSpPr>
        <p:spPr>
          <a:xfrm>
            <a:off x="928901" y="2438527"/>
            <a:ext cx="733033" cy="110802"/>
          </a:xfrm>
          <a:prstGeom prst="rect">
            <a:avLst/>
          </a:prstGeom>
          <a:solidFill>
            <a:srgbClr val="81D7B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5" name="Imagen 4"/>
          <p:cNvPicPr>
            <a:picLocks noChangeAspect="1"/>
          </p:cNvPicPr>
          <p:nvPr/>
        </p:nvPicPr>
        <p:blipFill>
          <a:blip r:embed="rId3"/>
          <a:stretch>
            <a:fillRect/>
          </a:stretch>
        </p:blipFill>
        <p:spPr>
          <a:xfrm>
            <a:off x="7502686" y="-116417"/>
            <a:ext cx="4168613" cy="1335889"/>
          </a:xfrm>
          <a:prstGeom prst="rect">
            <a:avLst/>
          </a:prstGeom>
        </p:spPr>
      </p:pic>
    </p:spTree>
    <p:extLst>
      <p:ext uri="{BB962C8B-B14F-4D97-AF65-F5344CB8AC3E}">
        <p14:creationId xmlns:p14="http://schemas.microsoft.com/office/powerpoint/2010/main" val="12582337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788630" y="2057696"/>
            <a:ext cx="10868810" cy="584776"/>
          </a:xfrm>
          <a:prstGeom prst="rect">
            <a:avLst/>
          </a:prstGeom>
          <a:noFill/>
        </p:spPr>
        <p:txBody>
          <a:bodyPr wrap="square" rtlCol="0">
            <a:spAutoFit/>
          </a:bodyPr>
          <a:lstStyle/>
          <a:p>
            <a:r>
              <a:rPr lang="es-CO" sz="1600" b="1" dirty="0">
                <a:solidFill>
                  <a:srgbClr val="FF7062"/>
                </a:solidFill>
                <a:latin typeface="Arial Hebrew"/>
                <a:cs typeface="Arial Hebrew"/>
              </a:rPr>
              <a:t>Para diligenciar la información de</a:t>
            </a:r>
          </a:p>
          <a:p>
            <a:r>
              <a:rPr lang="es-CO" sz="1600" b="1" dirty="0">
                <a:solidFill>
                  <a:srgbClr val="FF7062"/>
                </a:solidFill>
                <a:latin typeface="Arial Hebrew"/>
                <a:cs typeface="Arial Hebrew"/>
              </a:rPr>
              <a:t>los renglones 6 al 18 tenga en cuenta:</a:t>
            </a:r>
          </a:p>
        </p:txBody>
      </p:sp>
      <p:pic>
        <p:nvPicPr>
          <p:cNvPr id="18" name="Imagen 17"/>
          <p:cNvPicPr>
            <a:picLocks noChangeAspect="1"/>
          </p:cNvPicPr>
          <p:nvPr/>
        </p:nvPicPr>
        <p:blipFill>
          <a:blip r:embed="rId2"/>
          <a:stretch>
            <a:fillRect/>
          </a:stretch>
        </p:blipFill>
        <p:spPr>
          <a:xfrm>
            <a:off x="598615" y="2922391"/>
            <a:ext cx="6297016" cy="847320"/>
          </a:xfrm>
          <a:prstGeom prst="rect">
            <a:avLst/>
          </a:prstGeom>
        </p:spPr>
      </p:pic>
      <p:sp>
        <p:nvSpPr>
          <p:cNvPr id="20" name="CuadroTexto 19"/>
          <p:cNvSpPr txBox="1"/>
          <p:nvPr/>
        </p:nvSpPr>
        <p:spPr>
          <a:xfrm>
            <a:off x="777574" y="3984532"/>
            <a:ext cx="3178487" cy="600164"/>
          </a:xfrm>
          <a:prstGeom prst="rect">
            <a:avLst/>
          </a:prstGeom>
          <a:noFill/>
        </p:spPr>
        <p:txBody>
          <a:bodyPr wrap="square" rtlCol="0">
            <a:spAutoFit/>
          </a:bodyPr>
          <a:lstStyle/>
          <a:p>
            <a:pPr algn="just"/>
            <a:r>
              <a:rPr lang="es-CO" sz="1100" dirty="0">
                <a:latin typeface="Arial Hebrew Light"/>
                <a:cs typeface="Arial Hebrew Light"/>
              </a:rPr>
              <a:t>*Si tiene salas de exhibición en Bogotá descuente el valor pagado  del impuesto unificado de fondo de pobres, azar y espectáculos. (Acuerdo 399 de 2009).</a:t>
            </a:r>
          </a:p>
        </p:txBody>
      </p:sp>
      <p:pic>
        <p:nvPicPr>
          <p:cNvPr id="21" name="Imagen 20"/>
          <p:cNvPicPr>
            <a:picLocks noChangeAspect="1"/>
          </p:cNvPicPr>
          <p:nvPr/>
        </p:nvPicPr>
        <p:blipFill>
          <a:blip r:embed="rId3"/>
          <a:stretch>
            <a:fillRect/>
          </a:stretch>
        </p:blipFill>
        <p:spPr>
          <a:xfrm>
            <a:off x="598391" y="4888175"/>
            <a:ext cx="4669758" cy="832234"/>
          </a:xfrm>
          <a:prstGeom prst="rect">
            <a:avLst/>
          </a:prstGeom>
        </p:spPr>
      </p:pic>
      <p:pic>
        <p:nvPicPr>
          <p:cNvPr id="2" name="Imagen 1"/>
          <p:cNvPicPr>
            <a:picLocks noChangeAspect="1"/>
          </p:cNvPicPr>
          <p:nvPr/>
        </p:nvPicPr>
        <p:blipFill>
          <a:blip r:embed="rId4"/>
          <a:stretch>
            <a:fillRect/>
          </a:stretch>
        </p:blipFill>
        <p:spPr>
          <a:xfrm>
            <a:off x="7126110" y="3136193"/>
            <a:ext cx="4558987" cy="2517352"/>
          </a:xfrm>
          <a:prstGeom prst="rect">
            <a:avLst/>
          </a:prstGeom>
          <a:ln>
            <a:solidFill>
              <a:schemeClr val="tx1"/>
            </a:solidFill>
          </a:ln>
        </p:spPr>
      </p:pic>
      <p:sp>
        <p:nvSpPr>
          <p:cNvPr id="10" name="Rectángulo 9"/>
          <p:cNvSpPr/>
          <p:nvPr/>
        </p:nvSpPr>
        <p:spPr>
          <a:xfrm>
            <a:off x="0" y="0"/>
            <a:ext cx="12192000" cy="1295530"/>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 name="Rectángulo 10"/>
          <p:cNvSpPr/>
          <p:nvPr/>
        </p:nvSpPr>
        <p:spPr>
          <a:xfrm>
            <a:off x="278817" y="306006"/>
            <a:ext cx="6096000" cy="646331"/>
          </a:xfrm>
          <a:prstGeom prst="rect">
            <a:avLst/>
          </a:prstGeom>
        </p:spPr>
        <p:txBody>
          <a:bodyPr>
            <a:spAutoFit/>
          </a:bodyPr>
          <a:lstStyle/>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CONTRIBUCIÓN PARAFISCAL</a:t>
            </a:r>
            <a:r>
              <a:rPr lang="es-CO" sz="1200" b="1" dirty="0">
                <a:solidFill>
                  <a:schemeClr val="bg1"/>
                </a:solidFill>
                <a:latin typeface="Arial Hebrew"/>
                <a:ea typeface="Calibri" panose="020F0502020204030204" pitchFamily="34" charset="0"/>
                <a:cs typeface="Arial Hebrew"/>
              </a:rPr>
              <a:t> </a:t>
            </a:r>
            <a:r>
              <a:rPr lang="es-CO" b="1" dirty="0">
                <a:solidFill>
                  <a:schemeClr val="bg1"/>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PARA EL DESARROLLO CINEMATOGRÁFICO </a:t>
            </a:r>
            <a:endParaRPr lang="es-CO" sz="1200" b="1" dirty="0">
              <a:solidFill>
                <a:schemeClr val="bg1"/>
              </a:solidFill>
              <a:latin typeface="Arial Hebrew"/>
              <a:ea typeface="Calibri" panose="020F0502020204030204" pitchFamily="34" charset="0"/>
              <a:cs typeface="Arial Hebrew"/>
            </a:endParaRPr>
          </a:p>
        </p:txBody>
      </p:sp>
      <p:pic>
        <p:nvPicPr>
          <p:cNvPr id="17" name="Imagen 16"/>
          <p:cNvPicPr>
            <a:picLocks noChangeAspect="1"/>
          </p:cNvPicPr>
          <p:nvPr/>
        </p:nvPicPr>
        <p:blipFill>
          <a:blip r:embed="rId5"/>
          <a:stretch>
            <a:fillRect/>
          </a:stretch>
        </p:blipFill>
        <p:spPr>
          <a:xfrm>
            <a:off x="6953250" y="137580"/>
            <a:ext cx="4826000" cy="1026112"/>
          </a:xfrm>
          <a:prstGeom prst="rect">
            <a:avLst/>
          </a:prstGeom>
        </p:spPr>
      </p:pic>
      <p:sp>
        <p:nvSpPr>
          <p:cNvPr id="12" name="Rectángulo 11"/>
          <p:cNvSpPr/>
          <p:nvPr/>
        </p:nvSpPr>
        <p:spPr>
          <a:xfrm>
            <a:off x="7128931" y="3285067"/>
            <a:ext cx="1193801" cy="2032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5" name="Imagen 4"/>
          <p:cNvPicPr>
            <a:picLocks noChangeAspect="1"/>
          </p:cNvPicPr>
          <p:nvPr/>
        </p:nvPicPr>
        <p:blipFill>
          <a:blip r:embed="rId6"/>
          <a:stretch>
            <a:fillRect/>
          </a:stretch>
        </p:blipFill>
        <p:spPr>
          <a:xfrm>
            <a:off x="7234766" y="3274483"/>
            <a:ext cx="800100" cy="203200"/>
          </a:xfrm>
          <a:prstGeom prst="rect">
            <a:avLst/>
          </a:prstGeom>
        </p:spPr>
      </p:pic>
    </p:spTree>
    <p:extLst>
      <p:ext uri="{BB962C8B-B14F-4D97-AF65-F5344CB8AC3E}">
        <p14:creationId xmlns:p14="http://schemas.microsoft.com/office/powerpoint/2010/main" val="6090031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ángulo 23">
            <a:extLst>
              <a:ext uri="{FF2B5EF4-FFF2-40B4-BE49-F238E27FC236}">
                <a16:creationId xmlns:a16="http://schemas.microsoft.com/office/drawing/2014/main" id="{00000000-0008-0000-0400-000010000000}"/>
              </a:ext>
            </a:extLst>
          </p:cNvPr>
          <p:cNvSpPr/>
          <p:nvPr/>
        </p:nvSpPr>
        <p:spPr>
          <a:xfrm>
            <a:off x="1244599" y="2992618"/>
            <a:ext cx="771921" cy="19161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CO" sz="1100" b="1" dirty="0"/>
              <a:t>Renglón 8</a:t>
            </a:r>
            <a:endParaRPr lang="es-CO" sz="1600" b="1" dirty="0"/>
          </a:p>
        </p:txBody>
      </p:sp>
      <p:pic>
        <p:nvPicPr>
          <p:cNvPr id="25" name="Imagen 24"/>
          <p:cNvPicPr>
            <a:picLocks noChangeAspect="1"/>
          </p:cNvPicPr>
          <p:nvPr/>
        </p:nvPicPr>
        <p:blipFill>
          <a:blip r:embed="rId2"/>
          <a:stretch>
            <a:fillRect/>
          </a:stretch>
        </p:blipFill>
        <p:spPr>
          <a:xfrm>
            <a:off x="1015546" y="3009832"/>
            <a:ext cx="4978854" cy="889964"/>
          </a:xfrm>
          <a:prstGeom prst="rect">
            <a:avLst/>
          </a:prstGeom>
        </p:spPr>
      </p:pic>
      <p:pic>
        <p:nvPicPr>
          <p:cNvPr id="27" name="Imagen 26"/>
          <p:cNvPicPr>
            <a:picLocks noChangeAspect="1"/>
          </p:cNvPicPr>
          <p:nvPr/>
        </p:nvPicPr>
        <p:blipFill>
          <a:blip r:embed="rId3"/>
          <a:stretch>
            <a:fillRect/>
          </a:stretch>
        </p:blipFill>
        <p:spPr>
          <a:xfrm>
            <a:off x="1016376" y="5169124"/>
            <a:ext cx="5011891" cy="798925"/>
          </a:xfrm>
          <a:prstGeom prst="rect">
            <a:avLst/>
          </a:prstGeom>
        </p:spPr>
      </p:pic>
      <p:pic>
        <p:nvPicPr>
          <p:cNvPr id="2" name="Imagen 1"/>
          <p:cNvPicPr>
            <a:picLocks noChangeAspect="1"/>
          </p:cNvPicPr>
          <p:nvPr/>
        </p:nvPicPr>
        <p:blipFill>
          <a:blip r:embed="rId4"/>
          <a:stretch>
            <a:fillRect/>
          </a:stretch>
        </p:blipFill>
        <p:spPr>
          <a:xfrm>
            <a:off x="6841959" y="3212962"/>
            <a:ext cx="4752000" cy="2760570"/>
          </a:xfrm>
          <a:prstGeom prst="rect">
            <a:avLst/>
          </a:prstGeom>
          <a:ln>
            <a:solidFill>
              <a:schemeClr val="tx1"/>
            </a:solidFill>
          </a:ln>
        </p:spPr>
      </p:pic>
      <p:sp>
        <p:nvSpPr>
          <p:cNvPr id="11" name="Rectángulo 10"/>
          <p:cNvSpPr/>
          <p:nvPr/>
        </p:nvSpPr>
        <p:spPr>
          <a:xfrm>
            <a:off x="0" y="0"/>
            <a:ext cx="12192000" cy="1295530"/>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2" name="Rectángulo 11"/>
          <p:cNvSpPr/>
          <p:nvPr/>
        </p:nvSpPr>
        <p:spPr>
          <a:xfrm>
            <a:off x="278817" y="306006"/>
            <a:ext cx="6096000" cy="646331"/>
          </a:xfrm>
          <a:prstGeom prst="rect">
            <a:avLst/>
          </a:prstGeom>
        </p:spPr>
        <p:txBody>
          <a:bodyPr>
            <a:spAutoFit/>
          </a:bodyPr>
          <a:lstStyle/>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CONTRIBUCIÓN PARAFISCAL</a:t>
            </a:r>
            <a:r>
              <a:rPr lang="es-CO" sz="1200" b="1" dirty="0">
                <a:solidFill>
                  <a:schemeClr val="bg1"/>
                </a:solidFill>
                <a:latin typeface="Arial Hebrew"/>
                <a:ea typeface="Calibri" panose="020F0502020204030204" pitchFamily="34" charset="0"/>
                <a:cs typeface="Arial Hebrew"/>
              </a:rPr>
              <a:t> </a:t>
            </a:r>
            <a:r>
              <a:rPr lang="es-CO" b="1" dirty="0">
                <a:solidFill>
                  <a:schemeClr val="bg1"/>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PARA EL DESARROLLO CINEMATOGRÁFICO </a:t>
            </a:r>
            <a:endParaRPr lang="es-CO" sz="1200" b="1" dirty="0">
              <a:solidFill>
                <a:schemeClr val="bg1"/>
              </a:solidFill>
              <a:latin typeface="Arial Hebrew"/>
              <a:ea typeface="Calibri" panose="020F0502020204030204" pitchFamily="34" charset="0"/>
              <a:cs typeface="Arial Hebrew"/>
            </a:endParaRPr>
          </a:p>
        </p:txBody>
      </p:sp>
      <p:sp>
        <p:nvSpPr>
          <p:cNvPr id="4" name="CuadroTexto 3"/>
          <p:cNvSpPr txBox="1"/>
          <p:nvPr/>
        </p:nvSpPr>
        <p:spPr>
          <a:xfrm>
            <a:off x="1142999" y="1794932"/>
            <a:ext cx="3462867" cy="984885"/>
          </a:xfrm>
          <a:prstGeom prst="rect">
            <a:avLst/>
          </a:prstGeom>
          <a:noFill/>
        </p:spPr>
        <p:txBody>
          <a:bodyPr wrap="square" rtlCol="0">
            <a:spAutoFit/>
          </a:bodyPr>
          <a:lstStyle/>
          <a:p>
            <a:r>
              <a:rPr lang="es-ES" sz="1600" b="1" dirty="0">
                <a:solidFill>
                  <a:srgbClr val="FF7062"/>
                </a:solidFill>
                <a:latin typeface="Arial Hebrew"/>
                <a:cs typeface="Arial Hebrew"/>
              </a:rPr>
              <a:t>Caso 1. </a:t>
            </a:r>
          </a:p>
          <a:p>
            <a:pPr algn="just"/>
            <a:r>
              <a:rPr lang="es-ES" sz="1400" dirty="0">
                <a:latin typeface="Arial Hebrew Light"/>
                <a:cs typeface="Arial Hebrew Light"/>
              </a:rPr>
              <a:t>Si realiza la negociación de los derechos de exhibición de la(s) película(s) colombiana(s) con el distributor.</a:t>
            </a:r>
          </a:p>
        </p:txBody>
      </p:sp>
      <p:sp>
        <p:nvSpPr>
          <p:cNvPr id="18" name="CuadroTexto 17"/>
          <p:cNvSpPr txBox="1"/>
          <p:nvPr/>
        </p:nvSpPr>
        <p:spPr>
          <a:xfrm>
            <a:off x="1083734" y="4165598"/>
            <a:ext cx="3556000" cy="984885"/>
          </a:xfrm>
          <a:prstGeom prst="rect">
            <a:avLst/>
          </a:prstGeom>
          <a:noFill/>
        </p:spPr>
        <p:txBody>
          <a:bodyPr wrap="square" rtlCol="0">
            <a:spAutoFit/>
          </a:bodyPr>
          <a:lstStyle/>
          <a:p>
            <a:r>
              <a:rPr lang="es-ES" sz="1600" b="1" dirty="0">
                <a:solidFill>
                  <a:srgbClr val="FF7062"/>
                </a:solidFill>
                <a:latin typeface="Arial Hebrew"/>
                <a:cs typeface="Arial Hebrew"/>
              </a:rPr>
              <a:t>Caso 2. </a:t>
            </a:r>
          </a:p>
          <a:p>
            <a:pPr algn="just"/>
            <a:r>
              <a:rPr lang="es-ES" sz="1400" dirty="0">
                <a:latin typeface="Arial Hebrew Light"/>
                <a:cs typeface="Arial Hebrew Light"/>
              </a:rPr>
              <a:t>Si realiza la negociación de los derechos de exhibición de la(s) película(s) colombiana(s) con el productor.</a:t>
            </a:r>
          </a:p>
        </p:txBody>
      </p:sp>
      <p:pic>
        <p:nvPicPr>
          <p:cNvPr id="20" name="Imagen 19"/>
          <p:cNvPicPr>
            <a:picLocks noChangeAspect="1"/>
          </p:cNvPicPr>
          <p:nvPr/>
        </p:nvPicPr>
        <p:blipFill>
          <a:blip r:embed="rId5"/>
          <a:stretch>
            <a:fillRect/>
          </a:stretch>
        </p:blipFill>
        <p:spPr>
          <a:xfrm>
            <a:off x="6953250" y="137580"/>
            <a:ext cx="4826000" cy="1026112"/>
          </a:xfrm>
          <a:prstGeom prst="rect">
            <a:avLst/>
          </a:prstGeom>
        </p:spPr>
      </p:pic>
      <p:sp>
        <p:nvSpPr>
          <p:cNvPr id="13" name="Rectángulo 12"/>
          <p:cNvSpPr/>
          <p:nvPr/>
        </p:nvSpPr>
        <p:spPr>
          <a:xfrm>
            <a:off x="6849532" y="3361267"/>
            <a:ext cx="1244601" cy="237066"/>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3" name="Imagen 2"/>
          <p:cNvPicPr>
            <a:picLocks noChangeAspect="1"/>
          </p:cNvPicPr>
          <p:nvPr/>
        </p:nvPicPr>
        <p:blipFill>
          <a:blip r:embed="rId6"/>
          <a:stretch>
            <a:fillRect/>
          </a:stretch>
        </p:blipFill>
        <p:spPr>
          <a:xfrm>
            <a:off x="6938434" y="3359150"/>
            <a:ext cx="800100" cy="203200"/>
          </a:xfrm>
          <a:prstGeom prst="rect">
            <a:avLst/>
          </a:prstGeom>
        </p:spPr>
      </p:pic>
    </p:spTree>
    <p:extLst>
      <p:ext uri="{BB962C8B-B14F-4D97-AF65-F5344CB8AC3E}">
        <p14:creationId xmlns:p14="http://schemas.microsoft.com/office/powerpoint/2010/main" val="30705921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p:cNvSpPr txBox="1"/>
          <p:nvPr/>
        </p:nvSpPr>
        <p:spPr>
          <a:xfrm>
            <a:off x="3404850" y="6141747"/>
            <a:ext cx="3306361" cy="369332"/>
          </a:xfrm>
          <a:prstGeom prst="rect">
            <a:avLst/>
          </a:prstGeom>
          <a:noFill/>
        </p:spPr>
        <p:txBody>
          <a:bodyPr wrap="square" rtlCol="0">
            <a:spAutoFit/>
          </a:bodyPr>
          <a:lstStyle/>
          <a:p>
            <a:r>
              <a:rPr lang="es-CO" dirty="0">
                <a:solidFill>
                  <a:srgbClr val="FF0000"/>
                </a:solidFill>
              </a:rPr>
              <a:t>*</a:t>
            </a:r>
            <a:r>
              <a:rPr lang="es-CO" sz="1000" dirty="0">
                <a:latin typeface="Arial Hebrew Light"/>
                <a:cs typeface="Arial Hebrew Light"/>
              </a:rPr>
              <a:t>Información registrada en la  hoja Datos </a:t>
            </a:r>
            <a:r>
              <a:rPr lang="es-CO" sz="1000" dirty="0" err="1">
                <a:latin typeface="Arial Hebrew Light"/>
                <a:cs typeface="Arial Hebrew Light"/>
              </a:rPr>
              <a:t>Dist</a:t>
            </a:r>
            <a:endParaRPr lang="es-CO" sz="1000" dirty="0">
              <a:latin typeface="Arial Hebrew Light"/>
              <a:cs typeface="Arial Hebrew Light"/>
            </a:endParaRPr>
          </a:p>
        </p:txBody>
      </p:sp>
      <p:pic>
        <p:nvPicPr>
          <p:cNvPr id="12" name="Imagen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509" y="3623740"/>
            <a:ext cx="6049904" cy="954373"/>
          </a:xfrm>
          <a:prstGeom prst="rect">
            <a:avLst/>
          </a:prstGeom>
          <a:noFill/>
          <a:extLst>
            <a:ext uri="{909E8E84-426E-40dd-AFC4-6F175D3DCCD1}">
              <a14:hiddenFill xmlns="" xmlns:a14="http://schemas.microsoft.com/office/drawing/2010/main">
                <a:solidFill>
                  <a:srgbClr val="FFFFFF"/>
                </a:solidFill>
              </a14:hiddenFill>
            </a:ext>
          </a:extLst>
        </p:spPr>
      </p:pic>
      <p:pic>
        <p:nvPicPr>
          <p:cNvPr id="17" name="Imagen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162" y="2184407"/>
            <a:ext cx="4699776" cy="1173498"/>
          </a:xfrm>
          <a:prstGeom prst="rect">
            <a:avLst/>
          </a:prstGeom>
          <a:noFill/>
          <a:extLst>
            <a:ext uri="{909E8E84-426E-40dd-AFC4-6F175D3DCCD1}">
              <a14:hiddenFill xmlns="" xmlns:a14="http://schemas.microsoft.com/office/drawing/2010/main">
                <a:solidFill>
                  <a:srgbClr val="FFFFFF"/>
                </a:solidFill>
              </a14:hiddenFill>
            </a:ext>
          </a:extLst>
        </p:spPr>
      </p:pic>
      <p:sp>
        <p:nvSpPr>
          <p:cNvPr id="25" name="Rectángulo redondeado 24">
            <a:extLst>
              <a:ext uri="{FF2B5EF4-FFF2-40B4-BE49-F238E27FC236}">
                <a16:creationId xmlns:a16="http://schemas.microsoft.com/office/drawing/2014/main" id="{00000000-0008-0000-0400-00001D000000}"/>
              </a:ext>
            </a:extLst>
          </p:cNvPr>
          <p:cNvSpPr/>
          <p:nvPr/>
        </p:nvSpPr>
        <p:spPr>
          <a:xfrm>
            <a:off x="1050214" y="5156200"/>
            <a:ext cx="1403071" cy="746486"/>
          </a:xfrm>
          <a:prstGeom prst="roundRect">
            <a:avLst/>
          </a:prstGeom>
          <a:solidFill>
            <a:srgbClr val="FFFF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s-CO" sz="900" b="1" dirty="0">
                <a:solidFill>
                  <a:schemeClr val="accent5">
                    <a:lumMod val="75000"/>
                  </a:schemeClr>
                </a:solidFill>
                <a:effectLst/>
              </a:rPr>
              <a:t>Pago efectuado al distribuidor</a:t>
            </a:r>
            <a:r>
              <a:rPr lang="es-CO" sz="900" b="1" baseline="0" dirty="0">
                <a:solidFill>
                  <a:schemeClr val="accent5">
                    <a:lumMod val="75000"/>
                  </a:schemeClr>
                </a:solidFill>
                <a:effectLst/>
              </a:rPr>
              <a:t> de películas No colombianas y de contenidos alternativos</a:t>
            </a:r>
            <a:r>
              <a:rPr lang="es-CO" sz="900" b="1" dirty="0">
                <a:solidFill>
                  <a:schemeClr val="accent5">
                    <a:lumMod val="75000"/>
                  </a:schemeClr>
                </a:solidFill>
                <a:effectLst/>
              </a:rPr>
              <a:t> </a:t>
            </a:r>
            <a:endParaRPr lang="es-CO" sz="900" b="1" dirty="0">
              <a:solidFill>
                <a:schemeClr val="accent5">
                  <a:lumMod val="75000"/>
                </a:schemeClr>
              </a:solidFill>
            </a:endParaRPr>
          </a:p>
        </p:txBody>
      </p:sp>
      <p:sp>
        <p:nvSpPr>
          <p:cNvPr id="26" name="Rectángulo 25">
            <a:extLst>
              <a:ext uri="{FF2B5EF4-FFF2-40B4-BE49-F238E27FC236}">
                <a16:creationId xmlns:a16="http://schemas.microsoft.com/office/drawing/2014/main" id="{00000000-0008-0000-0400-00001E000000}"/>
              </a:ext>
            </a:extLst>
          </p:cNvPr>
          <p:cNvSpPr/>
          <p:nvPr/>
        </p:nvSpPr>
        <p:spPr>
          <a:xfrm>
            <a:off x="1395605" y="4947069"/>
            <a:ext cx="775458" cy="20073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CO" sz="1000" b="1" dirty="0"/>
              <a:t>Renglón 11    </a:t>
            </a:r>
          </a:p>
        </p:txBody>
      </p:sp>
      <p:sp>
        <p:nvSpPr>
          <p:cNvPr id="27" name="Rectángulo redondeado 26">
            <a:extLst>
              <a:ext uri="{FF2B5EF4-FFF2-40B4-BE49-F238E27FC236}">
                <a16:creationId xmlns:a16="http://schemas.microsoft.com/office/drawing/2014/main" id="{00000000-0008-0000-0400-00001F000000}"/>
              </a:ext>
            </a:extLst>
          </p:cNvPr>
          <p:cNvSpPr/>
          <p:nvPr/>
        </p:nvSpPr>
        <p:spPr>
          <a:xfrm>
            <a:off x="4939077" y="5156200"/>
            <a:ext cx="1403071" cy="746486"/>
          </a:xfrm>
          <a:prstGeom prst="round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s-CO" sz="900" b="1" dirty="0">
                <a:solidFill>
                  <a:srgbClr val="FF0000"/>
                </a:solidFill>
                <a:effectLst/>
              </a:rPr>
              <a:t>*</a:t>
            </a:r>
            <a:r>
              <a:rPr lang="es-CO" sz="900" b="1" dirty="0">
                <a:solidFill>
                  <a:schemeClr val="accent5">
                    <a:lumMod val="75000"/>
                  </a:schemeClr>
                </a:solidFill>
                <a:effectLst/>
              </a:rPr>
              <a:t>Pago realizado al distribuidor de contenidos alternativos</a:t>
            </a:r>
            <a:endParaRPr lang="es-CO" sz="900" b="1" dirty="0">
              <a:solidFill>
                <a:schemeClr val="accent5">
                  <a:lumMod val="75000"/>
                </a:schemeClr>
              </a:solidFill>
            </a:endParaRPr>
          </a:p>
        </p:txBody>
      </p:sp>
      <p:sp>
        <p:nvSpPr>
          <p:cNvPr id="28" name="Rectángulo redondeado 27">
            <a:extLst>
              <a:ext uri="{FF2B5EF4-FFF2-40B4-BE49-F238E27FC236}">
                <a16:creationId xmlns:a16="http://schemas.microsoft.com/office/drawing/2014/main" id="{00000000-0008-0000-0400-000020000000}"/>
              </a:ext>
            </a:extLst>
          </p:cNvPr>
          <p:cNvSpPr/>
          <p:nvPr/>
        </p:nvSpPr>
        <p:spPr>
          <a:xfrm>
            <a:off x="3107177" y="5156199"/>
            <a:ext cx="1403071" cy="746486"/>
          </a:xfrm>
          <a:prstGeom prst="round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s-CO" sz="900" b="1" dirty="0">
                <a:solidFill>
                  <a:srgbClr val="FF0000"/>
                </a:solidFill>
                <a:effectLst/>
              </a:rPr>
              <a:t>*</a:t>
            </a:r>
            <a:r>
              <a:rPr lang="es-CO" sz="900" b="1" dirty="0">
                <a:solidFill>
                  <a:schemeClr val="accent5">
                    <a:lumMod val="75000"/>
                  </a:schemeClr>
                </a:solidFill>
                <a:effectLst/>
              </a:rPr>
              <a:t>Pago realizado al distribuidor de películas No colombianas</a:t>
            </a:r>
            <a:endParaRPr lang="es-CO" sz="900" b="1" dirty="0">
              <a:solidFill>
                <a:schemeClr val="accent5">
                  <a:lumMod val="75000"/>
                </a:schemeClr>
              </a:solidFill>
            </a:endParaRPr>
          </a:p>
        </p:txBody>
      </p:sp>
      <p:sp>
        <p:nvSpPr>
          <p:cNvPr id="29" name="Igual que 28">
            <a:extLst>
              <a:ext uri="{FF2B5EF4-FFF2-40B4-BE49-F238E27FC236}">
                <a16:creationId xmlns:a16="http://schemas.microsoft.com/office/drawing/2014/main" id="{00000000-0008-0000-0400-000021000000}"/>
              </a:ext>
            </a:extLst>
          </p:cNvPr>
          <p:cNvSpPr/>
          <p:nvPr/>
        </p:nvSpPr>
        <p:spPr>
          <a:xfrm>
            <a:off x="2569883" y="5314037"/>
            <a:ext cx="437226" cy="329982"/>
          </a:xfrm>
          <a:prstGeom prst="mathEqual">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s-CO" sz="1100">
                <a:solidFill>
                  <a:schemeClr val="tx1"/>
                </a:solidFill>
              </a:rPr>
              <a:t>   </a:t>
            </a:r>
          </a:p>
        </p:txBody>
      </p:sp>
      <p:sp>
        <p:nvSpPr>
          <p:cNvPr id="30" name="Más 29">
            <a:extLst>
              <a:ext uri="{FF2B5EF4-FFF2-40B4-BE49-F238E27FC236}">
                <a16:creationId xmlns:a16="http://schemas.microsoft.com/office/drawing/2014/main" id="{00000000-0008-0000-0400-000022000000}"/>
              </a:ext>
            </a:extLst>
          </p:cNvPr>
          <p:cNvSpPr/>
          <p:nvPr/>
        </p:nvSpPr>
        <p:spPr>
          <a:xfrm>
            <a:off x="4580935" y="5376334"/>
            <a:ext cx="277076" cy="287940"/>
          </a:xfrm>
          <a:prstGeom prst="mathPlus">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s-CO" sz="1100"/>
              <a:t> </a:t>
            </a:r>
          </a:p>
        </p:txBody>
      </p:sp>
      <p:sp>
        <p:nvSpPr>
          <p:cNvPr id="31" name="Cerrar llave 30"/>
          <p:cNvSpPr/>
          <p:nvPr/>
        </p:nvSpPr>
        <p:spPr>
          <a:xfrm rot="5400000">
            <a:off x="4661861" y="5223528"/>
            <a:ext cx="171450" cy="1752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t"/>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l"/>
            <a:endParaRPr lang="es-CO" sz="1100"/>
          </a:p>
        </p:txBody>
      </p:sp>
      <p:pic>
        <p:nvPicPr>
          <p:cNvPr id="2" name="Imagen 1"/>
          <p:cNvPicPr>
            <a:picLocks noChangeAspect="1"/>
          </p:cNvPicPr>
          <p:nvPr/>
        </p:nvPicPr>
        <p:blipFill>
          <a:blip r:embed="rId4"/>
          <a:stretch>
            <a:fillRect/>
          </a:stretch>
        </p:blipFill>
        <p:spPr>
          <a:xfrm>
            <a:off x="6741289" y="2975906"/>
            <a:ext cx="4644000" cy="2921916"/>
          </a:xfrm>
          <a:prstGeom prst="rect">
            <a:avLst/>
          </a:prstGeom>
          <a:ln>
            <a:solidFill>
              <a:schemeClr val="tx1"/>
            </a:solidFill>
          </a:ln>
        </p:spPr>
      </p:pic>
      <p:sp>
        <p:nvSpPr>
          <p:cNvPr id="19" name="Rectángulo 18"/>
          <p:cNvSpPr/>
          <p:nvPr/>
        </p:nvSpPr>
        <p:spPr>
          <a:xfrm>
            <a:off x="0" y="0"/>
            <a:ext cx="12192000" cy="1295530"/>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0" name="Rectángulo 19"/>
          <p:cNvSpPr/>
          <p:nvPr/>
        </p:nvSpPr>
        <p:spPr>
          <a:xfrm>
            <a:off x="278817" y="306006"/>
            <a:ext cx="6096000" cy="646331"/>
          </a:xfrm>
          <a:prstGeom prst="rect">
            <a:avLst/>
          </a:prstGeom>
        </p:spPr>
        <p:txBody>
          <a:bodyPr>
            <a:spAutoFit/>
          </a:bodyPr>
          <a:lstStyle/>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CONTRIBUCIÓN PARAFISCAL</a:t>
            </a:r>
            <a:r>
              <a:rPr lang="es-CO" sz="1200" b="1" dirty="0">
                <a:solidFill>
                  <a:schemeClr val="bg1"/>
                </a:solidFill>
                <a:latin typeface="Arial Hebrew"/>
                <a:ea typeface="Calibri" panose="020F0502020204030204" pitchFamily="34" charset="0"/>
                <a:cs typeface="Arial Hebrew"/>
              </a:rPr>
              <a:t> </a:t>
            </a:r>
            <a:r>
              <a:rPr lang="es-CO" b="1" dirty="0">
                <a:solidFill>
                  <a:schemeClr val="bg1"/>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PARA EL DESARROLLO CINEMATOGRÁFICO </a:t>
            </a:r>
            <a:endParaRPr lang="es-CO" sz="1200" b="1" dirty="0">
              <a:solidFill>
                <a:schemeClr val="bg1"/>
              </a:solidFill>
              <a:latin typeface="Arial Hebrew"/>
              <a:ea typeface="Calibri" panose="020F0502020204030204" pitchFamily="34" charset="0"/>
              <a:cs typeface="Arial Hebrew"/>
            </a:endParaRPr>
          </a:p>
        </p:txBody>
      </p:sp>
      <p:sp>
        <p:nvSpPr>
          <p:cNvPr id="14" name="Rectángulo 13"/>
          <p:cNvSpPr/>
          <p:nvPr/>
        </p:nvSpPr>
        <p:spPr>
          <a:xfrm>
            <a:off x="2503307" y="2250722"/>
            <a:ext cx="409222" cy="705556"/>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2" name="Rectángulo 31"/>
          <p:cNvSpPr/>
          <p:nvPr/>
        </p:nvSpPr>
        <p:spPr>
          <a:xfrm>
            <a:off x="2487784" y="3598333"/>
            <a:ext cx="409222" cy="705556"/>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3" name="Igual que 28">
            <a:extLst>
              <a:ext uri="{FF2B5EF4-FFF2-40B4-BE49-F238E27FC236}">
                <a16:creationId xmlns:a16="http://schemas.microsoft.com/office/drawing/2014/main" id="{00000000-0008-0000-0400-000021000000}"/>
              </a:ext>
            </a:extLst>
          </p:cNvPr>
          <p:cNvSpPr/>
          <p:nvPr/>
        </p:nvSpPr>
        <p:spPr>
          <a:xfrm>
            <a:off x="2645139" y="4038399"/>
            <a:ext cx="437226" cy="329982"/>
          </a:xfrm>
          <a:prstGeom prst="mathEqual">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s-CO" sz="1100">
                <a:solidFill>
                  <a:schemeClr val="tx1"/>
                </a:solidFill>
              </a:rPr>
              <a:t>   </a:t>
            </a:r>
          </a:p>
        </p:txBody>
      </p:sp>
      <p:sp>
        <p:nvSpPr>
          <p:cNvPr id="34" name="Igual que 28">
            <a:extLst>
              <a:ext uri="{FF2B5EF4-FFF2-40B4-BE49-F238E27FC236}">
                <a16:creationId xmlns:a16="http://schemas.microsoft.com/office/drawing/2014/main" id="{00000000-0008-0000-0400-000021000000}"/>
              </a:ext>
            </a:extLst>
          </p:cNvPr>
          <p:cNvSpPr/>
          <p:nvPr/>
        </p:nvSpPr>
        <p:spPr>
          <a:xfrm>
            <a:off x="2645139" y="2627288"/>
            <a:ext cx="437226" cy="329982"/>
          </a:xfrm>
          <a:prstGeom prst="mathEqual">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s-CO" sz="1100">
                <a:solidFill>
                  <a:schemeClr val="tx1"/>
                </a:solidFill>
              </a:rPr>
              <a:t>   </a:t>
            </a:r>
          </a:p>
        </p:txBody>
      </p:sp>
      <p:pic>
        <p:nvPicPr>
          <p:cNvPr id="36" name="Imagen 35"/>
          <p:cNvPicPr>
            <a:picLocks noChangeAspect="1"/>
          </p:cNvPicPr>
          <p:nvPr/>
        </p:nvPicPr>
        <p:blipFill>
          <a:blip r:embed="rId5"/>
          <a:stretch>
            <a:fillRect/>
          </a:stretch>
        </p:blipFill>
        <p:spPr>
          <a:xfrm>
            <a:off x="6953250" y="137580"/>
            <a:ext cx="4826000" cy="1026112"/>
          </a:xfrm>
          <a:prstGeom prst="rect">
            <a:avLst/>
          </a:prstGeom>
        </p:spPr>
      </p:pic>
      <p:sp>
        <p:nvSpPr>
          <p:cNvPr id="21" name="Rectángulo 20"/>
          <p:cNvSpPr/>
          <p:nvPr/>
        </p:nvSpPr>
        <p:spPr>
          <a:xfrm>
            <a:off x="6747933" y="3048000"/>
            <a:ext cx="1236134" cy="22859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3" name="Imagen 2"/>
          <p:cNvPicPr>
            <a:picLocks noChangeAspect="1"/>
          </p:cNvPicPr>
          <p:nvPr/>
        </p:nvPicPr>
        <p:blipFill>
          <a:blip r:embed="rId6"/>
          <a:stretch>
            <a:fillRect/>
          </a:stretch>
        </p:blipFill>
        <p:spPr>
          <a:xfrm>
            <a:off x="6822017" y="3094567"/>
            <a:ext cx="800100" cy="203200"/>
          </a:xfrm>
          <a:prstGeom prst="rect">
            <a:avLst/>
          </a:prstGeom>
        </p:spPr>
      </p:pic>
    </p:spTree>
    <p:extLst>
      <p:ext uri="{BB962C8B-B14F-4D97-AF65-F5344CB8AC3E}">
        <p14:creationId xmlns:p14="http://schemas.microsoft.com/office/powerpoint/2010/main" val="6664176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747164" y="3038069"/>
            <a:ext cx="2858703" cy="3170099"/>
          </a:xfrm>
          <a:prstGeom prst="rect">
            <a:avLst/>
          </a:prstGeom>
          <a:noFill/>
        </p:spPr>
        <p:txBody>
          <a:bodyPr wrap="square" rtlCol="0">
            <a:spAutoFit/>
          </a:bodyPr>
          <a:lstStyle/>
          <a:p>
            <a:pPr marL="285750" indent="-285750" algn="just">
              <a:buFont typeface="Wingdings" panose="05000000000000000000" pitchFamily="2" charset="2"/>
              <a:buChar char="ü"/>
            </a:pPr>
            <a:r>
              <a:rPr lang="es-CO" sz="1400" dirty="0">
                <a:latin typeface="Arial Hebrew Light"/>
                <a:cs typeface="Arial Hebrew Light"/>
              </a:rPr>
              <a:t>En la hoja </a:t>
            </a:r>
            <a:r>
              <a:rPr lang="es-CO" sz="1400" i="1" dirty="0">
                <a:latin typeface="Arial Hebrew Light"/>
                <a:cs typeface="Arial Hebrew Light"/>
              </a:rPr>
              <a:t>Datos </a:t>
            </a:r>
            <a:r>
              <a:rPr lang="es-CO" sz="1400" i="1" dirty="0" err="1">
                <a:latin typeface="Arial Hebrew Light"/>
                <a:cs typeface="Arial Hebrew Light"/>
              </a:rPr>
              <a:t>Dist</a:t>
            </a:r>
            <a:r>
              <a:rPr lang="es-CO" sz="1400" i="1" dirty="0">
                <a:latin typeface="Arial Hebrew Light"/>
                <a:cs typeface="Arial Hebrew Light"/>
              </a:rPr>
              <a:t> </a:t>
            </a:r>
            <a:r>
              <a:rPr lang="es-CO" sz="1400" dirty="0">
                <a:latin typeface="Arial Hebrew Light"/>
                <a:cs typeface="Arial Hebrew Light"/>
              </a:rPr>
              <a:t>relacione toda la información de los distribuidores de películas NO colombianas y de contenidos alternativos según corresponda, con los cuales realizó negociaciones en el periodo a declarar. </a:t>
            </a:r>
          </a:p>
          <a:p>
            <a:pPr algn="just"/>
            <a:endParaRPr lang="es-CO" sz="1400" dirty="0">
              <a:latin typeface="Arial Hebrew Light"/>
              <a:cs typeface="Arial Hebrew Light"/>
            </a:endParaRPr>
          </a:p>
          <a:p>
            <a:pPr algn="just"/>
            <a:endParaRPr lang="es-CO" sz="1400" dirty="0">
              <a:latin typeface="Arial Hebrew Light"/>
              <a:cs typeface="Arial Hebrew Light"/>
            </a:endParaRPr>
          </a:p>
          <a:p>
            <a:pPr marL="285750" indent="-285750" algn="just">
              <a:buFont typeface="Wingdings" panose="05000000000000000000" pitchFamily="2" charset="2"/>
              <a:buChar char="ü"/>
            </a:pPr>
            <a:r>
              <a:rPr lang="es-CO" sz="1400" dirty="0">
                <a:latin typeface="Arial Hebrew Light"/>
                <a:cs typeface="Arial Hebrew Light"/>
              </a:rPr>
              <a:t> El valor a declarar y a pagar se ve reflejado en el renglón 17 de la hoja “</a:t>
            </a:r>
            <a:r>
              <a:rPr lang="es-CO" sz="1400" i="1" dirty="0">
                <a:latin typeface="Arial Hebrew Light"/>
                <a:cs typeface="Arial Hebrew Light"/>
              </a:rPr>
              <a:t>Formulario</a:t>
            </a:r>
            <a:r>
              <a:rPr lang="es-CO" sz="1400" dirty="0">
                <a:latin typeface="Arial Hebrew Light"/>
                <a:cs typeface="Arial Hebrew Light"/>
              </a:rPr>
              <a:t>”</a:t>
            </a:r>
          </a:p>
          <a:p>
            <a:endParaRPr lang="es-CO" dirty="0">
              <a:latin typeface="Arial" panose="020B0604020202020204" pitchFamily="34" charset="0"/>
              <a:cs typeface="Arial" panose="020B0604020202020204" pitchFamily="34" charset="0"/>
            </a:endParaRPr>
          </a:p>
        </p:txBody>
      </p:sp>
      <p:grpSp>
        <p:nvGrpSpPr>
          <p:cNvPr id="49" name="Grupo 48"/>
          <p:cNvGrpSpPr/>
          <p:nvPr/>
        </p:nvGrpSpPr>
        <p:grpSpPr>
          <a:xfrm>
            <a:off x="5328360" y="1859585"/>
            <a:ext cx="4896000" cy="4212000"/>
            <a:chOff x="5620254" y="1582763"/>
            <a:chExt cx="5966137" cy="4738600"/>
          </a:xfrm>
        </p:grpSpPr>
        <p:grpSp>
          <p:nvGrpSpPr>
            <p:cNvPr id="23" name="Grupo 22"/>
            <p:cNvGrpSpPr/>
            <p:nvPr/>
          </p:nvGrpSpPr>
          <p:grpSpPr>
            <a:xfrm>
              <a:off x="7626391" y="1582763"/>
              <a:ext cx="3960000" cy="3312000"/>
              <a:chOff x="7443511" y="1582763"/>
              <a:chExt cx="3970349" cy="3479011"/>
            </a:xfrm>
          </p:grpSpPr>
          <p:pic>
            <p:nvPicPr>
              <p:cNvPr id="18" name="Imagen 17"/>
              <p:cNvPicPr>
                <a:picLocks noChangeAspect="1"/>
              </p:cNvPicPr>
              <p:nvPr/>
            </p:nvPicPr>
            <p:blipFill>
              <a:blip r:embed="rId2"/>
              <a:stretch>
                <a:fillRect/>
              </a:stretch>
            </p:blipFill>
            <p:spPr>
              <a:xfrm>
                <a:off x="7443512" y="1582763"/>
                <a:ext cx="3755199" cy="1060767"/>
              </a:xfrm>
              <a:prstGeom prst="rect">
                <a:avLst/>
              </a:prstGeom>
              <a:ln w="3175">
                <a:solidFill>
                  <a:schemeClr val="tx1"/>
                </a:solidFill>
              </a:ln>
            </p:spPr>
          </p:pic>
          <p:pic>
            <p:nvPicPr>
              <p:cNvPr id="20" name="Imagen 19"/>
              <p:cNvPicPr>
                <a:picLocks noChangeAspect="1"/>
              </p:cNvPicPr>
              <p:nvPr/>
            </p:nvPicPr>
            <p:blipFill>
              <a:blip r:embed="rId3"/>
              <a:stretch>
                <a:fillRect/>
              </a:stretch>
            </p:blipFill>
            <p:spPr>
              <a:xfrm>
                <a:off x="7443511" y="2639645"/>
                <a:ext cx="3970349" cy="2422129"/>
              </a:xfrm>
              <a:prstGeom prst="rect">
                <a:avLst/>
              </a:prstGeom>
              <a:ln w="3175">
                <a:solidFill>
                  <a:schemeClr val="tx1"/>
                </a:solidFill>
              </a:ln>
            </p:spPr>
          </p:pic>
        </p:grpSp>
        <p:pic>
          <p:nvPicPr>
            <p:cNvPr id="24" name="Imagen 23"/>
            <p:cNvPicPr>
              <a:picLocks noChangeAspect="1"/>
            </p:cNvPicPr>
            <p:nvPr/>
          </p:nvPicPr>
          <p:blipFill>
            <a:blip r:embed="rId4"/>
            <a:stretch>
              <a:fillRect/>
            </a:stretch>
          </p:blipFill>
          <p:spPr>
            <a:xfrm>
              <a:off x="5620254" y="3009363"/>
              <a:ext cx="3958383" cy="3312000"/>
            </a:xfrm>
            <a:prstGeom prst="rect">
              <a:avLst/>
            </a:prstGeom>
            <a:ln w="3175">
              <a:solidFill>
                <a:schemeClr val="tx1"/>
              </a:solidFill>
            </a:ln>
          </p:spPr>
        </p:pic>
        <p:cxnSp>
          <p:nvCxnSpPr>
            <p:cNvPr id="26" name="Conector angular 25"/>
            <p:cNvCxnSpPr/>
            <p:nvPr/>
          </p:nvCxnSpPr>
          <p:spPr>
            <a:xfrm rot="5400000">
              <a:off x="9457278" y="4800020"/>
              <a:ext cx="647180" cy="404457"/>
            </a:xfrm>
            <a:prstGeom prst="bentConnector3">
              <a:avLst>
                <a:gd name="adj1" fmla="val 99867"/>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ector angular 27"/>
            <p:cNvCxnSpPr/>
            <p:nvPr/>
          </p:nvCxnSpPr>
          <p:spPr>
            <a:xfrm rot="10800000" flipV="1">
              <a:off x="9576395" y="4678657"/>
              <a:ext cx="1525496" cy="1434838"/>
            </a:xfrm>
            <a:prstGeom prst="bentConnector3">
              <a:avLst>
                <a:gd name="adj1" fmla="val -69"/>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2027019" y="2293180"/>
            <a:ext cx="4308344" cy="365760"/>
          </a:xfrm>
          <a:prstGeom prst="rect">
            <a:avLst/>
          </a:prstGeom>
          <a:noFill/>
        </p:spPr>
        <p:txBody>
          <a:bodyPr wrap="square" rtlCol="0">
            <a:spAutoFit/>
          </a:bodyPr>
          <a:lstStyle/>
          <a:p>
            <a:r>
              <a:rPr lang="es-CO" dirty="0">
                <a:solidFill>
                  <a:srgbClr val="FF7062"/>
                </a:solidFill>
                <a:latin typeface="Arial Black"/>
                <a:cs typeface="Arial Black"/>
              </a:rPr>
              <a:t>*HOJA DATOS DIST</a:t>
            </a:r>
          </a:p>
        </p:txBody>
      </p:sp>
      <p:sp>
        <p:nvSpPr>
          <p:cNvPr id="15" name="Rectángulo 14"/>
          <p:cNvSpPr/>
          <p:nvPr/>
        </p:nvSpPr>
        <p:spPr>
          <a:xfrm>
            <a:off x="0" y="0"/>
            <a:ext cx="12192000" cy="1295530"/>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9" name="Rectángulo 18"/>
          <p:cNvSpPr/>
          <p:nvPr/>
        </p:nvSpPr>
        <p:spPr>
          <a:xfrm>
            <a:off x="278817" y="306006"/>
            <a:ext cx="6096000" cy="646331"/>
          </a:xfrm>
          <a:prstGeom prst="rect">
            <a:avLst/>
          </a:prstGeom>
        </p:spPr>
        <p:txBody>
          <a:bodyPr>
            <a:spAutoFit/>
          </a:bodyPr>
          <a:lstStyle/>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CONTRIBUCIÓN PARAFISCAL</a:t>
            </a:r>
            <a:r>
              <a:rPr lang="es-CO" sz="1200" b="1" dirty="0">
                <a:solidFill>
                  <a:schemeClr val="bg1"/>
                </a:solidFill>
                <a:latin typeface="Arial Hebrew"/>
                <a:ea typeface="Calibri" panose="020F0502020204030204" pitchFamily="34" charset="0"/>
                <a:cs typeface="Arial Hebrew"/>
              </a:rPr>
              <a:t> </a:t>
            </a:r>
            <a:r>
              <a:rPr lang="es-CO" b="1" dirty="0">
                <a:solidFill>
                  <a:schemeClr val="bg1"/>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PARA EL DESARROLLO CINEMATOGRÁFICO </a:t>
            </a:r>
            <a:endParaRPr lang="es-CO" sz="1200" b="1" dirty="0">
              <a:solidFill>
                <a:schemeClr val="bg1"/>
              </a:solidFill>
              <a:latin typeface="Arial Hebrew"/>
              <a:ea typeface="Calibri" panose="020F0502020204030204" pitchFamily="34" charset="0"/>
              <a:cs typeface="Arial Hebrew"/>
            </a:endParaRPr>
          </a:p>
        </p:txBody>
      </p:sp>
      <p:pic>
        <p:nvPicPr>
          <p:cNvPr id="22" name="Imagen 21"/>
          <p:cNvPicPr>
            <a:picLocks noChangeAspect="1"/>
          </p:cNvPicPr>
          <p:nvPr/>
        </p:nvPicPr>
        <p:blipFill>
          <a:blip r:embed="rId5"/>
          <a:stretch>
            <a:fillRect/>
          </a:stretch>
        </p:blipFill>
        <p:spPr>
          <a:xfrm>
            <a:off x="6953250" y="137580"/>
            <a:ext cx="4826000" cy="1026112"/>
          </a:xfrm>
          <a:prstGeom prst="rect">
            <a:avLst/>
          </a:prstGeom>
        </p:spPr>
      </p:pic>
      <p:sp>
        <p:nvSpPr>
          <p:cNvPr id="25" name="Flecha arriba 24"/>
          <p:cNvSpPr/>
          <p:nvPr/>
        </p:nvSpPr>
        <p:spPr>
          <a:xfrm>
            <a:off x="9910702" y="4867104"/>
            <a:ext cx="269982" cy="263444"/>
          </a:xfrm>
          <a:prstGeom prst="upArrow">
            <a:avLst/>
          </a:prstGeom>
          <a:solidFill>
            <a:srgbClr val="81D7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15"/>
          <p:cNvSpPr/>
          <p:nvPr/>
        </p:nvSpPr>
        <p:spPr>
          <a:xfrm>
            <a:off x="6985000" y="1913467"/>
            <a:ext cx="804334" cy="19473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7" name="Rectángulo 16"/>
          <p:cNvSpPr/>
          <p:nvPr/>
        </p:nvSpPr>
        <p:spPr>
          <a:xfrm>
            <a:off x="5334000" y="3175000"/>
            <a:ext cx="804334" cy="19473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p:cNvPicPr>
            <a:picLocks noChangeAspect="1"/>
          </p:cNvPicPr>
          <p:nvPr/>
        </p:nvPicPr>
        <p:blipFill>
          <a:blip r:embed="rId6"/>
          <a:stretch>
            <a:fillRect/>
          </a:stretch>
        </p:blipFill>
        <p:spPr>
          <a:xfrm>
            <a:off x="7023100" y="1919817"/>
            <a:ext cx="800100" cy="203200"/>
          </a:xfrm>
          <a:prstGeom prst="rect">
            <a:avLst/>
          </a:prstGeom>
        </p:spPr>
      </p:pic>
      <p:pic>
        <p:nvPicPr>
          <p:cNvPr id="5" name="Imagen 4"/>
          <p:cNvPicPr>
            <a:picLocks noChangeAspect="1"/>
          </p:cNvPicPr>
          <p:nvPr/>
        </p:nvPicPr>
        <p:blipFill>
          <a:blip r:embed="rId6"/>
          <a:stretch>
            <a:fillRect/>
          </a:stretch>
        </p:blipFill>
        <p:spPr>
          <a:xfrm>
            <a:off x="5393268" y="3200400"/>
            <a:ext cx="800100" cy="203200"/>
          </a:xfrm>
          <a:prstGeom prst="rect">
            <a:avLst/>
          </a:prstGeom>
        </p:spPr>
      </p:pic>
    </p:spTree>
    <p:extLst>
      <p:ext uri="{BB962C8B-B14F-4D97-AF65-F5344CB8AC3E}">
        <p14:creationId xmlns:p14="http://schemas.microsoft.com/office/powerpoint/2010/main" val="14763658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redondeado 8">
            <a:extLst>
              <a:ext uri="{FF2B5EF4-FFF2-40B4-BE49-F238E27FC236}">
                <a16:creationId xmlns:a16="http://schemas.microsoft.com/office/drawing/2014/main" id="{00000000-0008-0000-0400-00002B000000}"/>
              </a:ext>
            </a:extLst>
          </p:cNvPr>
          <p:cNvSpPr/>
          <p:nvPr/>
        </p:nvSpPr>
        <p:spPr>
          <a:xfrm>
            <a:off x="6220170" y="3170297"/>
            <a:ext cx="1390911" cy="715482"/>
          </a:xfrm>
          <a:prstGeom prst="round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s-CO" sz="900" b="1" dirty="0">
                <a:solidFill>
                  <a:schemeClr val="accent5">
                    <a:lumMod val="75000"/>
                  </a:schemeClr>
                </a:solidFill>
                <a:effectLst/>
              </a:rPr>
              <a:t>Pago realizado al distribuidor de  películas  colombianas </a:t>
            </a:r>
          </a:p>
          <a:p>
            <a:pPr algn="l"/>
            <a:endParaRPr lang="es-CO" sz="1200" b="1" dirty="0">
              <a:solidFill>
                <a:schemeClr val="accent5">
                  <a:lumMod val="75000"/>
                </a:schemeClr>
              </a:solidFill>
            </a:endParaRPr>
          </a:p>
        </p:txBody>
      </p:sp>
      <p:sp>
        <p:nvSpPr>
          <p:cNvPr id="10" name="Rectángulo 9">
            <a:extLst>
              <a:ext uri="{FF2B5EF4-FFF2-40B4-BE49-F238E27FC236}">
                <a16:creationId xmlns:a16="http://schemas.microsoft.com/office/drawing/2014/main" id="{00000000-0008-0000-0400-00002C000000}"/>
              </a:ext>
            </a:extLst>
          </p:cNvPr>
          <p:cNvSpPr/>
          <p:nvPr/>
        </p:nvSpPr>
        <p:spPr>
          <a:xfrm>
            <a:off x="6553898" y="2956936"/>
            <a:ext cx="768736" cy="19899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CO" sz="900" b="1" dirty="0"/>
              <a:t>Renglón 12</a:t>
            </a:r>
          </a:p>
        </p:txBody>
      </p:sp>
      <p:sp>
        <p:nvSpPr>
          <p:cNvPr id="11" name="Rectángulo redondeado 10">
            <a:extLst>
              <a:ext uri="{FF2B5EF4-FFF2-40B4-BE49-F238E27FC236}">
                <a16:creationId xmlns:a16="http://schemas.microsoft.com/office/drawing/2014/main" id="{00000000-0008-0000-0400-00002D000000}"/>
              </a:ext>
            </a:extLst>
          </p:cNvPr>
          <p:cNvSpPr/>
          <p:nvPr/>
        </p:nvSpPr>
        <p:spPr>
          <a:xfrm>
            <a:off x="10198918" y="3170297"/>
            <a:ext cx="1390911" cy="715482"/>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s-CO" sz="900" b="1" dirty="0">
                <a:solidFill>
                  <a:schemeClr val="accent5">
                    <a:lumMod val="75000"/>
                  </a:schemeClr>
                </a:solidFill>
                <a:effectLst/>
              </a:rPr>
              <a:t>Ingreso del exhibidor por películas colombianas</a:t>
            </a:r>
            <a:endParaRPr lang="es-CO" sz="900" b="1" dirty="0">
              <a:solidFill>
                <a:schemeClr val="accent5">
                  <a:lumMod val="75000"/>
                </a:schemeClr>
              </a:solidFill>
            </a:endParaRPr>
          </a:p>
        </p:txBody>
      </p:sp>
      <p:sp>
        <p:nvSpPr>
          <p:cNvPr id="12" name="Rectángulo 11">
            <a:extLst>
              <a:ext uri="{FF2B5EF4-FFF2-40B4-BE49-F238E27FC236}">
                <a16:creationId xmlns:a16="http://schemas.microsoft.com/office/drawing/2014/main" id="{00000000-0008-0000-0400-00002E000000}"/>
              </a:ext>
            </a:extLst>
          </p:cNvPr>
          <p:cNvSpPr/>
          <p:nvPr/>
        </p:nvSpPr>
        <p:spPr>
          <a:xfrm>
            <a:off x="10495016" y="2959994"/>
            <a:ext cx="768736" cy="19899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CO" sz="900" b="1" dirty="0"/>
              <a:t>Renglón 8</a:t>
            </a:r>
          </a:p>
        </p:txBody>
      </p:sp>
      <p:sp>
        <p:nvSpPr>
          <p:cNvPr id="13" name="Rectángulo redondeado 12">
            <a:extLst>
              <a:ext uri="{FF2B5EF4-FFF2-40B4-BE49-F238E27FC236}">
                <a16:creationId xmlns:a16="http://schemas.microsoft.com/office/drawing/2014/main" id="{00000000-0008-0000-0400-00002F000000}"/>
              </a:ext>
            </a:extLst>
          </p:cNvPr>
          <p:cNvSpPr/>
          <p:nvPr/>
        </p:nvSpPr>
        <p:spPr>
          <a:xfrm>
            <a:off x="8243705" y="3170297"/>
            <a:ext cx="1390911" cy="715482"/>
          </a:xfrm>
          <a:prstGeom prst="round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s-CO" sz="900" b="1" dirty="0">
                <a:solidFill>
                  <a:srgbClr val="FFFF00"/>
                </a:solidFill>
                <a:effectLst/>
              </a:rPr>
              <a:t>           </a:t>
            </a:r>
          </a:p>
          <a:p>
            <a:pPr marL="0" marR="0" lvl="0" indent="0" algn="ctr" defTabSz="914400" eaLnBrk="1" fontAlgn="auto" latinLnBrk="0" hangingPunct="1">
              <a:lnSpc>
                <a:spcPct val="100000"/>
              </a:lnSpc>
              <a:spcBef>
                <a:spcPts val="0"/>
              </a:spcBef>
              <a:spcAft>
                <a:spcPts val="0"/>
              </a:spcAft>
              <a:buClrTx/>
              <a:buSzTx/>
              <a:buFontTx/>
              <a:buNone/>
              <a:tabLst/>
              <a:defRPr/>
            </a:pPr>
            <a:r>
              <a:rPr lang="es-CO" sz="900" b="1" dirty="0">
                <a:solidFill>
                  <a:srgbClr val="FFFF00"/>
                </a:solidFill>
                <a:effectLst/>
              </a:rPr>
              <a:t> Total taquilla películas colombianas</a:t>
            </a:r>
          </a:p>
          <a:p>
            <a:pPr algn="l"/>
            <a:endParaRPr lang="es-CO" sz="1100" b="1" dirty="0">
              <a:solidFill>
                <a:srgbClr val="FFFF00"/>
              </a:solidFill>
            </a:endParaRPr>
          </a:p>
        </p:txBody>
      </p:sp>
      <p:sp>
        <p:nvSpPr>
          <p:cNvPr id="14" name="Igual que 13">
            <a:extLst>
              <a:ext uri="{FF2B5EF4-FFF2-40B4-BE49-F238E27FC236}">
                <a16:creationId xmlns:a16="http://schemas.microsoft.com/office/drawing/2014/main" id="{00000000-0008-0000-0400-000030000000}"/>
              </a:ext>
            </a:extLst>
          </p:cNvPr>
          <p:cNvSpPr/>
          <p:nvPr/>
        </p:nvSpPr>
        <p:spPr>
          <a:xfrm>
            <a:off x="7716771" y="3387761"/>
            <a:ext cx="433437" cy="327122"/>
          </a:xfrm>
          <a:prstGeom prst="mathEqual">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s-CO" sz="1100">
                <a:solidFill>
                  <a:schemeClr val="tx1"/>
                </a:solidFill>
              </a:rPr>
              <a:t>   </a:t>
            </a:r>
          </a:p>
        </p:txBody>
      </p:sp>
      <p:sp>
        <p:nvSpPr>
          <p:cNvPr id="15" name="Menos 14">
            <a:extLst>
              <a:ext uri="{FF2B5EF4-FFF2-40B4-BE49-F238E27FC236}">
                <a16:creationId xmlns:a16="http://schemas.microsoft.com/office/drawing/2014/main" id="{00000000-0008-0000-0400-000031000000}"/>
              </a:ext>
            </a:extLst>
          </p:cNvPr>
          <p:cNvSpPr/>
          <p:nvPr/>
        </p:nvSpPr>
        <p:spPr>
          <a:xfrm>
            <a:off x="9712671" y="3404838"/>
            <a:ext cx="408901" cy="286231"/>
          </a:xfrm>
          <a:prstGeom prst="mathMinus">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s-CO" sz="1100"/>
          </a:p>
        </p:txBody>
      </p:sp>
      <p:pic>
        <p:nvPicPr>
          <p:cNvPr id="16" name="Imagen 15"/>
          <p:cNvPicPr>
            <a:picLocks noChangeAspect="1"/>
          </p:cNvPicPr>
          <p:nvPr/>
        </p:nvPicPr>
        <p:blipFill>
          <a:blip r:embed="rId2"/>
          <a:stretch>
            <a:fillRect/>
          </a:stretch>
        </p:blipFill>
        <p:spPr>
          <a:xfrm>
            <a:off x="6228358" y="4509245"/>
            <a:ext cx="3395420" cy="851450"/>
          </a:xfrm>
          <a:prstGeom prst="rect">
            <a:avLst/>
          </a:prstGeom>
        </p:spPr>
      </p:pic>
      <p:pic>
        <p:nvPicPr>
          <p:cNvPr id="2" name="Imagen 1"/>
          <p:cNvPicPr>
            <a:picLocks noChangeAspect="1"/>
          </p:cNvPicPr>
          <p:nvPr/>
        </p:nvPicPr>
        <p:blipFill>
          <a:blip r:embed="rId3"/>
          <a:stretch>
            <a:fillRect/>
          </a:stretch>
        </p:blipFill>
        <p:spPr>
          <a:xfrm>
            <a:off x="893909" y="2161080"/>
            <a:ext cx="4972656" cy="3672000"/>
          </a:xfrm>
          <a:prstGeom prst="rect">
            <a:avLst/>
          </a:prstGeom>
          <a:ln>
            <a:solidFill>
              <a:schemeClr val="tx1"/>
            </a:solidFill>
          </a:ln>
        </p:spPr>
      </p:pic>
      <p:sp>
        <p:nvSpPr>
          <p:cNvPr id="17" name="Rectángulo 16"/>
          <p:cNvSpPr/>
          <p:nvPr/>
        </p:nvSpPr>
        <p:spPr>
          <a:xfrm>
            <a:off x="0" y="0"/>
            <a:ext cx="12192000" cy="1295530"/>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9" name="Rectángulo 18"/>
          <p:cNvSpPr/>
          <p:nvPr/>
        </p:nvSpPr>
        <p:spPr>
          <a:xfrm>
            <a:off x="278817" y="306006"/>
            <a:ext cx="6096000" cy="646331"/>
          </a:xfrm>
          <a:prstGeom prst="rect">
            <a:avLst/>
          </a:prstGeom>
        </p:spPr>
        <p:txBody>
          <a:bodyPr>
            <a:spAutoFit/>
          </a:bodyPr>
          <a:lstStyle/>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CONTRIBUCIÓN PARAFISCAL</a:t>
            </a:r>
            <a:r>
              <a:rPr lang="es-CO" sz="1200" b="1" dirty="0">
                <a:solidFill>
                  <a:schemeClr val="bg1"/>
                </a:solidFill>
                <a:latin typeface="Arial Hebrew"/>
                <a:ea typeface="Calibri" panose="020F0502020204030204" pitchFamily="34" charset="0"/>
                <a:cs typeface="Arial Hebrew"/>
              </a:rPr>
              <a:t> </a:t>
            </a:r>
            <a:r>
              <a:rPr lang="es-CO" b="1" dirty="0">
                <a:solidFill>
                  <a:schemeClr val="bg1"/>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PARA EL DESARROLLO CINEMATOGRÁFICO </a:t>
            </a:r>
            <a:endParaRPr lang="es-CO" sz="1200" b="1" dirty="0">
              <a:solidFill>
                <a:schemeClr val="bg1"/>
              </a:solidFill>
              <a:latin typeface="Arial Hebrew"/>
              <a:ea typeface="Calibri" panose="020F0502020204030204" pitchFamily="34" charset="0"/>
              <a:cs typeface="Arial Hebrew"/>
            </a:endParaRPr>
          </a:p>
        </p:txBody>
      </p:sp>
      <p:sp>
        <p:nvSpPr>
          <p:cNvPr id="22" name="Rectángulo 21"/>
          <p:cNvSpPr/>
          <p:nvPr/>
        </p:nvSpPr>
        <p:spPr>
          <a:xfrm>
            <a:off x="7629408" y="4684889"/>
            <a:ext cx="498592" cy="827852"/>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4" name="Igual que 13">
            <a:extLst>
              <a:ext uri="{FF2B5EF4-FFF2-40B4-BE49-F238E27FC236}">
                <a16:creationId xmlns:a16="http://schemas.microsoft.com/office/drawing/2014/main" id="{00000000-0008-0000-0400-000030000000}"/>
              </a:ext>
            </a:extLst>
          </p:cNvPr>
          <p:cNvSpPr/>
          <p:nvPr/>
        </p:nvSpPr>
        <p:spPr>
          <a:xfrm>
            <a:off x="7716771" y="4855316"/>
            <a:ext cx="433437" cy="327122"/>
          </a:xfrm>
          <a:prstGeom prst="mathEqual">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s-CO" sz="1100">
                <a:solidFill>
                  <a:schemeClr val="tx1"/>
                </a:solidFill>
              </a:rPr>
              <a:t>   </a:t>
            </a:r>
          </a:p>
        </p:txBody>
      </p:sp>
      <p:pic>
        <p:nvPicPr>
          <p:cNvPr id="25" name="Imagen 24"/>
          <p:cNvPicPr>
            <a:picLocks noChangeAspect="1"/>
          </p:cNvPicPr>
          <p:nvPr/>
        </p:nvPicPr>
        <p:blipFill>
          <a:blip r:embed="rId4"/>
          <a:stretch>
            <a:fillRect/>
          </a:stretch>
        </p:blipFill>
        <p:spPr>
          <a:xfrm>
            <a:off x="6953250" y="137580"/>
            <a:ext cx="4826000" cy="1026112"/>
          </a:xfrm>
          <a:prstGeom prst="rect">
            <a:avLst/>
          </a:prstGeom>
        </p:spPr>
      </p:pic>
      <p:sp>
        <p:nvSpPr>
          <p:cNvPr id="18" name="Rectángulo 17"/>
          <p:cNvSpPr/>
          <p:nvPr/>
        </p:nvSpPr>
        <p:spPr>
          <a:xfrm>
            <a:off x="905932" y="2311400"/>
            <a:ext cx="1278467" cy="22859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3" name="Imagen 2"/>
          <p:cNvPicPr>
            <a:picLocks noChangeAspect="1"/>
          </p:cNvPicPr>
          <p:nvPr/>
        </p:nvPicPr>
        <p:blipFill>
          <a:blip r:embed="rId5"/>
          <a:stretch>
            <a:fillRect/>
          </a:stretch>
        </p:blipFill>
        <p:spPr>
          <a:xfrm>
            <a:off x="990599" y="2258484"/>
            <a:ext cx="1108469" cy="281516"/>
          </a:xfrm>
          <a:prstGeom prst="rect">
            <a:avLst/>
          </a:prstGeom>
        </p:spPr>
      </p:pic>
    </p:spTree>
    <p:extLst>
      <p:ext uri="{BB962C8B-B14F-4D97-AF65-F5344CB8AC3E}">
        <p14:creationId xmlns:p14="http://schemas.microsoft.com/office/powerpoint/2010/main" val="1072326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641966" y="3221889"/>
            <a:ext cx="2794567" cy="3108544"/>
          </a:xfrm>
          <a:prstGeom prst="rect">
            <a:avLst/>
          </a:prstGeom>
          <a:noFill/>
        </p:spPr>
        <p:txBody>
          <a:bodyPr wrap="square" rtlCol="0">
            <a:spAutoFit/>
          </a:bodyPr>
          <a:lstStyle/>
          <a:p>
            <a:pPr marL="285750" indent="-285750" algn="just">
              <a:buFont typeface="Wingdings" panose="05000000000000000000" pitchFamily="2" charset="2"/>
              <a:buChar char="ü"/>
            </a:pPr>
            <a:r>
              <a:rPr lang="es-CO" sz="1400" dirty="0">
                <a:latin typeface="Arial Hebrew Light"/>
                <a:cs typeface="Arial Hebrew Light"/>
              </a:rPr>
              <a:t>Ubíquese en la hoja </a:t>
            </a:r>
            <a:r>
              <a:rPr lang="es-CO" sz="1400" i="1" dirty="0">
                <a:latin typeface="Arial Hebrew Light"/>
                <a:cs typeface="Arial Hebrew Light"/>
              </a:rPr>
              <a:t>Datos </a:t>
            </a:r>
            <a:r>
              <a:rPr lang="es-CO" sz="1400" i="1" dirty="0" err="1">
                <a:latin typeface="Arial Hebrew Light"/>
                <a:cs typeface="Arial Hebrew Light"/>
              </a:rPr>
              <a:t>Prod</a:t>
            </a:r>
            <a:r>
              <a:rPr lang="es-CO" sz="1400" i="1" dirty="0">
                <a:latin typeface="Arial Hebrew Light"/>
                <a:cs typeface="Arial Hebrew Light"/>
              </a:rPr>
              <a:t> Col</a:t>
            </a:r>
            <a:r>
              <a:rPr lang="es-CO" sz="1400" dirty="0">
                <a:latin typeface="Arial Hebrew Light"/>
                <a:cs typeface="Arial Hebrew Light"/>
              </a:rPr>
              <a:t>  y relacione la información del productor y el nombre de la película.</a:t>
            </a:r>
          </a:p>
          <a:p>
            <a:pPr algn="just"/>
            <a:endParaRPr lang="es-CO" dirty="0">
              <a:latin typeface="Arial Hebrew Light"/>
              <a:cs typeface="Arial Hebrew Light"/>
            </a:endParaRPr>
          </a:p>
          <a:p>
            <a:pPr marL="285750" indent="-285750" algn="just">
              <a:buFont typeface="Wingdings" panose="05000000000000000000" pitchFamily="2" charset="2"/>
              <a:buChar char="ü"/>
            </a:pPr>
            <a:r>
              <a:rPr lang="es-CO" sz="1400" dirty="0">
                <a:latin typeface="Arial Hebrew Light"/>
                <a:cs typeface="Arial Hebrew Light"/>
              </a:rPr>
              <a:t>El valor a declarar y a pagar se ve reflejado en el renglón 18 de la hoja “</a:t>
            </a:r>
            <a:r>
              <a:rPr lang="es-CO" sz="1400" i="1" dirty="0">
                <a:latin typeface="Arial Hebrew Light"/>
                <a:cs typeface="Arial Hebrew Light"/>
              </a:rPr>
              <a:t>Formulario</a:t>
            </a:r>
            <a:r>
              <a:rPr lang="es-CO" sz="1400" dirty="0">
                <a:latin typeface="Arial Hebrew Light"/>
                <a:cs typeface="Arial Hebrew Light"/>
              </a:rPr>
              <a:t>”</a:t>
            </a:r>
          </a:p>
          <a:p>
            <a:pPr algn="just"/>
            <a:endParaRPr lang="es-CO" sz="2400" dirty="0">
              <a:latin typeface="Arial Hebrew Light"/>
              <a:cs typeface="Arial Hebrew Light"/>
            </a:endParaRPr>
          </a:p>
          <a:p>
            <a:pPr marL="285750" indent="-285750" algn="just">
              <a:buFont typeface="Wingdings" panose="05000000000000000000" pitchFamily="2" charset="2"/>
              <a:buChar char="ü"/>
            </a:pPr>
            <a:r>
              <a:rPr lang="es-CO" sz="1400" dirty="0">
                <a:latin typeface="Arial Hebrew Light"/>
                <a:cs typeface="Arial Hebrew Light"/>
              </a:rPr>
              <a:t>Si la negociación se realizó con el distribuidor esta hoja queda en blanco. </a:t>
            </a:r>
          </a:p>
          <a:p>
            <a:endParaRPr lang="es-CO" sz="1400" dirty="0">
              <a:latin typeface="Arial" panose="020B0604020202020204" pitchFamily="34" charset="0"/>
              <a:cs typeface="Arial" panose="020B0604020202020204" pitchFamily="34" charset="0"/>
            </a:endParaRPr>
          </a:p>
        </p:txBody>
      </p:sp>
      <p:grpSp>
        <p:nvGrpSpPr>
          <p:cNvPr id="19" name="Grupo 18"/>
          <p:cNvGrpSpPr/>
          <p:nvPr/>
        </p:nvGrpSpPr>
        <p:grpSpPr>
          <a:xfrm>
            <a:off x="5114250" y="1806221"/>
            <a:ext cx="5649680" cy="4298993"/>
            <a:chOff x="5669287" y="1508644"/>
            <a:chExt cx="6176746" cy="4700052"/>
          </a:xfrm>
        </p:grpSpPr>
        <p:pic>
          <p:nvPicPr>
            <p:cNvPr id="8" name="Imagen 7" descr="Formulario_pago_CDC - Excel"/>
            <p:cNvPicPr>
              <a:picLocks noChangeAspect="1"/>
            </p:cNvPicPr>
            <p:nvPr/>
          </p:nvPicPr>
          <p:blipFill rotWithShape="1">
            <a:blip r:embed="rId2">
              <a:extLst>
                <a:ext uri="{28A0092B-C50C-407E-A947-70E740481C1C}">
                  <a14:useLocalDpi xmlns:a14="http://schemas.microsoft.com/office/drawing/2010/main" val="0"/>
                </a:ext>
              </a:extLst>
            </a:blip>
            <a:srcRect l="2183" t="24314" r="31565" b="3372"/>
            <a:stretch/>
          </p:blipFill>
          <p:spPr>
            <a:xfrm>
              <a:off x="7238033" y="1508644"/>
              <a:ext cx="4608000" cy="3026052"/>
            </a:xfrm>
            <a:prstGeom prst="rect">
              <a:avLst/>
            </a:prstGeom>
          </p:spPr>
          <p:style>
            <a:lnRef idx="2">
              <a:schemeClr val="dk1"/>
            </a:lnRef>
            <a:fillRef idx="1">
              <a:schemeClr val="lt1"/>
            </a:fillRef>
            <a:effectRef idx="0">
              <a:schemeClr val="dk1"/>
            </a:effectRef>
            <a:fontRef idx="minor">
              <a:schemeClr val="dk1"/>
            </a:fontRef>
          </p:style>
        </p:pic>
        <p:pic>
          <p:nvPicPr>
            <p:cNvPr id="11" name="Imagen 10" descr="Formulario_pago_CDC - Excel"/>
            <p:cNvPicPr>
              <a:picLocks noChangeAspect="1"/>
            </p:cNvPicPr>
            <p:nvPr/>
          </p:nvPicPr>
          <p:blipFill rotWithShape="1">
            <a:blip r:embed="rId3">
              <a:extLst>
                <a:ext uri="{28A0092B-C50C-407E-A947-70E740481C1C}">
                  <a14:useLocalDpi xmlns:a14="http://schemas.microsoft.com/office/drawing/2010/main" val="0"/>
                </a:ext>
              </a:extLst>
            </a:blip>
            <a:srcRect l="2277" t="24314" r="50252" b="3530"/>
            <a:stretch/>
          </p:blipFill>
          <p:spPr>
            <a:xfrm>
              <a:off x="5669287" y="2860696"/>
              <a:ext cx="3660967" cy="3348000"/>
            </a:xfrm>
            <a:prstGeom prst="rect">
              <a:avLst/>
            </a:prstGeom>
          </p:spPr>
          <p:style>
            <a:lnRef idx="2">
              <a:schemeClr val="dk1"/>
            </a:lnRef>
            <a:fillRef idx="1">
              <a:schemeClr val="lt1"/>
            </a:fillRef>
            <a:effectRef idx="0">
              <a:schemeClr val="dk1"/>
            </a:effectRef>
            <a:fontRef idx="minor">
              <a:schemeClr val="dk1"/>
            </a:fontRef>
          </p:style>
        </p:pic>
        <p:cxnSp>
          <p:nvCxnSpPr>
            <p:cNvPr id="16" name="Conector angular 15"/>
            <p:cNvCxnSpPr/>
            <p:nvPr/>
          </p:nvCxnSpPr>
          <p:spPr>
            <a:xfrm rot="5400000">
              <a:off x="9265416" y="4327654"/>
              <a:ext cx="1600101" cy="1470424"/>
            </a:xfrm>
            <a:prstGeom prst="bentConnector3">
              <a:avLst>
                <a:gd name="adj1" fmla="val 100423"/>
              </a:avLst>
            </a:prstGeom>
            <a:ln>
              <a:tailEnd type="triangle"/>
            </a:ln>
          </p:spPr>
          <p:style>
            <a:lnRef idx="2">
              <a:schemeClr val="dk1"/>
            </a:lnRef>
            <a:fillRef idx="1">
              <a:schemeClr val="lt1"/>
            </a:fillRef>
            <a:effectRef idx="0">
              <a:schemeClr val="dk1"/>
            </a:effectRef>
            <a:fontRef idx="minor">
              <a:schemeClr val="dk1"/>
            </a:fontRef>
          </p:style>
        </p:cxnSp>
      </p:grpSp>
      <p:sp>
        <p:nvSpPr>
          <p:cNvPr id="3" name="CuadroTexto 2"/>
          <p:cNvSpPr txBox="1"/>
          <p:nvPr/>
        </p:nvSpPr>
        <p:spPr>
          <a:xfrm>
            <a:off x="1947051" y="2363843"/>
            <a:ext cx="2634357" cy="584776"/>
          </a:xfrm>
          <a:prstGeom prst="rect">
            <a:avLst/>
          </a:prstGeom>
          <a:noFill/>
        </p:spPr>
        <p:txBody>
          <a:bodyPr wrap="square" rtlCol="0">
            <a:spAutoFit/>
          </a:bodyPr>
          <a:lstStyle/>
          <a:p>
            <a:r>
              <a:rPr lang="es-CO" sz="1600" b="1" dirty="0">
                <a:solidFill>
                  <a:srgbClr val="FF7062"/>
                </a:solidFill>
                <a:latin typeface="Arial Black"/>
                <a:cs typeface="Arial Black"/>
              </a:rPr>
              <a:t>*HOJA DATOS PROD COL</a:t>
            </a:r>
          </a:p>
        </p:txBody>
      </p:sp>
      <p:sp>
        <p:nvSpPr>
          <p:cNvPr id="13" name="Rectángulo 12"/>
          <p:cNvSpPr/>
          <p:nvPr/>
        </p:nvSpPr>
        <p:spPr>
          <a:xfrm>
            <a:off x="0" y="0"/>
            <a:ext cx="12192000" cy="1295530"/>
          </a:xfrm>
          <a:prstGeom prst="rect">
            <a:avLst/>
          </a:prstGeom>
          <a:solidFill>
            <a:srgbClr val="FF706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5" name="Rectángulo 14"/>
          <p:cNvSpPr/>
          <p:nvPr/>
        </p:nvSpPr>
        <p:spPr>
          <a:xfrm>
            <a:off x="278817" y="306006"/>
            <a:ext cx="6096000" cy="646331"/>
          </a:xfrm>
          <a:prstGeom prst="rect">
            <a:avLst/>
          </a:prstGeom>
        </p:spPr>
        <p:txBody>
          <a:bodyPr>
            <a:spAutoFit/>
          </a:bodyPr>
          <a:lstStyle/>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CONTRIBUCIÓN PARAFISCAL</a:t>
            </a:r>
            <a:r>
              <a:rPr lang="es-CO" sz="1200" b="1" dirty="0">
                <a:solidFill>
                  <a:schemeClr val="bg1"/>
                </a:solidFill>
                <a:latin typeface="Arial Hebrew"/>
                <a:ea typeface="Calibri" panose="020F0502020204030204" pitchFamily="34" charset="0"/>
                <a:cs typeface="Arial Hebrew"/>
              </a:rPr>
              <a:t> </a:t>
            </a:r>
            <a:r>
              <a:rPr lang="es-CO" b="1" dirty="0">
                <a:solidFill>
                  <a:schemeClr val="bg1"/>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PARA EL DESARROLLO CINEMATOGRÁFICO </a:t>
            </a:r>
            <a:endParaRPr lang="es-CO" sz="1200" b="1" dirty="0">
              <a:solidFill>
                <a:schemeClr val="bg1"/>
              </a:solidFill>
              <a:latin typeface="Arial Hebrew"/>
              <a:ea typeface="Calibri" panose="020F0502020204030204" pitchFamily="34" charset="0"/>
              <a:cs typeface="Arial Hebrew"/>
            </a:endParaRPr>
          </a:p>
        </p:txBody>
      </p:sp>
      <p:pic>
        <p:nvPicPr>
          <p:cNvPr id="18" name="Imagen 17"/>
          <p:cNvPicPr>
            <a:picLocks noChangeAspect="1"/>
          </p:cNvPicPr>
          <p:nvPr/>
        </p:nvPicPr>
        <p:blipFill>
          <a:blip r:embed="rId4"/>
          <a:stretch>
            <a:fillRect/>
          </a:stretch>
        </p:blipFill>
        <p:spPr>
          <a:xfrm>
            <a:off x="6953250" y="137580"/>
            <a:ext cx="4826000" cy="1026112"/>
          </a:xfrm>
          <a:prstGeom prst="rect">
            <a:avLst/>
          </a:prstGeom>
        </p:spPr>
      </p:pic>
      <p:sp>
        <p:nvSpPr>
          <p:cNvPr id="20" name="Flecha arriba 19"/>
          <p:cNvSpPr/>
          <p:nvPr/>
        </p:nvSpPr>
        <p:spPr>
          <a:xfrm>
            <a:off x="9910702" y="4646971"/>
            <a:ext cx="269982" cy="263444"/>
          </a:xfrm>
          <a:prstGeom prst="upArrow">
            <a:avLst/>
          </a:prstGeom>
          <a:solidFill>
            <a:srgbClr val="81D7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Rectángulo 11"/>
          <p:cNvSpPr/>
          <p:nvPr/>
        </p:nvSpPr>
        <p:spPr>
          <a:xfrm>
            <a:off x="6561666" y="1828801"/>
            <a:ext cx="804334" cy="19473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4" name="Rectángulo 13"/>
          <p:cNvSpPr/>
          <p:nvPr/>
        </p:nvSpPr>
        <p:spPr>
          <a:xfrm>
            <a:off x="5113865" y="3073401"/>
            <a:ext cx="889001" cy="237066"/>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p:cNvPicPr>
            <a:picLocks noChangeAspect="1"/>
          </p:cNvPicPr>
          <p:nvPr/>
        </p:nvPicPr>
        <p:blipFill>
          <a:blip r:embed="rId5"/>
          <a:stretch>
            <a:fillRect/>
          </a:stretch>
        </p:blipFill>
        <p:spPr>
          <a:xfrm>
            <a:off x="6599767" y="1856317"/>
            <a:ext cx="800100" cy="203200"/>
          </a:xfrm>
          <a:prstGeom prst="rect">
            <a:avLst/>
          </a:prstGeom>
        </p:spPr>
      </p:pic>
      <p:pic>
        <p:nvPicPr>
          <p:cNvPr id="5" name="Imagen 4"/>
          <p:cNvPicPr>
            <a:picLocks noChangeAspect="1"/>
          </p:cNvPicPr>
          <p:nvPr/>
        </p:nvPicPr>
        <p:blipFill>
          <a:blip r:embed="rId5"/>
          <a:stretch>
            <a:fillRect/>
          </a:stretch>
        </p:blipFill>
        <p:spPr>
          <a:xfrm>
            <a:off x="5181600" y="3105150"/>
            <a:ext cx="800100" cy="203200"/>
          </a:xfrm>
          <a:prstGeom prst="rect">
            <a:avLst/>
          </a:prstGeom>
        </p:spPr>
      </p:pic>
    </p:spTree>
    <p:extLst>
      <p:ext uri="{BB962C8B-B14F-4D97-AF65-F5344CB8AC3E}">
        <p14:creationId xmlns:p14="http://schemas.microsoft.com/office/powerpoint/2010/main" val="15636360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n 17"/>
          <p:cNvPicPr>
            <a:picLocks noChangeAspect="1"/>
          </p:cNvPicPr>
          <p:nvPr/>
        </p:nvPicPr>
        <p:blipFill>
          <a:blip r:embed="rId2"/>
          <a:stretch>
            <a:fillRect/>
          </a:stretch>
        </p:blipFill>
        <p:spPr>
          <a:xfrm>
            <a:off x="1311540" y="3017138"/>
            <a:ext cx="6410059" cy="1137770"/>
          </a:xfrm>
          <a:prstGeom prst="rect">
            <a:avLst/>
          </a:prstGeom>
        </p:spPr>
      </p:pic>
      <p:sp>
        <p:nvSpPr>
          <p:cNvPr id="2" name="Rectángulo 1"/>
          <p:cNvSpPr/>
          <p:nvPr/>
        </p:nvSpPr>
        <p:spPr>
          <a:xfrm>
            <a:off x="8669961" y="2594507"/>
            <a:ext cx="2319772" cy="830997"/>
          </a:xfrm>
          <a:prstGeom prst="rect">
            <a:avLst/>
          </a:prstGeom>
        </p:spPr>
        <p:txBody>
          <a:bodyPr wrap="square">
            <a:spAutoFit/>
          </a:bodyPr>
          <a:lstStyle/>
          <a:p>
            <a:pPr algn="just"/>
            <a:r>
              <a:rPr lang="es-CO" sz="1200" dirty="0">
                <a:solidFill>
                  <a:srgbClr val="000000"/>
                </a:solidFill>
                <a:latin typeface="Arial Hebrew Light"/>
                <a:cs typeface="Arial Hebrew Light"/>
              </a:rPr>
              <a:t>El valor de los renglones 14 y 15 se liquidan automáticamente una vez se diligencien los renglones 7 y 10 respectivamente.</a:t>
            </a:r>
            <a:r>
              <a:rPr lang="es-CO" sz="1200" dirty="0">
                <a:latin typeface="Arial Hebrew Light"/>
                <a:cs typeface="Arial Hebrew Light"/>
              </a:rPr>
              <a:t> </a:t>
            </a:r>
          </a:p>
        </p:txBody>
      </p:sp>
      <p:pic>
        <p:nvPicPr>
          <p:cNvPr id="8" name="Imagen 7"/>
          <p:cNvPicPr>
            <a:picLocks noChangeAspect="1"/>
          </p:cNvPicPr>
          <p:nvPr/>
        </p:nvPicPr>
        <p:blipFill>
          <a:blip r:embed="rId3"/>
          <a:stretch>
            <a:fillRect/>
          </a:stretch>
        </p:blipFill>
        <p:spPr>
          <a:xfrm>
            <a:off x="1311541" y="1675620"/>
            <a:ext cx="6410059" cy="1125336"/>
          </a:xfrm>
          <a:prstGeom prst="rect">
            <a:avLst/>
          </a:prstGeom>
        </p:spPr>
      </p:pic>
      <p:sp>
        <p:nvSpPr>
          <p:cNvPr id="6" name="Cerrar llave 5"/>
          <p:cNvSpPr/>
          <p:nvPr/>
        </p:nvSpPr>
        <p:spPr>
          <a:xfrm>
            <a:off x="7897009" y="2101647"/>
            <a:ext cx="516367" cy="183535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pic>
        <p:nvPicPr>
          <p:cNvPr id="11" name="Imagen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0448" y="4529667"/>
            <a:ext cx="6431178" cy="1692796"/>
          </a:xfrm>
          <a:prstGeom prst="rect">
            <a:avLst/>
          </a:prstGeom>
          <a:solidFill>
            <a:srgbClr val="81D7B2"/>
          </a:solidFill>
          <a:extLst/>
        </p:spPr>
      </p:pic>
      <p:sp>
        <p:nvSpPr>
          <p:cNvPr id="10" name="Rectángulo 9"/>
          <p:cNvSpPr/>
          <p:nvPr/>
        </p:nvSpPr>
        <p:spPr>
          <a:xfrm>
            <a:off x="0" y="0"/>
            <a:ext cx="12192000" cy="1295530"/>
          </a:xfrm>
          <a:prstGeom prst="rect">
            <a:avLst/>
          </a:prstGeom>
          <a:solidFill>
            <a:srgbClr val="FF706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3" name="Rectángulo 12"/>
          <p:cNvSpPr/>
          <p:nvPr/>
        </p:nvSpPr>
        <p:spPr>
          <a:xfrm>
            <a:off x="278817" y="306006"/>
            <a:ext cx="6096000" cy="646331"/>
          </a:xfrm>
          <a:prstGeom prst="rect">
            <a:avLst/>
          </a:prstGeom>
        </p:spPr>
        <p:txBody>
          <a:bodyPr>
            <a:spAutoFit/>
          </a:bodyPr>
          <a:lstStyle/>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CONTRIBUCIÓN PARAFISCAL</a:t>
            </a:r>
            <a:r>
              <a:rPr lang="es-CO" sz="1200" b="1" dirty="0">
                <a:solidFill>
                  <a:schemeClr val="bg1"/>
                </a:solidFill>
                <a:latin typeface="Arial Hebrew"/>
                <a:ea typeface="Calibri" panose="020F0502020204030204" pitchFamily="34" charset="0"/>
                <a:cs typeface="Arial Hebrew"/>
              </a:rPr>
              <a:t> </a:t>
            </a:r>
            <a:r>
              <a:rPr lang="es-CO" b="1" dirty="0">
                <a:solidFill>
                  <a:schemeClr val="bg1"/>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PARA EL DESARROLLO CINEMATOGRÁFICO </a:t>
            </a:r>
            <a:endParaRPr lang="es-CO" sz="1200" b="1" dirty="0">
              <a:solidFill>
                <a:schemeClr val="bg1"/>
              </a:solidFill>
              <a:latin typeface="Arial Hebrew"/>
              <a:ea typeface="Calibri" panose="020F0502020204030204" pitchFamily="34" charset="0"/>
              <a:cs typeface="Arial Hebrew"/>
            </a:endParaRPr>
          </a:p>
        </p:txBody>
      </p:sp>
      <p:pic>
        <p:nvPicPr>
          <p:cNvPr id="16" name="Imagen 15"/>
          <p:cNvPicPr>
            <a:picLocks noChangeAspect="1"/>
          </p:cNvPicPr>
          <p:nvPr/>
        </p:nvPicPr>
        <p:blipFill>
          <a:blip r:embed="rId5"/>
          <a:stretch>
            <a:fillRect/>
          </a:stretch>
        </p:blipFill>
        <p:spPr>
          <a:xfrm>
            <a:off x="6953250" y="137580"/>
            <a:ext cx="4826000" cy="1026112"/>
          </a:xfrm>
          <a:prstGeom prst="rect">
            <a:avLst/>
          </a:prstGeom>
        </p:spPr>
      </p:pic>
    </p:spTree>
    <p:extLst>
      <p:ext uri="{BB962C8B-B14F-4D97-AF65-F5344CB8AC3E}">
        <p14:creationId xmlns:p14="http://schemas.microsoft.com/office/powerpoint/2010/main" val="1347999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Igual que 21">
            <a:extLst>
              <a:ext uri="{FF2B5EF4-FFF2-40B4-BE49-F238E27FC236}">
                <a16:creationId xmlns:a16="http://schemas.microsoft.com/office/drawing/2014/main" id="{00000000-0008-0000-0400-000042000000}"/>
              </a:ext>
            </a:extLst>
          </p:cNvPr>
          <p:cNvSpPr/>
          <p:nvPr/>
        </p:nvSpPr>
        <p:spPr>
          <a:xfrm>
            <a:off x="2433260" y="2224752"/>
            <a:ext cx="504825" cy="400050"/>
          </a:xfrm>
          <a:prstGeom prst="mathEqual">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s-CO" sz="1100">
              <a:solidFill>
                <a:schemeClr val="tx1"/>
              </a:solidFill>
            </a:endParaRPr>
          </a:p>
        </p:txBody>
      </p:sp>
      <p:sp>
        <p:nvSpPr>
          <p:cNvPr id="23" name="Rectángulo redondeado 22">
            <a:extLst>
              <a:ext uri="{FF2B5EF4-FFF2-40B4-BE49-F238E27FC236}">
                <a16:creationId xmlns:a16="http://schemas.microsoft.com/office/drawing/2014/main" id="{00000000-0008-0000-0400-000043000000}"/>
              </a:ext>
            </a:extLst>
          </p:cNvPr>
          <p:cNvSpPr/>
          <p:nvPr/>
        </p:nvSpPr>
        <p:spPr>
          <a:xfrm>
            <a:off x="657299" y="1964480"/>
            <a:ext cx="1619250" cy="900112"/>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s-CO" sz="1050" dirty="0">
              <a:solidFill>
                <a:schemeClr val="tx2">
                  <a:lumMod val="75000"/>
                </a:schemeClr>
              </a:solidFill>
              <a:effectLst/>
              <a:latin typeface="Arial Hebrew Light"/>
              <a:cs typeface="Arial Hebrew Light"/>
            </a:endParaRPr>
          </a:p>
          <a:p>
            <a:pPr marL="0" marR="0" lvl="0" indent="0" algn="ctr" defTabSz="914400" eaLnBrk="1" fontAlgn="auto" latinLnBrk="0" hangingPunct="1">
              <a:lnSpc>
                <a:spcPct val="100000"/>
              </a:lnSpc>
              <a:spcBef>
                <a:spcPts val="0"/>
              </a:spcBef>
              <a:spcAft>
                <a:spcPts val="0"/>
              </a:spcAft>
              <a:buClrTx/>
              <a:buSzTx/>
              <a:buFontTx/>
              <a:buNone/>
              <a:tabLst/>
              <a:defRPr/>
            </a:pPr>
            <a:r>
              <a:rPr lang="es-CO" sz="1050" dirty="0">
                <a:solidFill>
                  <a:schemeClr val="tx2">
                    <a:lumMod val="75000"/>
                  </a:schemeClr>
                </a:solidFill>
                <a:effectLst/>
                <a:latin typeface="Arial Hebrew Light"/>
                <a:cs typeface="Arial Hebrew Light"/>
              </a:rPr>
              <a:t>Cuota a cargo del </a:t>
            </a:r>
            <a:r>
              <a:rPr lang="es-CO" sz="1050" baseline="0" dirty="0">
                <a:solidFill>
                  <a:schemeClr val="tx2">
                    <a:lumMod val="75000"/>
                  </a:schemeClr>
                </a:solidFill>
                <a:effectLst/>
                <a:latin typeface="Arial Hebrew Light"/>
                <a:cs typeface="Arial Hebrew Light"/>
              </a:rPr>
              <a:t>distribuidor de películas </a:t>
            </a:r>
            <a:r>
              <a:rPr lang="es-CO" sz="1050" dirty="0">
                <a:solidFill>
                  <a:schemeClr val="tx2">
                    <a:lumMod val="75000"/>
                  </a:schemeClr>
                </a:solidFill>
                <a:effectLst/>
                <a:latin typeface="Arial Hebrew Light"/>
                <a:cs typeface="Arial Hebrew Light"/>
              </a:rPr>
              <a:t>No</a:t>
            </a:r>
            <a:r>
              <a:rPr lang="es-CO" sz="1050" baseline="0" dirty="0">
                <a:solidFill>
                  <a:schemeClr val="tx2">
                    <a:lumMod val="75000"/>
                  </a:schemeClr>
                </a:solidFill>
                <a:effectLst/>
                <a:latin typeface="Arial Hebrew Light"/>
                <a:cs typeface="Arial Hebrew Light"/>
              </a:rPr>
              <a:t> colombianas y de contenidos alternativos</a:t>
            </a:r>
            <a:endParaRPr lang="es-CO" sz="1050" dirty="0">
              <a:solidFill>
                <a:schemeClr val="tx2">
                  <a:lumMod val="75000"/>
                </a:schemeClr>
              </a:solidFill>
              <a:effectLst/>
              <a:latin typeface="Arial Hebrew Light"/>
              <a:cs typeface="Arial Hebrew Light"/>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s-CO" sz="1400" b="1" dirty="0">
              <a:solidFill>
                <a:srgbClr val="3B3838"/>
              </a:solidFill>
            </a:endParaRPr>
          </a:p>
        </p:txBody>
      </p:sp>
      <p:sp>
        <p:nvSpPr>
          <p:cNvPr id="24" name="Rectángulo 23">
            <a:extLst>
              <a:ext uri="{FF2B5EF4-FFF2-40B4-BE49-F238E27FC236}">
                <a16:creationId xmlns:a16="http://schemas.microsoft.com/office/drawing/2014/main" id="{00000000-0008-0000-0400-000044000000}"/>
              </a:ext>
            </a:extLst>
          </p:cNvPr>
          <p:cNvSpPr/>
          <p:nvPr/>
        </p:nvSpPr>
        <p:spPr>
          <a:xfrm>
            <a:off x="1028360" y="1720826"/>
            <a:ext cx="895350" cy="2413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CO" sz="1100" b="1" dirty="0"/>
              <a:t>Renglón 17</a:t>
            </a:r>
            <a:endParaRPr lang="es-CO" sz="1600" b="1" dirty="0"/>
          </a:p>
        </p:txBody>
      </p:sp>
      <p:sp>
        <p:nvSpPr>
          <p:cNvPr id="28" name="Rectángulo redondeado 27">
            <a:extLst>
              <a:ext uri="{FF2B5EF4-FFF2-40B4-BE49-F238E27FC236}">
                <a16:creationId xmlns:a16="http://schemas.microsoft.com/office/drawing/2014/main" id="{00000000-0008-0000-0400-000048000000}"/>
              </a:ext>
            </a:extLst>
          </p:cNvPr>
          <p:cNvSpPr/>
          <p:nvPr/>
        </p:nvSpPr>
        <p:spPr>
          <a:xfrm>
            <a:off x="3181864" y="1947434"/>
            <a:ext cx="1619250" cy="900112"/>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s-CO" sz="1050" dirty="0">
                <a:solidFill>
                  <a:schemeClr val="tx2">
                    <a:lumMod val="75000"/>
                  </a:schemeClr>
                </a:solidFill>
                <a:effectLst/>
                <a:latin typeface="Arial Hebrew Light"/>
                <a:cs typeface="Arial Hebrew Light"/>
              </a:rPr>
              <a:t>Pago efectuado al distribuidor</a:t>
            </a:r>
            <a:r>
              <a:rPr lang="es-CO" sz="1050" baseline="0" dirty="0">
                <a:solidFill>
                  <a:schemeClr val="tx2">
                    <a:lumMod val="75000"/>
                  </a:schemeClr>
                </a:solidFill>
                <a:effectLst/>
                <a:latin typeface="Arial Hebrew Light"/>
                <a:cs typeface="Arial Hebrew Light"/>
              </a:rPr>
              <a:t> de películas No colombianas y de contenidos alternativos</a:t>
            </a:r>
            <a:r>
              <a:rPr lang="es-CO" sz="1050" dirty="0">
                <a:solidFill>
                  <a:schemeClr val="tx2">
                    <a:lumMod val="75000"/>
                  </a:schemeClr>
                </a:solidFill>
                <a:effectLst/>
                <a:latin typeface="Arial Hebrew Light"/>
                <a:cs typeface="Arial Hebrew Light"/>
              </a:rPr>
              <a:t> </a:t>
            </a:r>
            <a:endParaRPr lang="es-CO" sz="1050" dirty="0">
              <a:solidFill>
                <a:schemeClr val="tx2">
                  <a:lumMod val="75000"/>
                </a:schemeClr>
              </a:solidFill>
              <a:latin typeface="Arial Hebrew Light"/>
              <a:cs typeface="Arial Hebrew Light"/>
            </a:endParaRPr>
          </a:p>
        </p:txBody>
      </p:sp>
      <p:sp>
        <p:nvSpPr>
          <p:cNvPr id="29" name="Rectángulo 28">
            <a:extLst>
              <a:ext uri="{FF2B5EF4-FFF2-40B4-BE49-F238E27FC236}">
                <a16:creationId xmlns:a16="http://schemas.microsoft.com/office/drawing/2014/main" id="{00000000-0008-0000-0400-000049000000}"/>
              </a:ext>
            </a:extLst>
          </p:cNvPr>
          <p:cNvSpPr/>
          <p:nvPr/>
        </p:nvSpPr>
        <p:spPr>
          <a:xfrm>
            <a:off x="3537879" y="1703668"/>
            <a:ext cx="895350" cy="2413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CO" sz="1100" b="1"/>
              <a:t>Renglón 11    </a:t>
            </a:r>
            <a:endParaRPr lang="es-CO" sz="1600" b="1"/>
          </a:p>
        </p:txBody>
      </p:sp>
      <p:sp>
        <p:nvSpPr>
          <p:cNvPr id="30" name="Multiplicar 29">
            <a:extLst>
              <a:ext uri="{FF2B5EF4-FFF2-40B4-BE49-F238E27FC236}">
                <a16:creationId xmlns:a16="http://schemas.microsoft.com/office/drawing/2014/main" id="{00000000-0008-0000-0400-00004A000000}"/>
              </a:ext>
            </a:extLst>
          </p:cNvPr>
          <p:cNvSpPr/>
          <p:nvPr/>
        </p:nvSpPr>
        <p:spPr>
          <a:xfrm>
            <a:off x="4948092" y="2227559"/>
            <a:ext cx="381000" cy="400050"/>
          </a:xfrm>
          <a:prstGeom prst="mathMultiply">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s-CO" sz="1100"/>
              <a:t>  </a:t>
            </a:r>
          </a:p>
        </p:txBody>
      </p:sp>
      <p:sp>
        <p:nvSpPr>
          <p:cNvPr id="31" name="Rectángulo redondeado 30">
            <a:extLst>
              <a:ext uri="{FF2B5EF4-FFF2-40B4-BE49-F238E27FC236}">
                <a16:creationId xmlns:a16="http://schemas.microsoft.com/office/drawing/2014/main" id="{00000000-0008-0000-0400-00004B000000}"/>
              </a:ext>
            </a:extLst>
          </p:cNvPr>
          <p:cNvSpPr/>
          <p:nvPr/>
        </p:nvSpPr>
        <p:spPr>
          <a:xfrm>
            <a:off x="5501543" y="1934441"/>
            <a:ext cx="1619250" cy="90011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s-CO" sz="2000" b="1" dirty="0">
              <a:solidFill>
                <a:schemeClr val="accent5">
                  <a:lumMod val="75000"/>
                </a:schemeClr>
              </a:solidFill>
              <a:effectLst/>
              <a:latin typeface="Arial Black"/>
              <a:cs typeface="Arial Black"/>
            </a:endParaRPr>
          </a:p>
          <a:p>
            <a:pPr marL="0" marR="0" lvl="0" indent="0" algn="ctr" defTabSz="914400" eaLnBrk="1" fontAlgn="auto" latinLnBrk="0" hangingPunct="1">
              <a:lnSpc>
                <a:spcPct val="100000"/>
              </a:lnSpc>
              <a:spcBef>
                <a:spcPts val="0"/>
              </a:spcBef>
              <a:spcAft>
                <a:spcPts val="0"/>
              </a:spcAft>
              <a:buClrTx/>
              <a:buSzTx/>
              <a:buFontTx/>
              <a:buNone/>
              <a:tabLst/>
              <a:defRPr/>
            </a:pPr>
            <a:r>
              <a:rPr lang="es-CO" sz="2000" b="1" dirty="0">
                <a:solidFill>
                  <a:schemeClr val="tx2">
                    <a:lumMod val="75000"/>
                  </a:schemeClr>
                </a:solidFill>
                <a:latin typeface="Arial Black"/>
                <a:cs typeface="Arial Black"/>
              </a:rPr>
              <a:t>  </a:t>
            </a:r>
            <a:r>
              <a:rPr lang="es-CO" sz="2000" b="1" dirty="0">
                <a:solidFill>
                  <a:schemeClr val="accent1">
                    <a:lumMod val="50000"/>
                  </a:schemeClr>
                </a:solidFill>
                <a:effectLst/>
                <a:latin typeface="Arial Black"/>
                <a:cs typeface="Arial Black"/>
              </a:rPr>
              <a:t>8,5%</a:t>
            </a:r>
          </a:p>
          <a:p>
            <a:pPr algn="l"/>
            <a:endParaRPr lang="es-CO" sz="2000" b="1" dirty="0">
              <a:solidFill>
                <a:schemeClr val="accent5">
                  <a:lumMod val="75000"/>
                </a:schemeClr>
              </a:solidFill>
            </a:endParaRPr>
          </a:p>
        </p:txBody>
      </p:sp>
      <p:sp>
        <p:nvSpPr>
          <p:cNvPr id="32" name="Rectángulo redondeado 31">
            <a:extLst>
              <a:ext uri="{FF2B5EF4-FFF2-40B4-BE49-F238E27FC236}">
                <a16:creationId xmlns:a16="http://schemas.microsoft.com/office/drawing/2014/main" id="{00000000-0008-0000-0400-00004C000000}"/>
              </a:ext>
            </a:extLst>
          </p:cNvPr>
          <p:cNvSpPr/>
          <p:nvPr/>
        </p:nvSpPr>
        <p:spPr>
          <a:xfrm>
            <a:off x="3142028" y="3431539"/>
            <a:ext cx="1685925" cy="900112"/>
          </a:xfrm>
          <a:prstGeom prst="round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s-CO" sz="1100" dirty="0">
              <a:solidFill>
                <a:schemeClr val="tx2">
                  <a:lumMod val="75000"/>
                </a:schemeClr>
              </a:solidFill>
              <a:effectLst/>
              <a:latin typeface="Arial Hebrew Light"/>
              <a:cs typeface="Arial Hebrew Light"/>
            </a:endParaRPr>
          </a:p>
          <a:p>
            <a:pPr marL="0" marR="0" lvl="0" indent="0" algn="ctr" defTabSz="914400" eaLnBrk="1" fontAlgn="auto" latinLnBrk="0" hangingPunct="1">
              <a:lnSpc>
                <a:spcPct val="100000"/>
              </a:lnSpc>
              <a:spcBef>
                <a:spcPts val="0"/>
              </a:spcBef>
              <a:spcAft>
                <a:spcPts val="0"/>
              </a:spcAft>
              <a:buClrTx/>
              <a:buSzTx/>
              <a:buFontTx/>
              <a:buNone/>
              <a:tabLst/>
              <a:defRPr/>
            </a:pPr>
            <a:r>
              <a:rPr lang="es-CO" sz="1100" dirty="0">
                <a:solidFill>
                  <a:schemeClr val="tx2">
                    <a:lumMod val="75000"/>
                  </a:schemeClr>
                </a:solidFill>
                <a:effectLst/>
                <a:latin typeface="Arial Hebrew Light"/>
                <a:cs typeface="Arial Hebrew Light"/>
              </a:rPr>
              <a:t>Pago realizado al productor de  películas  colombianas </a:t>
            </a:r>
          </a:p>
          <a:p>
            <a:pPr algn="l"/>
            <a:endParaRPr lang="es-CO" sz="1100" dirty="0">
              <a:solidFill>
                <a:srgbClr val="FFFFFF"/>
              </a:solidFill>
              <a:latin typeface="Arial Hebrew Light"/>
              <a:cs typeface="Arial Hebrew Light"/>
            </a:endParaRPr>
          </a:p>
        </p:txBody>
      </p:sp>
      <p:sp>
        <p:nvSpPr>
          <p:cNvPr id="34" name="Multiplicar 33">
            <a:extLst>
              <a:ext uri="{FF2B5EF4-FFF2-40B4-BE49-F238E27FC236}">
                <a16:creationId xmlns:a16="http://schemas.microsoft.com/office/drawing/2014/main" id="{00000000-0008-0000-0400-00004E000000}"/>
              </a:ext>
            </a:extLst>
          </p:cNvPr>
          <p:cNvSpPr/>
          <p:nvPr/>
        </p:nvSpPr>
        <p:spPr>
          <a:xfrm>
            <a:off x="4957287" y="3650117"/>
            <a:ext cx="381000" cy="400050"/>
          </a:xfrm>
          <a:prstGeom prst="mathMultiply">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s-CO" sz="1100"/>
              <a:t>  </a:t>
            </a:r>
          </a:p>
        </p:txBody>
      </p:sp>
      <p:sp>
        <p:nvSpPr>
          <p:cNvPr id="35" name="Rectángulo redondeado 34">
            <a:extLst>
              <a:ext uri="{FF2B5EF4-FFF2-40B4-BE49-F238E27FC236}">
                <a16:creationId xmlns:a16="http://schemas.microsoft.com/office/drawing/2014/main" id="{00000000-0008-0000-0400-00004F000000}"/>
              </a:ext>
            </a:extLst>
          </p:cNvPr>
          <p:cNvSpPr/>
          <p:nvPr/>
        </p:nvSpPr>
        <p:spPr>
          <a:xfrm>
            <a:off x="5494102" y="3400620"/>
            <a:ext cx="1619250" cy="90011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s-CO" sz="2000" b="1" dirty="0">
              <a:solidFill>
                <a:schemeClr val="accent5">
                  <a:lumMod val="75000"/>
                </a:schemeClr>
              </a:solidFill>
              <a:effectLst/>
              <a:latin typeface="Arial Black"/>
              <a:cs typeface="Arial Black"/>
            </a:endParaRPr>
          </a:p>
          <a:p>
            <a:pPr marL="0" marR="0" lvl="0" indent="0" algn="ctr" defTabSz="914400" eaLnBrk="1" fontAlgn="auto" latinLnBrk="0" hangingPunct="1">
              <a:lnSpc>
                <a:spcPct val="100000"/>
              </a:lnSpc>
              <a:spcBef>
                <a:spcPts val="0"/>
              </a:spcBef>
              <a:spcAft>
                <a:spcPts val="0"/>
              </a:spcAft>
              <a:buClrTx/>
              <a:buSzTx/>
              <a:buFontTx/>
              <a:buNone/>
              <a:tabLst/>
              <a:defRPr/>
            </a:pPr>
            <a:r>
              <a:rPr lang="es-CO" sz="2000" b="1" dirty="0">
                <a:solidFill>
                  <a:schemeClr val="tx2">
                    <a:lumMod val="75000"/>
                  </a:schemeClr>
                </a:solidFill>
                <a:latin typeface="Arial Black"/>
                <a:cs typeface="Arial Black"/>
              </a:rPr>
              <a:t> </a:t>
            </a:r>
            <a:r>
              <a:rPr lang="es-CO" sz="2000" b="1" dirty="0">
                <a:solidFill>
                  <a:schemeClr val="accent1">
                    <a:lumMod val="50000"/>
                  </a:schemeClr>
                </a:solidFill>
                <a:effectLst/>
                <a:latin typeface="Arial Black"/>
                <a:cs typeface="Arial Black"/>
              </a:rPr>
              <a:t>5%</a:t>
            </a:r>
          </a:p>
          <a:p>
            <a:pPr algn="l"/>
            <a:endParaRPr lang="es-CO" sz="2000" b="1" dirty="0">
              <a:solidFill>
                <a:schemeClr val="accent5">
                  <a:lumMod val="75000"/>
                </a:schemeClr>
              </a:solidFill>
            </a:endParaRPr>
          </a:p>
        </p:txBody>
      </p:sp>
      <p:sp>
        <p:nvSpPr>
          <p:cNvPr id="39" name="Rectángulo redondeado 38">
            <a:extLst>
              <a:ext uri="{FF2B5EF4-FFF2-40B4-BE49-F238E27FC236}">
                <a16:creationId xmlns:a16="http://schemas.microsoft.com/office/drawing/2014/main" id="{00000000-0008-0000-0400-000045000000}"/>
              </a:ext>
            </a:extLst>
          </p:cNvPr>
          <p:cNvSpPr/>
          <p:nvPr/>
        </p:nvSpPr>
        <p:spPr>
          <a:xfrm>
            <a:off x="651280" y="3434544"/>
            <a:ext cx="1619250" cy="900112"/>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s-CO" sz="1100" dirty="0">
              <a:solidFill>
                <a:schemeClr val="tx2">
                  <a:lumMod val="75000"/>
                </a:schemeClr>
              </a:solidFill>
              <a:effectLst/>
              <a:latin typeface="Arial Hebrew Light"/>
              <a:cs typeface="Arial Hebrew Light"/>
            </a:endParaRPr>
          </a:p>
          <a:p>
            <a:pPr marL="0" marR="0" lvl="0" indent="0" algn="ctr" defTabSz="914400" eaLnBrk="1" fontAlgn="auto" latinLnBrk="0" hangingPunct="1">
              <a:lnSpc>
                <a:spcPct val="100000"/>
              </a:lnSpc>
              <a:spcBef>
                <a:spcPts val="0"/>
              </a:spcBef>
              <a:spcAft>
                <a:spcPts val="0"/>
              </a:spcAft>
              <a:buClrTx/>
              <a:buSzTx/>
              <a:buFontTx/>
              <a:buNone/>
              <a:tabLst/>
              <a:defRPr/>
            </a:pPr>
            <a:r>
              <a:rPr lang="es-CO" sz="1100" dirty="0">
                <a:solidFill>
                  <a:schemeClr val="tx2">
                    <a:lumMod val="75000"/>
                  </a:schemeClr>
                </a:solidFill>
                <a:effectLst/>
                <a:latin typeface="Arial Hebrew Light"/>
                <a:cs typeface="Arial Hebrew Light"/>
              </a:rPr>
              <a:t>Cuota a cargo del productor de películas colombianas</a:t>
            </a:r>
          </a:p>
          <a:p>
            <a:pPr marL="0" marR="0" lvl="0" indent="0" algn="ctr" defTabSz="914400" eaLnBrk="1" fontAlgn="auto" latinLnBrk="0" hangingPunct="1">
              <a:lnSpc>
                <a:spcPct val="100000"/>
              </a:lnSpc>
              <a:spcBef>
                <a:spcPts val="0"/>
              </a:spcBef>
              <a:spcAft>
                <a:spcPts val="0"/>
              </a:spcAft>
              <a:buClrTx/>
              <a:buSzTx/>
              <a:buFontTx/>
              <a:buNone/>
              <a:tabLst/>
              <a:defRPr/>
            </a:pPr>
            <a:endParaRPr lang="es-CO" sz="1100" dirty="0">
              <a:solidFill>
                <a:srgbClr val="FFFFFF"/>
              </a:solidFill>
              <a:latin typeface="Arial Hebrew Light"/>
              <a:cs typeface="Arial Hebrew Light"/>
            </a:endParaRPr>
          </a:p>
        </p:txBody>
      </p:sp>
      <p:sp>
        <p:nvSpPr>
          <p:cNvPr id="40" name="Rectángulo 39">
            <a:extLst>
              <a:ext uri="{FF2B5EF4-FFF2-40B4-BE49-F238E27FC236}">
                <a16:creationId xmlns:a16="http://schemas.microsoft.com/office/drawing/2014/main" id="{00000000-0008-0000-0400-000046000000}"/>
              </a:ext>
            </a:extLst>
          </p:cNvPr>
          <p:cNvSpPr/>
          <p:nvPr/>
        </p:nvSpPr>
        <p:spPr>
          <a:xfrm>
            <a:off x="1023341" y="3194245"/>
            <a:ext cx="895350" cy="2413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CO" sz="1100" b="1" dirty="0"/>
              <a:t>Renglón 18</a:t>
            </a:r>
            <a:endParaRPr lang="es-CO" sz="1600" b="1" dirty="0"/>
          </a:p>
        </p:txBody>
      </p:sp>
      <p:sp>
        <p:nvSpPr>
          <p:cNvPr id="41" name="Igual que 40">
            <a:extLst>
              <a:ext uri="{FF2B5EF4-FFF2-40B4-BE49-F238E27FC236}">
                <a16:creationId xmlns:a16="http://schemas.microsoft.com/office/drawing/2014/main" id="{00000000-0008-0000-0400-000047000000}"/>
              </a:ext>
            </a:extLst>
          </p:cNvPr>
          <p:cNvSpPr/>
          <p:nvPr/>
        </p:nvSpPr>
        <p:spPr>
          <a:xfrm>
            <a:off x="2419130" y="3659473"/>
            <a:ext cx="504825" cy="400050"/>
          </a:xfrm>
          <a:prstGeom prst="mathEqual">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s-CO" sz="1100">
              <a:solidFill>
                <a:schemeClr val="tx1"/>
              </a:solidFill>
            </a:endParaRPr>
          </a:p>
        </p:txBody>
      </p:sp>
      <p:sp>
        <p:nvSpPr>
          <p:cNvPr id="42" name="Rectángulo 41">
            <a:extLst>
              <a:ext uri="{FF2B5EF4-FFF2-40B4-BE49-F238E27FC236}">
                <a16:creationId xmlns:a16="http://schemas.microsoft.com/office/drawing/2014/main" id="{00000000-0008-0000-0400-00004D000000}"/>
              </a:ext>
            </a:extLst>
          </p:cNvPr>
          <p:cNvSpPr/>
          <p:nvPr/>
        </p:nvSpPr>
        <p:spPr>
          <a:xfrm>
            <a:off x="3546489" y="3190238"/>
            <a:ext cx="895350" cy="2413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CO" sz="1100" b="1"/>
              <a:t>Renglón 13</a:t>
            </a:r>
            <a:endParaRPr lang="es-CO" sz="1600" b="1"/>
          </a:p>
        </p:txBody>
      </p:sp>
      <p:sp>
        <p:nvSpPr>
          <p:cNvPr id="62" name="Rectángulo 61"/>
          <p:cNvSpPr/>
          <p:nvPr/>
        </p:nvSpPr>
        <p:spPr>
          <a:xfrm>
            <a:off x="7161803" y="4824942"/>
            <a:ext cx="2231420" cy="1409810"/>
          </a:xfrm>
          <a:prstGeom prst="rect">
            <a:avLst/>
          </a:prstGeom>
          <a:noFill/>
          <a:ln w="28575" cmpd="sng">
            <a:solidFill>
              <a:srgbClr val="81D7B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s-CO" sz="1100"/>
          </a:p>
        </p:txBody>
      </p:sp>
      <p:sp>
        <p:nvSpPr>
          <p:cNvPr id="63" name="Rectángulo redondeado 62">
            <a:extLst>
              <a:ext uri="{FF2B5EF4-FFF2-40B4-BE49-F238E27FC236}">
                <a16:creationId xmlns:a16="http://schemas.microsoft.com/office/drawing/2014/main" id="{00000000-0008-0000-0400-000045000000}"/>
              </a:ext>
            </a:extLst>
          </p:cNvPr>
          <p:cNvSpPr/>
          <p:nvPr/>
        </p:nvSpPr>
        <p:spPr>
          <a:xfrm>
            <a:off x="663915" y="5143790"/>
            <a:ext cx="1619250" cy="910500"/>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s-CO" sz="1100" dirty="0">
              <a:solidFill>
                <a:schemeClr val="accent1">
                  <a:lumMod val="50000"/>
                </a:schemeClr>
              </a:solidFill>
              <a:effectLst/>
              <a:latin typeface="Arial Hebrew Light"/>
              <a:cs typeface="Arial Hebrew Light"/>
            </a:endParaRPr>
          </a:p>
          <a:p>
            <a:pPr marL="0" marR="0" lvl="0" indent="0" algn="ctr" defTabSz="914400" eaLnBrk="1" fontAlgn="auto" latinLnBrk="0" hangingPunct="1">
              <a:lnSpc>
                <a:spcPct val="100000"/>
              </a:lnSpc>
              <a:spcBef>
                <a:spcPts val="0"/>
              </a:spcBef>
              <a:spcAft>
                <a:spcPts val="0"/>
              </a:spcAft>
              <a:buClrTx/>
              <a:buSzTx/>
              <a:buFontTx/>
              <a:buNone/>
              <a:tabLst/>
              <a:defRPr/>
            </a:pPr>
            <a:r>
              <a:rPr lang="es-CO" sz="1100" dirty="0">
                <a:solidFill>
                  <a:schemeClr val="tx2">
                    <a:lumMod val="75000"/>
                  </a:schemeClr>
                </a:solidFill>
                <a:effectLst/>
                <a:latin typeface="Arial Hebrew Light"/>
                <a:cs typeface="Arial Hebrew Light"/>
              </a:rPr>
              <a:t>Valor de la</a:t>
            </a:r>
            <a:r>
              <a:rPr lang="es-CO" sz="1100" baseline="0" dirty="0">
                <a:solidFill>
                  <a:schemeClr val="tx2">
                    <a:lumMod val="75000"/>
                  </a:schemeClr>
                </a:solidFill>
                <a:effectLst/>
                <a:latin typeface="Arial Hebrew Light"/>
                <a:cs typeface="Arial Hebrew Light"/>
              </a:rPr>
              <a:t> Cuota para el Desarrollo Cinematográfico en el periodo</a:t>
            </a:r>
            <a:endParaRPr lang="es-CO" sz="1100" dirty="0">
              <a:solidFill>
                <a:schemeClr val="tx2">
                  <a:lumMod val="75000"/>
                </a:schemeClr>
              </a:solidFill>
              <a:effectLst/>
              <a:latin typeface="Arial Hebrew Light"/>
              <a:cs typeface="Arial Hebrew Light"/>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s-CO" sz="1100" b="1" dirty="0">
              <a:solidFill>
                <a:srgbClr val="FFFFFF"/>
              </a:solidFill>
            </a:endParaRPr>
          </a:p>
        </p:txBody>
      </p:sp>
      <p:sp>
        <p:nvSpPr>
          <p:cNvPr id="64" name="Rectángulo 63">
            <a:extLst>
              <a:ext uri="{FF2B5EF4-FFF2-40B4-BE49-F238E27FC236}">
                <a16:creationId xmlns:a16="http://schemas.microsoft.com/office/drawing/2014/main" id="{00000000-0008-0000-0400-000046000000}"/>
              </a:ext>
            </a:extLst>
          </p:cNvPr>
          <p:cNvSpPr/>
          <p:nvPr/>
        </p:nvSpPr>
        <p:spPr>
          <a:xfrm>
            <a:off x="1036113" y="4919116"/>
            <a:ext cx="895350" cy="231775"/>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CO" sz="1100" b="1" dirty="0"/>
              <a:t>Renglón 19</a:t>
            </a:r>
            <a:endParaRPr lang="es-CO" sz="1600" b="1" dirty="0"/>
          </a:p>
        </p:txBody>
      </p:sp>
      <p:sp>
        <p:nvSpPr>
          <p:cNvPr id="65" name="Igual que 64">
            <a:extLst>
              <a:ext uri="{FF2B5EF4-FFF2-40B4-BE49-F238E27FC236}">
                <a16:creationId xmlns:a16="http://schemas.microsoft.com/office/drawing/2014/main" id="{00000000-0008-0000-0400-000047000000}"/>
              </a:ext>
            </a:extLst>
          </p:cNvPr>
          <p:cNvSpPr/>
          <p:nvPr/>
        </p:nvSpPr>
        <p:spPr>
          <a:xfrm>
            <a:off x="2293632" y="5422607"/>
            <a:ext cx="423660" cy="385491"/>
          </a:xfrm>
          <a:prstGeom prst="mathEqual">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s-CO" sz="1100">
              <a:solidFill>
                <a:schemeClr val="tx1"/>
              </a:solidFill>
            </a:endParaRPr>
          </a:p>
        </p:txBody>
      </p:sp>
      <p:sp>
        <p:nvSpPr>
          <p:cNvPr id="66" name="Rectángulo redondeado 65">
            <a:extLst>
              <a:ext uri="{FF2B5EF4-FFF2-40B4-BE49-F238E27FC236}">
                <a16:creationId xmlns:a16="http://schemas.microsoft.com/office/drawing/2014/main" id="{00000000-0008-0000-0400-000035000000}"/>
              </a:ext>
            </a:extLst>
          </p:cNvPr>
          <p:cNvSpPr/>
          <p:nvPr/>
        </p:nvSpPr>
        <p:spPr>
          <a:xfrm>
            <a:off x="2869709" y="5193928"/>
            <a:ext cx="1620000" cy="8619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s-CO" sz="1100" dirty="0">
              <a:solidFill>
                <a:schemeClr val="tx2">
                  <a:lumMod val="75000"/>
                </a:schemeClr>
              </a:solidFill>
              <a:effectLst/>
              <a:latin typeface="Arial Hebrew Light"/>
              <a:cs typeface="Arial Hebrew Light"/>
            </a:endParaRPr>
          </a:p>
          <a:p>
            <a:pPr marL="0" marR="0" lvl="0" indent="0" algn="ctr" defTabSz="914400" eaLnBrk="1" fontAlgn="auto" latinLnBrk="0" hangingPunct="1">
              <a:lnSpc>
                <a:spcPct val="100000"/>
              </a:lnSpc>
              <a:spcBef>
                <a:spcPts val="0"/>
              </a:spcBef>
              <a:spcAft>
                <a:spcPts val="0"/>
              </a:spcAft>
              <a:buClrTx/>
              <a:buSzTx/>
              <a:buFontTx/>
              <a:buNone/>
              <a:tabLst/>
              <a:defRPr/>
            </a:pPr>
            <a:r>
              <a:rPr lang="es-CO" sz="1100" dirty="0">
                <a:solidFill>
                  <a:schemeClr val="tx2">
                    <a:lumMod val="75000"/>
                  </a:schemeClr>
                </a:solidFill>
                <a:effectLst/>
                <a:latin typeface="Arial Hebrew Light"/>
                <a:cs typeface="Arial Hebrew Light"/>
              </a:rPr>
              <a:t>Cuota a cargo del exhibidor por películas No</a:t>
            </a:r>
            <a:r>
              <a:rPr lang="es-CO" sz="1100" baseline="0" dirty="0">
                <a:solidFill>
                  <a:schemeClr val="tx2">
                    <a:lumMod val="75000"/>
                  </a:schemeClr>
                </a:solidFill>
                <a:effectLst/>
                <a:latin typeface="Arial Hebrew Light"/>
                <a:cs typeface="Arial Hebrew Light"/>
              </a:rPr>
              <a:t> colombianas</a:t>
            </a:r>
            <a:endParaRPr lang="es-CO" dirty="0">
              <a:solidFill>
                <a:schemeClr val="tx2">
                  <a:lumMod val="75000"/>
                </a:schemeClr>
              </a:solidFill>
              <a:effectLst/>
              <a:latin typeface="Arial Hebrew Light"/>
              <a:cs typeface="Arial Hebrew Light"/>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s-CO" sz="1100" b="1" dirty="0">
              <a:solidFill>
                <a:srgbClr val="FFFFFF"/>
              </a:solidFill>
            </a:endParaRPr>
          </a:p>
        </p:txBody>
      </p:sp>
      <p:sp>
        <p:nvSpPr>
          <p:cNvPr id="67" name="Rectángulo 66">
            <a:extLst>
              <a:ext uri="{FF2B5EF4-FFF2-40B4-BE49-F238E27FC236}">
                <a16:creationId xmlns:a16="http://schemas.microsoft.com/office/drawing/2014/main" id="{00000000-0008-0000-0400-000036000000}"/>
              </a:ext>
            </a:extLst>
          </p:cNvPr>
          <p:cNvSpPr/>
          <p:nvPr/>
        </p:nvSpPr>
        <p:spPr>
          <a:xfrm>
            <a:off x="3233384" y="4969254"/>
            <a:ext cx="895350" cy="231775"/>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CO" sz="1100" b="1" dirty="0"/>
              <a:t>Renglón 14</a:t>
            </a:r>
            <a:endParaRPr lang="es-CO" sz="1600" b="1" dirty="0"/>
          </a:p>
        </p:txBody>
      </p:sp>
      <p:sp>
        <p:nvSpPr>
          <p:cNvPr id="68" name="Rectángulo redondeado 67">
            <a:extLst>
              <a:ext uri="{FF2B5EF4-FFF2-40B4-BE49-F238E27FC236}">
                <a16:creationId xmlns:a16="http://schemas.microsoft.com/office/drawing/2014/main" id="{00000000-0008-0000-0400-000039000000}"/>
              </a:ext>
            </a:extLst>
          </p:cNvPr>
          <p:cNvSpPr/>
          <p:nvPr/>
        </p:nvSpPr>
        <p:spPr>
          <a:xfrm>
            <a:off x="4894724" y="5184403"/>
            <a:ext cx="1620000" cy="861900"/>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s-CO" sz="1100" dirty="0">
              <a:solidFill>
                <a:schemeClr val="tx2">
                  <a:lumMod val="75000"/>
                </a:schemeClr>
              </a:solidFill>
              <a:effectLst/>
              <a:latin typeface="Arial Hebrew Light"/>
              <a:cs typeface="Arial Hebrew Light"/>
            </a:endParaRPr>
          </a:p>
          <a:p>
            <a:pPr marL="0" marR="0" lvl="0" indent="0" algn="ctr" defTabSz="914400" eaLnBrk="1" fontAlgn="auto" latinLnBrk="0" hangingPunct="1">
              <a:lnSpc>
                <a:spcPct val="100000"/>
              </a:lnSpc>
              <a:spcBef>
                <a:spcPts val="0"/>
              </a:spcBef>
              <a:spcAft>
                <a:spcPts val="0"/>
              </a:spcAft>
              <a:buClrTx/>
              <a:buSzTx/>
              <a:buFontTx/>
              <a:buNone/>
              <a:tabLst/>
              <a:defRPr/>
            </a:pPr>
            <a:r>
              <a:rPr lang="es-CO" sz="1100" dirty="0">
                <a:solidFill>
                  <a:schemeClr val="tx2">
                    <a:lumMod val="75000"/>
                  </a:schemeClr>
                </a:solidFill>
                <a:effectLst/>
                <a:latin typeface="Arial Hebrew Light"/>
                <a:cs typeface="Arial Hebrew Light"/>
              </a:rPr>
              <a:t>Cuota a cargo del exhibidor por contenidos alternativos</a:t>
            </a:r>
          </a:p>
          <a:p>
            <a:pPr marL="0" marR="0" lvl="0" indent="0" algn="ctr" defTabSz="914400" eaLnBrk="1" fontAlgn="auto" latinLnBrk="0" hangingPunct="1">
              <a:lnSpc>
                <a:spcPct val="100000"/>
              </a:lnSpc>
              <a:spcBef>
                <a:spcPts val="0"/>
              </a:spcBef>
              <a:spcAft>
                <a:spcPts val="0"/>
              </a:spcAft>
              <a:buClrTx/>
              <a:buSzTx/>
              <a:buFontTx/>
              <a:buNone/>
              <a:tabLst/>
              <a:defRPr/>
            </a:pPr>
            <a:endParaRPr lang="es-CO" sz="1100" dirty="0">
              <a:solidFill>
                <a:srgbClr val="FFFFFF"/>
              </a:solidFill>
              <a:latin typeface="Arial Hebrew Light"/>
              <a:cs typeface="Arial Hebrew Light"/>
            </a:endParaRPr>
          </a:p>
        </p:txBody>
      </p:sp>
      <p:sp>
        <p:nvSpPr>
          <p:cNvPr id="69" name="Rectángulo 68">
            <a:extLst>
              <a:ext uri="{FF2B5EF4-FFF2-40B4-BE49-F238E27FC236}">
                <a16:creationId xmlns:a16="http://schemas.microsoft.com/office/drawing/2014/main" id="{00000000-0008-0000-0400-00003A000000}"/>
              </a:ext>
            </a:extLst>
          </p:cNvPr>
          <p:cNvSpPr/>
          <p:nvPr/>
        </p:nvSpPr>
        <p:spPr>
          <a:xfrm>
            <a:off x="5248874" y="4959729"/>
            <a:ext cx="895350" cy="231775"/>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CO" sz="1100" b="1"/>
              <a:t>Renglón 15</a:t>
            </a:r>
            <a:endParaRPr lang="es-CO" sz="1600" b="1"/>
          </a:p>
        </p:txBody>
      </p:sp>
      <p:sp>
        <p:nvSpPr>
          <p:cNvPr id="70" name="Rectángulo redondeado 69">
            <a:extLst>
              <a:ext uri="{FF2B5EF4-FFF2-40B4-BE49-F238E27FC236}">
                <a16:creationId xmlns:a16="http://schemas.microsoft.com/office/drawing/2014/main" id="{00000000-0008-0000-0400-000043000000}"/>
              </a:ext>
            </a:extLst>
          </p:cNvPr>
          <p:cNvSpPr/>
          <p:nvPr/>
        </p:nvSpPr>
        <p:spPr>
          <a:xfrm>
            <a:off x="10003122" y="5185497"/>
            <a:ext cx="1620000" cy="861900"/>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s-CO" sz="1050" dirty="0">
              <a:solidFill>
                <a:schemeClr val="tx2">
                  <a:lumMod val="75000"/>
                </a:schemeClr>
              </a:solidFill>
              <a:effectLst/>
              <a:latin typeface="Arial Hebrew Light"/>
              <a:cs typeface="Arial Hebrew Light"/>
            </a:endParaRPr>
          </a:p>
          <a:p>
            <a:pPr marL="0" marR="0" lvl="0" indent="0" algn="ctr" defTabSz="914400" eaLnBrk="1" fontAlgn="auto" latinLnBrk="0" hangingPunct="1">
              <a:lnSpc>
                <a:spcPct val="100000"/>
              </a:lnSpc>
              <a:spcBef>
                <a:spcPts val="0"/>
              </a:spcBef>
              <a:spcAft>
                <a:spcPts val="0"/>
              </a:spcAft>
              <a:buClrTx/>
              <a:buSzTx/>
              <a:buFontTx/>
              <a:buNone/>
              <a:tabLst/>
              <a:defRPr/>
            </a:pPr>
            <a:r>
              <a:rPr lang="es-CO" sz="1050" dirty="0">
                <a:solidFill>
                  <a:schemeClr val="tx2">
                    <a:lumMod val="75000"/>
                  </a:schemeClr>
                </a:solidFill>
                <a:effectLst/>
                <a:latin typeface="Arial Hebrew Light"/>
                <a:cs typeface="Arial Hebrew Light"/>
              </a:rPr>
              <a:t>Cuota a cargo del </a:t>
            </a:r>
            <a:r>
              <a:rPr lang="es-CO" sz="1050" baseline="0" dirty="0">
                <a:solidFill>
                  <a:schemeClr val="tx2">
                    <a:lumMod val="75000"/>
                  </a:schemeClr>
                </a:solidFill>
                <a:effectLst/>
                <a:latin typeface="Arial Hebrew Light"/>
                <a:cs typeface="Arial Hebrew Light"/>
              </a:rPr>
              <a:t>distribuidor de películas </a:t>
            </a:r>
            <a:r>
              <a:rPr lang="es-CO" sz="1050" dirty="0">
                <a:solidFill>
                  <a:schemeClr val="tx2">
                    <a:lumMod val="75000"/>
                  </a:schemeClr>
                </a:solidFill>
                <a:effectLst/>
                <a:latin typeface="Arial Hebrew Light"/>
                <a:cs typeface="Arial Hebrew Light"/>
              </a:rPr>
              <a:t>No</a:t>
            </a:r>
            <a:r>
              <a:rPr lang="es-CO" sz="1050" baseline="0" dirty="0">
                <a:solidFill>
                  <a:schemeClr val="tx2">
                    <a:lumMod val="75000"/>
                  </a:schemeClr>
                </a:solidFill>
                <a:effectLst/>
                <a:latin typeface="Arial Hebrew Light"/>
                <a:cs typeface="Arial Hebrew Light"/>
              </a:rPr>
              <a:t> colombianas y contenidos alternativos</a:t>
            </a:r>
            <a:endParaRPr lang="es-CO" sz="1050" dirty="0">
              <a:solidFill>
                <a:schemeClr val="tx2">
                  <a:lumMod val="75000"/>
                </a:schemeClr>
              </a:solidFill>
              <a:effectLst/>
              <a:latin typeface="Arial Hebrew Light"/>
              <a:cs typeface="Arial Hebrew Light"/>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s-CO" sz="1400" dirty="0">
              <a:solidFill>
                <a:srgbClr val="FFFFFF"/>
              </a:solidFill>
              <a:latin typeface="Arial Hebrew Light"/>
              <a:cs typeface="Arial Hebrew Light"/>
            </a:endParaRPr>
          </a:p>
        </p:txBody>
      </p:sp>
      <p:sp>
        <p:nvSpPr>
          <p:cNvPr id="71" name="Rectángulo 70">
            <a:extLst>
              <a:ext uri="{FF2B5EF4-FFF2-40B4-BE49-F238E27FC236}">
                <a16:creationId xmlns:a16="http://schemas.microsoft.com/office/drawing/2014/main" id="{00000000-0008-0000-0400-000044000000}"/>
              </a:ext>
            </a:extLst>
          </p:cNvPr>
          <p:cNvSpPr/>
          <p:nvPr/>
        </p:nvSpPr>
        <p:spPr>
          <a:xfrm>
            <a:off x="10363139" y="4971883"/>
            <a:ext cx="895350" cy="22225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CO" sz="1100" b="1" dirty="0"/>
              <a:t>Renglón 17</a:t>
            </a:r>
            <a:endParaRPr lang="es-CO" sz="1600" b="1" dirty="0"/>
          </a:p>
        </p:txBody>
      </p:sp>
      <p:sp>
        <p:nvSpPr>
          <p:cNvPr id="72" name="Más 71">
            <a:extLst>
              <a:ext uri="{FF2B5EF4-FFF2-40B4-BE49-F238E27FC236}">
                <a16:creationId xmlns:a16="http://schemas.microsoft.com/office/drawing/2014/main" id="{00000000-0008-0000-0400-000022000000}"/>
              </a:ext>
            </a:extLst>
          </p:cNvPr>
          <p:cNvSpPr/>
          <p:nvPr/>
        </p:nvSpPr>
        <p:spPr>
          <a:xfrm>
            <a:off x="4496800" y="5423079"/>
            <a:ext cx="359824" cy="414647"/>
          </a:xfrm>
          <a:prstGeom prst="mathPlus">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s-CO" sz="1100"/>
              <a:t> </a:t>
            </a:r>
          </a:p>
        </p:txBody>
      </p:sp>
      <p:sp>
        <p:nvSpPr>
          <p:cNvPr id="73" name="Más 72">
            <a:extLst>
              <a:ext uri="{FF2B5EF4-FFF2-40B4-BE49-F238E27FC236}">
                <a16:creationId xmlns:a16="http://schemas.microsoft.com/office/drawing/2014/main" id="{00000000-0008-0000-0400-000022000000}"/>
              </a:ext>
            </a:extLst>
          </p:cNvPr>
          <p:cNvSpPr/>
          <p:nvPr/>
        </p:nvSpPr>
        <p:spPr>
          <a:xfrm>
            <a:off x="9524767" y="5422606"/>
            <a:ext cx="399718" cy="401143"/>
          </a:xfrm>
          <a:prstGeom prst="mathPlus">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s-CO" sz="1100"/>
              <a:t> </a:t>
            </a:r>
          </a:p>
        </p:txBody>
      </p:sp>
      <p:sp>
        <p:nvSpPr>
          <p:cNvPr id="74" name="Rectángulo redondeado 73">
            <a:extLst>
              <a:ext uri="{FF2B5EF4-FFF2-40B4-BE49-F238E27FC236}">
                <a16:creationId xmlns:a16="http://schemas.microsoft.com/office/drawing/2014/main" id="{00000000-0008-0000-0400-000040000000}"/>
              </a:ext>
            </a:extLst>
          </p:cNvPr>
          <p:cNvSpPr/>
          <p:nvPr/>
        </p:nvSpPr>
        <p:spPr>
          <a:xfrm>
            <a:off x="7469315" y="5153711"/>
            <a:ext cx="1620000" cy="890475"/>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s-CO" sz="1050" dirty="0">
              <a:solidFill>
                <a:schemeClr val="tx2">
                  <a:lumMod val="75000"/>
                </a:schemeClr>
              </a:solidFill>
              <a:effectLst/>
              <a:latin typeface="Arial Hebrew Light"/>
              <a:cs typeface="Arial Hebrew Light"/>
            </a:endParaRPr>
          </a:p>
          <a:p>
            <a:pPr marL="0" marR="0" lvl="0" indent="0" algn="ctr" defTabSz="914400" eaLnBrk="1" fontAlgn="auto" latinLnBrk="0" hangingPunct="1">
              <a:lnSpc>
                <a:spcPct val="100000"/>
              </a:lnSpc>
              <a:spcBef>
                <a:spcPts val="0"/>
              </a:spcBef>
              <a:spcAft>
                <a:spcPts val="0"/>
              </a:spcAft>
              <a:buClrTx/>
              <a:buSzTx/>
              <a:buFontTx/>
              <a:buNone/>
              <a:tabLst/>
              <a:defRPr/>
            </a:pPr>
            <a:r>
              <a:rPr lang="es-CO" sz="1050" dirty="0">
                <a:solidFill>
                  <a:schemeClr val="tx2">
                    <a:lumMod val="75000"/>
                  </a:schemeClr>
                </a:solidFill>
                <a:effectLst/>
                <a:latin typeface="Arial Hebrew Light"/>
                <a:cs typeface="Arial Hebrew Light"/>
              </a:rPr>
              <a:t>Descuento por exhibición de cortometraje</a:t>
            </a:r>
            <a:r>
              <a:rPr lang="es-CO" sz="1050" baseline="0" dirty="0">
                <a:solidFill>
                  <a:schemeClr val="tx2">
                    <a:lumMod val="75000"/>
                  </a:schemeClr>
                </a:solidFill>
                <a:effectLst/>
                <a:latin typeface="Arial Hebrew Light"/>
                <a:cs typeface="Arial Hebrew Light"/>
              </a:rPr>
              <a:t> colombiano</a:t>
            </a:r>
            <a:endParaRPr lang="es-CO" sz="1000" dirty="0">
              <a:solidFill>
                <a:schemeClr val="tx2">
                  <a:lumMod val="75000"/>
                </a:schemeClr>
              </a:solidFill>
              <a:effectLst/>
              <a:latin typeface="Arial Hebrew Light"/>
              <a:cs typeface="Arial Hebrew Light"/>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s-CO" sz="1050" dirty="0">
              <a:solidFill>
                <a:srgbClr val="FFFFFF"/>
              </a:solidFill>
              <a:latin typeface="Arial Hebrew Light"/>
              <a:cs typeface="Arial Hebrew Light"/>
            </a:endParaRPr>
          </a:p>
        </p:txBody>
      </p:sp>
      <p:sp>
        <p:nvSpPr>
          <p:cNvPr id="75" name="Rectángulo 74">
            <a:extLst>
              <a:ext uri="{FF2B5EF4-FFF2-40B4-BE49-F238E27FC236}">
                <a16:creationId xmlns:a16="http://schemas.microsoft.com/office/drawing/2014/main" id="{00000000-0008-0000-0400-000041000000}"/>
              </a:ext>
            </a:extLst>
          </p:cNvPr>
          <p:cNvSpPr/>
          <p:nvPr/>
        </p:nvSpPr>
        <p:spPr>
          <a:xfrm>
            <a:off x="7810769" y="4938434"/>
            <a:ext cx="895350" cy="21345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CO" sz="1100" b="1" dirty="0">
                <a:solidFill>
                  <a:srgbClr val="81D7B2"/>
                </a:solidFill>
              </a:rPr>
              <a:t>Renglón 16</a:t>
            </a:r>
            <a:endParaRPr lang="es-CO" sz="1600" b="1" dirty="0">
              <a:solidFill>
                <a:srgbClr val="81D7B2"/>
              </a:solidFill>
            </a:endParaRPr>
          </a:p>
        </p:txBody>
      </p:sp>
      <p:sp>
        <p:nvSpPr>
          <p:cNvPr id="76" name="Menos 75"/>
          <p:cNvSpPr/>
          <p:nvPr/>
        </p:nvSpPr>
        <p:spPr>
          <a:xfrm>
            <a:off x="6731942" y="5479597"/>
            <a:ext cx="415671" cy="300821"/>
          </a:xfrm>
          <a:prstGeom prst="mathMinus">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lang="es-CO" sz="1100">
              <a:solidFill>
                <a:schemeClr val="lt1"/>
              </a:solidFill>
              <a:latin typeface="+mn-lt"/>
              <a:ea typeface="+mn-ea"/>
              <a:cs typeface="+mn-cs"/>
            </a:endParaRPr>
          </a:p>
        </p:txBody>
      </p:sp>
      <p:sp>
        <p:nvSpPr>
          <p:cNvPr id="77" name="Rectángulo 76">
            <a:extLst>
              <a:ext uri="{FF2B5EF4-FFF2-40B4-BE49-F238E27FC236}">
                <a16:creationId xmlns:a16="http://schemas.microsoft.com/office/drawing/2014/main" id="{00000000-0008-0000-0400-000044000000}"/>
              </a:ext>
            </a:extLst>
          </p:cNvPr>
          <p:cNvSpPr/>
          <p:nvPr/>
        </p:nvSpPr>
        <p:spPr>
          <a:xfrm>
            <a:off x="7145245" y="4564755"/>
            <a:ext cx="2266816" cy="244421"/>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CO" sz="1100" b="1" dirty="0">
                <a:solidFill>
                  <a:srgbClr val="81D7B2"/>
                </a:solidFill>
              </a:rPr>
              <a:t>Si aplica</a:t>
            </a:r>
            <a:endParaRPr lang="es-CO" sz="1600" b="1" dirty="0">
              <a:solidFill>
                <a:srgbClr val="81D7B2"/>
              </a:solidFill>
            </a:endParaRPr>
          </a:p>
        </p:txBody>
      </p:sp>
      <p:sp>
        <p:nvSpPr>
          <p:cNvPr id="44" name="Cerrar llave 43"/>
          <p:cNvSpPr/>
          <p:nvPr/>
        </p:nvSpPr>
        <p:spPr>
          <a:xfrm>
            <a:off x="7126544" y="2188682"/>
            <a:ext cx="516367" cy="183535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46" name="Rectángulo 45"/>
          <p:cNvSpPr/>
          <p:nvPr/>
        </p:nvSpPr>
        <p:spPr>
          <a:xfrm>
            <a:off x="7882086" y="2657078"/>
            <a:ext cx="2368341" cy="830997"/>
          </a:xfrm>
          <a:prstGeom prst="rect">
            <a:avLst/>
          </a:prstGeom>
        </p:spPr>
        <p:txBody>
          <a:bodyPr wrap="square">
            <a:spAutoFit/>
          </a:bodyPr>
          <a:lstStyle/>
          <a:p>
            <a:pPr algn="just"/>
            <a:r>
              <a:rPr lang="es-CO" sz="1200" dirty="0">
                <a:solidFill>
                  <a:srgbClr val="000000"/>
                </a:solidFill>
                <a:latin typeface="Arial Hebrew Light"/>
                <a:cs typeface="Arial Hebrew Light"/>
              </a:rPr>
              <a:t>El valor de los renglones 17 y 18 se liquidan automáticamente una vez se diligencien las hojas Datos </a:t>
            </a:r>
            <a:r>
              <a:rPr lang="es-CO" sz="1200" dirty="0" err="1">
                <a:solidFill>
                  <a:srgbClr val="000000"/>
                </a:solidFill>
                <a:latin typeface="Arial Hebrew Light"/>
                <a:cs typeface="Arial Hebrew Light"/>
              </a:rPr>
              <a:t>Dist</a:t>
            </a:r>
            <a:r>
              <a:rPr lang="es-CO" sz="1200" dirty="0">
                <a:solidFill>
                  <a:srgbClr val="000000"/>
                </a:solidFill>
                <a:latin typeface="Arial Hebrew Light"/>
                <a:cs typeface="Arial Hebrew Light"/>
              </a:rPr>
              <a:t> y Datos </a:t>
            </a:r>
            <a:r>
              <a:rPr lang="es-CO" sz="1200" dirty="0" err="1">
                <a:solidFill>
                  <a:srgbClr val="000000"/>
                </a:solidFill>
                <a:latin typeface="Arial Hebrew Light"/>
                <a:cs typeface="Arial Hebrew Light"/>
              </a:rPr>
              <a:t>Prod</a:t>
            </a:r>
            <a:r>
              <a:rPr lang="es-CO" sz="1200" dirty="0">
                <a:solidFill>
                  <a:srgbClr val="000000"/>
                </a:solidFill>
                <a:latin typeface="Arial Hebrew Light"/>
                <a:cs typeface="Arial Hebrew Light"/>
              </a:rPr>
              <a:t> Col</a:t>
            </a:r>
            <a:endParaRPr lang="es-CO" sz="1200" dirty="0">
              <a:latin typeface="Arial Hebrew Light"/>
              <a:cs typeface="Arial Hebrew Light"/>
            </a:endParaRPr>
          </a:p>
        </p:txBody>
      </p:sp>
      <p:sp>
        <p:nvSpPr>
          <p:cNvPr id="2" name="Abrir corchete 1"/>
          <p:cNvSpPr/>
          <p:nvPr/>
        </p:nvSpPr>
        <p:spPr>
          <a:xfrm>
            <a:off x="2756842" y="4748419"/>
            <a:ext cx="264460" cy="1725989"/>
          </a:xfrm>
          <a:prstGeom prst="leftBracket">
            <a:avLst/>
          </a:prstGeom>
          <a:ln w="57150">
            <a:solidFill>
              <a:srgbClr val="4B21F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6" name="Cerrar corchete 5"/>
          <p:cNvSpPr/>
          <p:nvPr/>
        </p:nvSpPr>
        <p:spPr>
          <a:xfrm>
            <a:off x="6387112" y="4731373"/>
            <a:ext cx="253196" cy="1725989"/>
          </a:xfrm>
          <a:prstGeom prst="rightBracket">
            <a:avLst/>
          </a:prstGeom>
          <a:ln w="57150">
            <a:solidFill>
              <a:srgbClr val="4B21FD"/>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s-CO"/>
          </a:p>
        </p:txBody>
      </p:sp>
      <p:sp>
        <p:nvSpPr>
          <p:cNvPr id="43" name="Rectángulo 42"/>
          <p:cNvSpPr/>
          <p:nvPr/>
        </p:nvSpPr>
        <p:spPr>
          <a:xfrm>
            <a:off x="0" y="0"/>
            <a:ext cx="12192000" cy="1295530"/>
          </a:xfrm>
          <a:prstGeom prst="rect">
            <a:avLst/>
          </a:prstGeom>
          <a:solidFill>
            <a:srgbClr val="FF706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7" name="Rectángulo 46"/>
          <p:cNvSpPr/>
          <p:nvPr/>
        </p:nvSpPr>
        <p:spPr>
          <a:xfrm>
            <a:off x="278817" y="306006"/>
            <a:ext cx="6096000" cy="646331"/>
          </a:xfrm>
          <a:prstGeom prst="rect">
            <a:avLst/>
          </a:prstGeom>
        </p:spPr>
        <p:txBody>
          <a:bodyPr>
            <a:spAutoFit/>
          </a:bodyPr>
          <a:lstStyle/>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CONTRIBUCIÓN PARAFISCAL</a:t>
            </a:r>
            <a:r>
              <a:rPr lang="es-CO" sz="1200" b="1" dirty="0">
                <a:solidFill>
                  <a:schemeClr val="bg1"/>
                </a:solidFill>
                <a:latin typeface="Arial Hebrew"/>
                <a:ea typeface="Calibri" panose="020F0502020204030204" pitchFamily="34" charset="0"/>
                <a:cs typeface="Arial Hebrew"/>
              </a:rPr>
              <a:t> </a:t>
            </a:r>
            <a:r>
              <a:rPr lang="es-CO" b="1" dirty="0">
                <a:solidFill>
                  <a:schemeClr val="bg1"/>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PARA EL DESARROLLO CINEMATOGRÁFICO </a:t>
            </a:r>
            <a:endParaRPr lang="es-CO" sz="1200" b="1" dirty="0">
              <a:solidFill>
                <a:schemeClr val="bg1"/>
              </a:solidFill>
              <a:latin typeface="Arial Hebrew"/>
              <a:ea typeface="Calibri" panose="020F0502020204030204" pitchFamily="34" charset="0"/>
              <a:cs typeface="Arial Hebrew"/>
            </a:endParaRPr>
          </a:p>
        </p:txBody>
      </p:sp>
      <p:pic>
        <p:nvPicPr>
          <p:cNvPr id="49" name="Imagen 48"/>
          <p:cNvPicPr>
            <a:picLocks noChangeAspect="1"/>
          </p:cNvPicPr>
          <p:nvPr/>
        </p:nvPicPr>
        <p:blipFill>
          <a:blip r:embed="rId2"/>
          <a:stretch>
            <a:fillRect/>
          </a:stretch>
        </p:blipFill>
        <p:spPr>
          <a:xfrm>
            <a:off x="6953250" y="137580"/>
            <a:ext cx="4826000" cy="1026112"/>
          </a:xfrm>
          <a:prstGeom prst="rect">
            <a:avLst/>
          </a:prstGeom>
        </p:spPr>
      </p:pic>
    </p:spTree>
    <p:extLst>
      <p:ext uri="{BB962C8B-B14F-4D97-AF65-F5344CB8AC3E}">
        <p14:creationId xmlns:p14="http://schemas.microsoft.com/office/powerpoint/2010/main" val="36653193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redondeado 6">
            <a:extLst>
              <a:ext uri="{FF2B5EF4-FFF2-40B4-BE49-F238E27FC236}">
                <a16:creationId xmlns:a16="http://schemas.microsoft.com/office/drawing/2014/main" id="{00000000-0008-0000-0400-000043000000}"/>
              </a:ext>
            </a:extLst>
          </p:cNvPr>
          <p:cNvSpPr/>
          <p:nvPr/>
        </p:nvSpPr>
        <p:spPr>
          <a:xfrm>
            <a:off x="928973" y="2673144"/>
            <a:ext cx="1619250" cy="900112"/>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s-CO" sz="1200" b="1" dirty="0">
                <a:solidFill>
                  <a:srgbClr val="1F4E79"/>
                </a:solidFill>
                <a:effectLst/>
              </a:rPr>
              <a:t>Intereses de mora</a:t>
            </a:r>
            <a:endParaRPr lang="es-CO" sz="1800" b="1" dirty="0">
              <a:solidFill>
                <a:srgbClr val="1F4E79"/>
              </a:solidFill>
            </a:endParaRPr>
          </a:p>
        </p:txBody>
      </p:sp>
      <p:sp>
        <p:nvSpPr>
          <p:cNvPr id="8" name="Rectángulo 7">
            <a:extLst>
              <a:ext uri="{FF2B5EF4-FFF2-40B4-BE49-F238E27FC236}">
                <a16:creationId xmlns:a16="http://schemas.microsoft.com/office/drawing/2014/main" id="{00000000-0008-0000-0400-000044000000}"/>
              </a:ext>
            </a:extLst>
          </p:cNvPr>
          <p:cNvSpPr/>
          <p:nvPr/>
        </p:nvSpPr>
        <p:spPr>
          <a:xfrm>
            <a:off x="1290923" y="2438785"/>
            <a:ext cx="895350" cy="2413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CO" sz="1100" b="1" dirty="0"/>
              <a:t>Renglón 20</a:t>
            </a:r>
            <a:endParaRPr lang="es-CO" sz="1600" b="1" dirty="0"/>
          </a:p>
        </p:txBody>
      </p:sp>
      <p:sp>
        <p:nvSpPr>
          <p:cNvPr id="10" name="Rectángulo redondeado 9">
            <a:extLst>
              <a:ext uri="{FF2B5EF4-FFF2-40B4-BE49-F238E27FC236}">
                <a16:creationId xmlns:a16="http://schemas.microsoft.com/office/drawing/2014/main" id="{00000000-0008-0000-0400-000043000000}"/>
              </a:ext>
            </a:extLst>
          </p:cNvPr>
          <p:cNvSpPr/>
          <p:nvPr/>
        </p:nvSpPr>
        <p:spPr>
          <a:xfrm>
            <a:off x="928973" y="4549447"/>
            <a:ext cx="1619250" cy="900112"/>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s-CO" sz="1200" b="1" dirty="0">
                <a:solidFill>
                  <a:srgbClr val="1F4E79"/>
                </a:solidFill>
                <a:effectLst/>
              </a:rPr>
              <a:t>Compensación o saldo a favor de periodos anteriores</a:t>
            </a:r>
            <a:endParaRPr lang="es-CO" sz="1800" b="1" dirty="0">
              <a:solidFill>
                <a:srgbClr val="1F4E79"/>
              </a:solidFill>
            </a:endParaRPr>
          </a:p>
        </p:txBody>
      </p:sp>
      <p:sp>
        <p:nvSpPr>
          <p:cNvPr id="11" name="Rectángulo 10">
            <a:extLst>
              <a:ext uri="{FF2B5EF4-FFF2-40B4-BE49-F238E27FC236}">
                <a16:creationId xmlns:a16="http://schemas.microsoft.com/office/drawing/2014/main" id="{00000000-0008-0000-0400-000044000000}"/>
              </a:ext>
            </a:extLst>
          </p:cNvPr>
          <p:cNvSpPr/>
          <p:nvPr/>
        </p:nvSpPr>
        <p:spPr>
          <a:xfrm>
            <a:off x="1290923" y="4308968"/>
            <a:ext cx="895350" cy="2413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CO" sz="1100" b="1" dirty="0"/>
              <a:t>Renglón 21</a:t>
            </a:r>
            <a:endParaRPr lang="es-CO" sz="1600" b="1" dirty="0"/>
          </a:p>
        </p:txBody>
      </p:sp>
      <p:sp>
        <p:nvSpPr>
          <p:cNvPr id="14" name="Rectángulo redondeado 13">
            <a:extLst>
              <a:ext uri="{FF2B5EF4-FFF2-40B4-BE49-F238E27FC236}">
                <a16:creationId xmlns:a16="http://schemas.microsoft.com/office/drawing/2014/main" id="{00000000-0008-0000-0400-000043000000}"/>
              </a:ext>
            </a:extLst>
          </p:cNvPr>
          <p:cNvSpPr/>
          <p:nvPr/>
        </p:nvSpPr>
        <p:spPr>
          <a:xfrm>
            <a:off x="6913240" y="2681865"/>
            <a:ext cx="1619250" cy="900112"/>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s-CO" sz="1200" b="1" dirty="0">
                <a:solidFill>
                  <a:srgbClr val="1F4E79"/>
                </a:solidFill>
                <a:effectLst/>
              </a:rPr>
              <a:t>Valor pagado en la declaración inicial</a:t>
            </a:r>
            <a:endParaRPr lang="es-CO" sz="1800" b="1" dirty="0">
              <a:solidFill>
                <a:srgbClr val="1F4E79"/>
              </a:solidFill>
            </a:endParaRPr>
          </a:p>
        </p:txBody>
      </p:sp>
      <p:sp>
        <p:nvSpPr>
          <p:cNvPr id="15" name="Rectángulo 14">
            <a:extLst>
              <a:ext uri="{FF2B5EF4-FFF2-40B4-BE49-F238E27FC236}">
                <a16:creationId xmlns:a16="http://schemas.microsoft.com/office/drawing/2014/main" id="{00000000-0008-0000-0400-000044000000}"/>
              </a:ext>
            </a:extLst>
          </p:cNvPr>
          <p:cNvSpPr/>
          <p:nvPr/>
        </p:nvSpPr>
        <p:spPr>
          <a:xfrm>
            <a:off x="7266667" y="2432695"/>
            <a:ext cx="895350" cy="2413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CO" sz="1100" b="1" dirty="0"/>
              <a:t>Renglón 22</a:t>
            </a:r>
            <a:endParaRPr lang="es-CO" sz="1600" b="1" dirty="0"/>
          </a:p>
        </p:txBody>
      </p:sp>
      <p:sp>
        <p:nvSpPr>
          <p:cNvPr id="16" name="Rectángulo redondeado 15">
            <a:extLst>
              <a:ext uri="{FF2B5EF4-FFF2-40B4-BE49-F238E27FC236}">
                <a16:creationId xmlns:a16="http://schemas.microsoft.com/office/drawing/2014/main" id="{00000000-0008-0000-0400-000043000000}"/>
              </a:ext>
            </a:extLst>
          </p:cNvPr>
          <p:cNvSpPr/>
          <p:nvPr/>
        </p:nvSpPr>
        <p:spPr>
          <a:xfrm>
            <a:off x="6938811" y="4559066"/>
            <a:ext cx="1619250" cy="900112"/>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s-CO" sz="1200" b="1" dirty="0">
                <a:solidFill>
                  <a:srgbClr val="1F4E79"/>
                </a:solidFill>
                <a:effectLst/>
              </a:rPr>
              <a:t>Valor periodo</a:t>
            </a:r>
            <a:endParaRPr lang="es-CO" sz="1800" b="1" dirty="0">
              <a:solidFill>
                <a:srgbClr val="1F4E79"/>
              </a:solidFill>
            </a:endParaRPr>
          </a:p>
        </p:txBody>
      </p:sp>
      <p:sp>
        <p:nvSpPr>
          <p:cNvPr id="17" name="Rectángulo 16">
            <a:extLst>
              <a:ext uri="{FF2B5EF4-FFF2-40B4-BE49-F238E27FC236}">
                <a16:creationId xmlns:a16="http://schemas.microsoft.com/office/drawing/2014/main" id="{00000000-0008-0000-0400-000044000000}"/>
              </a:ext>
            </a:extLst>
          </p:cNvPr>
          <p:cNvSpPr/>
          <p:nvPr/>
        </p:nvSpPr>
        <p:spPr>
          <a:xfrm>
            <a:off x="7300761" y="4326942"/>
            <a:ext cx="895350" cy="2413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CO" sz="1100" b="1" dirty="0"/>
              <a:t>Renglón 23</a:t>
            </a:r>
            <a:endParaRPr lang="es-CO" sz="1600" b="1" dirty="0"/>
          </a:p>
        </p:txBody>
      </p:sp>
      <p:sp>
        <p:nvSpPr>
          <p:cNvPr id="2" name="CuadroTexto 1"/>
          <p:cNvSpPr txBox="1"/>
          <p:nvPr/>
        </p:nvSpPr>
        <p:spPr>
          <a:xfrm>
            <a:off x="2774817" y="2364114"/>
            <a:ext cx="3422784" cy="2031325"/>
          </a:xfrm>
          <a:prstGeom prst="rect">
            <a:avLst/>
          </a:prstGeom>
          <a:noFill/>
        </p:spPr>
        <p:txBody>
          <a:bodyPr wrap="square" rtlCol="0">
            <a:spAutoFit/>
          </a:bodyPr>
          <a:lstStyle/>
          <a:p>
            <a:r>
              <a:rPr lang="es-CO" sz="1400" b="1" dirty="0">
                <a:solidFill>
                  <a:srgbClr val="FF7062"/>
                </a:solidFill>
                <a:latin typeface="Arial Hebrew"/>
                <a:cs typeface="Arial Hebrew"/>
              </a:rPr>
              <a:t>Se liquidan intereses de mora cuando:</a:t>
            </a:r>
          </a:p>
          <a:p>
            <a:endParaRPr lang="es-CO" sz="1200" dirty="0">
              <a:latin typeface="Arial Hebrew Light"/>
              <a:cs typeface="Arial Hebrew Light"/>
            </a:endParaRPr>
          </a:p>
          <a:p>
            <a:pPr marL="285750" indent="-285750" algn="just">
              <a:buFont typeface="Wingdings" panose="05000000000000000000" pitchFamily="2" charset="2"/>
              <a:buChar char="ü"/>
            </a:pPr>
            <a:r>
              <a:rPr lang="es-CO" sz="1400" dirty="0">
                <a:latin typeface="Arial Hebrew Light"/>
                <a:cs typeface="Arial Hebrew Light"/>
              </a:rPr>
              <a:t>Se realiza el pago de la CDC después de la fecha establecida. </a:t>
            </a:r>
            <a:r>
              <a:rPr lang="es-CO" sz="1200" dirty="0">
                <a:latin typeface="Arial Hebrew Light"/>
                <a:cs typeface="Arial Hebrew Light"/>
              </a:rPr>
              <a:t>Artículo 2.10.2.1.1 Dec.1080 de 2015</a:t>
            </a:r>
            <a:r>
              <a:rPr lang="es-CO" sz="1600" dirty="0">
                <a:latin typeface="Arial Hebrew Light"/>
                <a:cs typeface="Arial Hebrew Light"/>
              </a:rPr>
              <a:t>.</a:t>
            </a:r>
            <a:endParaRPr lang="es-CO" sz="1400" dirty="0">
              <a:latin typeface="Arial Hebrew Light"/>
              <a:cs typeface="Arial Hebrew Light"/>
            </a:endParaRPr>
          </a:p>
          <a:p>
            <a:pPr algn="just"/>
            <a:endParaRPr lang="es-CO" sz="1400" dirty="0">
              <a:latin typeface="Arial Hebrew Light"/>
              <a:cs typeface="Arial Hebrew Light"/>
            </a:endParaRPr>
          </a:p>
          <a:p>
            <a:pPr marL="285750" indent="-285750" algn="just">
              <a:buFont typeface="Wingdings" panose="05000000000000000000" pitchFamily="2" charset="2"/>
              <a:buChar char="ü"/>
            </a:pPr>
            <a:r>
              <a:rPr lang="es-CO" sz="1400" dirty="0">
                <a:latin typeface="Arial Hebrew Light"/>
                <a:cs typeface="Arial Hebrew Light"/>
              </a:rPr>
              <a:t>Se hacen correcciones que implican un mayor valor de la Cuota al declarado inicialmente.</a:t>
            </a:r>
          </a:p>
        </p:txBody>
      </p:sp>
      <p:sp>
        <p:nvSpPr>
          <p:cNvPr id="3" name="CuadroTexto 2"/>
          <p:cNvSpPr txBox="1"/>
          <p:nvPr/>
        </p:nvSpPr>
        <p:spPr>
          <a:xfrm>
            <a:off x="2787377" y="4744054"/>
            <a:ext cx="3401755" cy="738664"/>
          </a:xfrm>
          <a:prstGeom prst="rect">
            <a:avLst/>
          </a:prstGeom>
          <a:noFill/>
        </p:spPr>
        <p:txBody>
          <a:bodyPr wrap="square" rtlCol="0">
            <a:spAutoFit/>
          </a:bodyPr>
          <a:lstStyle/>
          <a:p>
            <a:pPr marL="285750" indent="-285750" algn="just">
              <a:buFont typeface="Wingdings" panose="05000000000000000000" pitchFamily="2" charset="2"/>
              <a:buChar char="ü"/>
            </a:pPr>
            <a:r>
              <a:rPr lang="es-CO" sz="1400" dirty="0">
                <a:latin typeface="Arial Hebrew Light"/>
                <a:cs typeface="Arial Hebrew Light"/>
              </a:rPr>
              <a:t>Este renglón se habilita previa revisión por parte de Proimágenes Colombia a la solicitud presentada por el exhibidor.</a:t>
            </a:r>
          </a:p>
        </p:txBody>
      </p:sp>
      <p:sp>
        <p:nvSpPr>
          <p:cNvPr id="9" name="CuadroTexto 8"/>
          <p:cNvSpPr txBox="1"/>
          <p:nvPr/>
        </p:nvSpPr>
        <p:spPr>
          <a:xfrm>
            <a:off x="8629954" y="2683648"/>
            <a:ext cx="3054045" cy="738664"/>
          </a:xfrm>
          <a:prstGeom prst="rect">
            <a:avLst/>
          </a:prstGeom>
          <a:noFill/>
        </p:spPr>
        <p:txBody>
          <a:bodyPr wrap="square" rtlCol="0">
            <a:spAutoFit/>
          </a:bodyPr>
          <a:lstStyle/>
          <a:p>
            <a:pPr marL="285750" indent="-285750" algn="just">
              <a:buFont typeface="Wingdings" panose="05000000000000000000" pitchFamily="2" charset="2"/>
              <a:buChar char="ü"/>
            </a:pPr>
            <a:r>
              <a:rPr lang="es-CO" sz="1400" dirty="0">
                <a:latin typeface="Arial Hebrew Light"/>
                <a:cs typeface="Arial Hebrew Light"/>
              </a:rPr>
              <a:t>Este renglón se diligencia cuando se generan correcciones que afectan el valor a pagar.</a:t>
            </a:r>
          </a:p>
        </p:txBody>
      </p:sp>
      <p:sp>
        <p:nvSpPr>
          <p:cNvPr id="13" name="CuadroTexto 12"/>
          <p:cNvSpPr txBox="1"/>
          <p:nvPr/>
        </p:nvSpPr>
        <p:spPr>
          <a:xfrm>
            <a:off x="8766331" y="4945787"/>
            <a:ext cx="2718315" cy="307777"/>
          </a:xfrm>
          <a:prstGeom prst="rect">
            <a:avLst/>
          </a:prstGeom>
          <a:noFill/>
        </p:spPr>
        <p:txBody>
          <a:bodyPr wrap="square" rtlCol="0">
            <a:spAutoFit/>
          </a:bodyPr>
          <a:lstStyle/>
          <a:p>
            <a:pPr marL="285750" indent="-285750">
              <a:buFont typeface="Wingdings" panose="05000000000000000000" pitchFamily="2" charset="2"/>
              <a:buChar char="ü"/>
            </a:pPr>
            <a:r>
              <a:rPr lang="es-CO" sz="1400" dirty="0">
                <a:latin typeface="Arial Hebrew Light"/>
                <a:cs typeface="Arial Hebrew Light"/>
              </a:rPr>
              <a:t>Total de la CDC a pagar</a:t>
            </a:r>
          </a:p>
        </p:txBody>
      </p:sp>
      <p:sp>
        <p:nvSpPr>
          <p:cNvPr id="20" name="Rectángulo 19"/>
          <p:cNvSpPr/>
          <p:nvPr/>
        </p:nvSpPr>
        <p:spPr>
          <a:xfrm>
            <a:off x="0" y="0"/>
            <a:ext cx="12192000" cy="1295530"/>
          </a:xfrm>
          <a:prstGeom prst="rect">
            <a:avLst/>
          </a:prstGeom>
          <a:solidFill>
            <a:srgbClr val="FF706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1" name="Rectángulo 20"/>
          <p:cNvSpPr/>
          <p:nvPr/>
        </p:nvSpPr>
        <p:spPr>
          <a:xfrm>
            <a:off x="278817" y="306006"/>
            <a:ext cx="6096000" cy="646331"/>
          </a:xfrm>
          <a:prstGeom prst="rect">
            <a:avLst/>
          </a:prstGeom>
        </p:spPr>
        <p:txBody>
          <a:bodyPr>
            <a:spAutoFit/>
          </a:bodyPr>
          <a:lstStyle/>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CONTRIBUCIÓN PARAFISCAL</a:t>
            </a:r>
            <a:r>
              <a:rPr lang="es-CO" sz="1200" b="1" dirty="0">
                <a:solidFill>
                  <a:schemeClr val="bg1"/>
                </a:solidFill>
                <a:latin typeface="Arial Hebrew"/>
                <a:ea typeface="Calibri" panose="020F0502020204030204" pitchFamily="34" charset="0"/>
                <a:cs typeface="Arial Hebrew"/>
              </a:rPr>
              <a:t> </a:t>
            </a:r>
            <a:r>
              <a:rPr lang="es-CO" b="1" dirty="0">
                <a:solidFill>
                  <a:schemeClr val="bg1"/>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PARA EL DESARROLLO CINEMATOGRÁFICO </a:t>
            </a:r>
            <a:endParaRPr lang="es-CO" sz="1200" b="1" dirty="0">
              <a:solidFill>
                <a:schemeClr val="bg1"/>
              </a:solidFill>
              <a:latin typeface="Arial Hebrew"/>
              <a:ea typeface="Calibri" panose="020F0502020204030204" pitchFamily="34" charset="0"/>
              <a:cs typeface="Arial Hebrew"/>
            </a:endParaRPr>
          </a:p>
        </p:txBody>
      </p:sp>
      <p:pic>
        <p:nvPicPr>
          <p:cNvPr id="23" name="Imagen 22"/>
          <p:cNvPicPr>
            <a:picLocks noChangeAspect="1"/>
          </p:cNvPicPr>
          <p:nvPr/>
        </p:nvPicPr>
        <p:blipFill>
          <a:blip r:embed="rId2"/>
          <a:stretch>
            <a:fillRect/>
          </a:stretch>
        </p:blipFill>
        <p:spPr>
          <a:xfrm>
            <a:off x="6953250" y="137580"/>
            <a:ext cx="4826000" cy="1026112"/>
          </a:xfrm>
          <a:prstGeom prst="rect">
            <a:avLst/>
          </a:prstGeom>
        </p:spPr>
      </p:pic>
    </p:spTree>
    <p:extLst>
      <p:ext uri="{BB962C8B-B14F-4D97-AF65-F5344CB8AC3E}">
        <p14:creationId xmlns:p14="http://schemas.microsoft.com/office/powerpoint/2010/main" val="26630409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Formulario_pago_CDC - Excel"/>
          <p:cNvPicPr>
            <a:picLocks noChangeAspect="1"/>
          </p:cNvPicPr>
          <p:nvPr/>
        </p:nvPicPr>
        <p:blipFill rotWithShape="1">
          <a:blip r:embed="rId3">
            <a:extLst>
              <a:ext uri="{28A0092B-C50C-407E-A947-70E740481C1C}">
                <a14:useLocalDpi xmlns:a14="http://schemas.microsoft.com/office/drawing/2010/main" val="0"/>
              </a:ext>
            </a:extLst>
          </a:blip>
          <a:srcRect l="2277" t="24470" r="50346" b="3216"/>
          <a:stretch/>
        </p:blipFill>
        <p:spPr>
          <a:xfrm>
            <a:off x="2111786" y="1878124"/>
            <a:ext cx="4665005" cy="4284000"/>
          </a:xfrm>
          <a:prstGeom prst="rect">
            <a:avLst/>
          </a:prstGeom>
          <a:ln>
            <a:solidFill>
              <a:schemeClr val="tx1"/>
            </a:solidFill>
          </a:ln>
        </p:spPr>
      </p:pic>
      <p:sp>
        <p:nvSpPr>
          <p:cNvPr id="3" name="CuadroTexto 2"/>
          <p:cNvSpPr txBox="1"/>
          <p:nvPr/>
        </p:nvSpPr>
        <p:spPr>
          <a:xfrm>
            <a:off x="6104731" y="3832912"/>
            <a:ext cx="4871328" cy="461665"/>
          </a:xfrm>
          <a:prstGeom prst="rect">
            <a:avLst/>
          </a:prstGeom>
          <a:noFill/>
        </p:spPr>
        <p:txBody>
          <a:bodyPr wrap="square" rtlCol="0">
            <a:spAutoFit/>
          </a:bodyPr>
          <a:lstStyle/>
          <a:p>
            <a:pPr algn="ctr"/>
            <a:r>
              <a:rPr lang="es-CO" sz="2400" b="1" dirty="0">
                <a:solidFill>
                  <a:srgbClr val="FF7062"/>
                </a:solidFill>
                <a:latin typeface="Arial Black"/>
                <a:cs typeface="Arial Black"/>
              </a:rPr>
              <a:t>¡ Importante !</a:t>
            </a:r>
          </a:p>
        </p:txBody>
      </p:sp>
      <p:sp>
        <p:nvSpPr>
          <p:cNvPr id="15" name="Rectángulo 14"/>
          <p:cNvSpPr/>
          <p:nvPr/>
        </p:nvSpPr>
        <p:spPr>
          <a:xfrm>
            <a:off x="7424208" y="4446562"/>
            <a:ext cx="554036" cy="76709"/>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6" name="Rectángulo 15"/>
          <p:cNvSpPr/>
          <p:nvPr/>
        </p:nvSpPr>
        <p:spPr>
          <a:xfrm>
            <a:off x="0" y="0"/>
            <a:ext cx="12192000" cy="1295530"/>
          </a:xfrm>
          <a:prstGeom prst="rect">
            <a:avLst/>
          </a:prstGeom>
          <a:solidFill>
            <a:srgbClr val="FF706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7" name="Rectángulo 16"/>
          <p:cNvSpPr/>
          <p:nvPr/>
        </p:nvSpPr>
        <p:spPr>
          <a:xfrm>
            <a:off x="278817" y="306006"/>
            <a:ext cx="6096000" cy="646331"/>
          </a:xfrm>
          <a:prstGeom prst="rect">
            <a:avLst/>
          </a:prstGeom>
        </p:spPr>
        <p:txBody>
          <a:bodyPr>
            <a:spAutoFit/>
          </a:bodyPr>
          <a:lstStyle/>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CONTRIBUCIÓN PARAFISCAL</a:t>
            </a:r>
            <a:r>
              <a:rPr lang="es-CO" sz="1200" b="1" dirty="0">
                <a:solidFill>
                  <a:schemeClr val="bg1"/>
                </a:solidFill>
                <a:latin typeface="Arial Hebrew"/>
                <a:ea typeface="Calibri" panose="020F0502020204030204" pitchFamily="34" charset="0"/>
                <a:cs typeface="Arial Hebrew"/>
              </a:rPr>
              <a:t> </a:t>
            </a:r>
            <a:r>
              <a:rPr lang="es-CO" b="1" dirty="0">
                <a:solidFill>
                  <a:schemeClr val="bg1"/>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PARA EL DESARROLLO CINEMATOGRÁFICO </a:t>
            </a:r>
            <a:endParaRPr lang="es-CO" sz="1200" b="1" dirty="0">
              <a:solidFill>
                <a:schemeClr val="bg1"/>
              </a:solidFill>
              <a:latin typeface="Arial Hebrew"/>
              <a:ea typeface="Calibri" panose="020F0502020204030204" pitchFamily="34" charset="0"/>
              <a:cs typeface="Arial Hebrew"/>
            </a:endParaRPr>
          </a:p>
        </p:txBody>
      </p:sp>
      <p:sp>
        <p:nvSpPr>
          <p:cNvPr id="19" name="CuadroTexto 18"/>
          <p:cNvSpPr txBox="1"/>
          <p:nvPr/>
        </p:nvSpPr>
        <p:spPr>
          <a:xfrm>
            <a:off x="7318965" y="4675481"/>
            <a:ext cx="2824102" cy="1600438"/>
          </a:xfrm>
          <a:prstGeom prst="rect">
            <a:avLst/>
          </a:prstGeom>
          <a:noFill/>
        </p:spPr>
        <p:txBody>
          <a:bodyPr wrap="square" rtlCol="0">
            <a:spAutoFit/>
          </a:bodyPr>
          <a:lstStyle/>
          <a:p>
            <a:r>
              <a:rPr lang="es-ES" sz="1400" dirty="0">
                <a:latin typeface="Arial Hebrew Light"/>
                <a:cs typeface="Arial Hebrew Light"/>
              </a:rPr>
              <a:t>Aunque no realice actividades en el periodo que generen el pago de la Cuota para el Desarrollo Cinematográfico la declaración debe presentarse en cero (0) en la entidad financiera, firmada por el representante legal o declarante.</a:t>
            </a:r>
          </a:p>
        </p:txBody>
      </p:sp>
      <p:pic>
        <p:nvPicPr>
          <p:cNvPr id="20" name="Imagen 19"/>
          <p:cNvPicPr>
            <a:picLocks noChangeAspect="1"/>
          </p:cNvPicPr>
          <p:nvPr/>
        </p:nvPicPr>
        <p:blipFill>
          <a:blip r:embed="rId4"/>
          <a:stretch>
            <a:fillRect/>
          </a:stretch>
        </p:blipFill>
        <p:spPr>
          <a:xfrm>
            <a:off x="6953250" y="137580"/>
            <a:ext cx="4826000" cy="1026112"/>
          </a:xfrm>
          <a:prstGeom prst="rect">
            <a:avLst/>
          </a:prstGeom>
        </p:spPr>
      </p:pic>
      <p:sp>
        <p:nvSpPr>
          <p:cNvPr id="9" name="Rectángulo 8"/>
          <p:cNvSpPr/>
          <p:nvPr/>
        </p:nvSpPr>
        <p:spPr>
          <a:xfrm>
            <a:off x="2116666" y="1955801"/>
            <a:ext cx="1227667" cy="3048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2" name="Imagen 1"/>
          <p:cNvPicPr>
            <a:picLocks noChangeAspect="1"/>
          </p:cNvPicPr>
          <p:nvPr/>
        </p:nvPicPr>
        <p:blipFill>
          <a:blip r:embed="rId5"/>
          <a:stretch>
            <a:fillRect/>
          </a:stretch>
        </p:blipFill>
        <p:spPr>
          <a:xfrm>
            <a:off x="2218266" y="1983317"/>
            <a:ext cx="800100" cy="203200"/>
          </a:xfrm>
          <a:prstGeom prst="rect">
            <a:avLst/>
          </a:prstGeom>
        </p:spPr>
      </p:pic>
    </p:spTree>
    <p:extLst>
      <p:ext uri="{BB962C8B-B14F-4D97-AF65-F5344CB8AC3E}">
        <p14:creationId xmlns:p14="http://schemas.microsoft.com/office/powerpoint/2010/main" val="33121952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ángulo 31"/>
          <p:cNvSpPr/>
          <p:nvPr/>
        </p:nvSpPr>
        <p:spPr>
          <a:xfrm>
            <a:off x="0" y="0"/>
            <a:ext cx="12192000" cy="1295530"/>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 name="Rectángulo 9"/>
          <p:cNvSpPr/>
          <p:nvPr/>
        </p:nvSpPr>
        <p:spPr>
          <a:xfrm>
            <a:off x="278817" y="306006"/>
            <a:ext cx="6096000" cy="646331"/>
          </a:xfrm>
          <a:prstGeom prst="rect">
            <a:avLst/>
          </a:prstGeom>
        </p:spPr>
        <p:txBody>
          <a:bodyPr>
            <a:spAutoFit/>
          </a:bodyPr>
          <a:lstStyle/>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CONTRIBUCIÓN PARAFISCAL</a:t>
            </a:r>
            <a:r>
              <a:rPr lang="es-CO" sz="1200" b="1" dirty="0">
                <a:solidFill>
                  <a:schemeClr val="bg1"/>
                </a:solidFill>
                <a:latin typeface="Arial Hebrew"/>
                <a:ea typeface="Calibri" panose="020F0502020204030204" pitchFamily="34" charset="0"/>
                <a:cs typeface="Arial Hebrew"/>
              </a:rPr>
              <a:t> </a:t>
            </a:r>
            <a:r>
              <a:rPr lang="es-CO" b="1" dirty="0">
                <a:solidFill>
                  <a:schemeClr val="bg1"/>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PARA EL DESARROLLO CINEMATOGRÁFICO </a:t>
            </a:r>
            <a:endParaRPr lang="es-CO" sz="1200" b="1" dirty="0">
              <a:solidFill>
                <a:schemeClr val="bg1"/>
              </a:solidFill>
              <a:latin typeface="Arial Hebrew"/>
              <a:ea typeface="Calibri" panose="020F0502020204030204" pitchFamily="34" charset="0"/>
              <a:cs typeface="Arial Hebrew"/>
            </a:endParaRPr>
          </a:p>
        </p:txBody>
      </p:sp>
      <p:sp>
        <p:nvSpPr>
          <p:cNvPr id="7" name="CuadroTexto 6">
            <a:extLst>
              <a:ext uri="{FF2B5EF4-FFF2-40B4-BE49-F238E27FC236}">
                <a16:creationId xmlns:a16="http://schemas.microsoft.com/office/drawing/2014/main" id="{DA6EA210-4B11-4000-9CE4-BE06735FF6AE}"/>
              </a:ext>
            </a:extLst>
          </p:cNvPr>
          <p:cNvSpPr txBox="1"/>
          <p:nvPr/>
        </p:nvSpPr>
        <p:spPr>
          <a:xfrm>
            <a:off x="6609717" y="1387179"/>
            <a:ext cx="5218772" cy="861774"/>
          </a:xfrm>
          <a:prstGeom prst="rect">
            <a:avLst/>
          </a:prstGeom>
          <a:noFill/>
        </p:spPr>
        <p:txBody>
          <a:bodyPr wrap="square" rtlCol="0">
            <a:spAutoFit/>
          </a:bodyPr>
          <a:lstStyle/>
          <a:p>
            <a:pPr algn="just"/>
            <a:endParaRPr lang="es-CO" b="1" dirty="0">
              <a:solidFill>
                <a:schemeClr val="accent1">
                  <a:lumMod val="75000"/>
                </a:schemeClr>
              </a:solidFill>
            </a:endParaRPr>
          </a:p>
          <a:p>
            <a:pPr algn="just"/>
            <a:endParaRPr lang="es-CO" sz="1400" dirty="0"/>
          </a:p>
          <a:p>
            <a:pPr algn="just"/>
            <a:endParaRPr lang="es-ES" b="1" dirty="0">
              <a:latin typeface="Arial" panose="020B0604020202020204" pitchFamily="34" charset="0"/>
              <a:cs typeface="Arial" panose="020B0604020202020204" pitchFamily="34" charset="0"/>
            </a:endParaRPr>
          </a:p>
        </p:txBody>
      </p:sp>
      <p:sp>
        <p:nvSpPr>
          <p:cNvPr id="2" name="Rectángulo 1"/>
          <p:cNvSpPr/>
          <p:nvPr/>
        </p:nvSpPr>
        <p:spPr>
          <a:xfrm>
            <a:off x="1587099" y="1772816"/>
            <a:ext cx="4042833" cy="4278094"/>
          </a:xfrm>
          <a:prstGeom prst="rect">
            <a:avLst/>
          </a:prstGeom>
        </p:spPr>
        <p:txBody>
          <a:bodyPr wrap="square">
            <a:spAutoFit/>
          </a:bodyPr>
          <a:lstStyle/>
          <a:p>
            <a:r>
              <a:rPr lang="es-CO" sz="1400" b="1" dirty="0">
                <a:solidFill>
                  <a:srgbClr val="FF7062"/>
                </a:solidFill>
                <a:latin typeface="Arial Black"/>
                <a:cs typeface="Arial Black"/>
              </a:rPr>
              <a:t>¿Qué es el Fondo para el Desarrollo Cinematográfico - “FDC”?</a:t>
            </a:r>
          </a:p>
          <a:p>
            <a:endParaRPr lang="es-CO" dirty="0">
              <a:solidFill>
                <a:srgbClr val="FF7062"/>
              </a:solidFill>
              <a:latin typeface="Arial Hebrew Light"/>
              <a:cs typeface="Arial Hebrew Light"/>
            </a:endParaRPr>
          </a:p>
          <a:p>
            <a:pPr algn="just"/>
            <a:r>
              <a:rPr lang="es-CO" sz="1400" dirty="0">
                <a:latin typeface="Arial Hebrew Light"/>
                <a:cs typeface="Arial Hebrew Light"/>
              </a:rPr>
              <a:t>Es el fondo creado por la ley 814 en 2003, más conocida como ley de cine. El FDC es una cuenta bancaria a la cual ingresan  los recursos de la Cuota para el Desarrollo Cinematográfico.</a:t>
            </a:r>
          </a:p>
          <a:p>
            <a:pPr algn="just"/>
            <a:endParaRPr lang="es-CO" sz="1400" dirty="0">
              <a:latin typeface="Arial Hebrew Light"/>
              <a:cs typeface="Arial Hebrew Light"/>
            </a:endParaRPr>
          </a:p>
          <a:p>
            <a:endParaRPr lang="es-ES" sz="1400" b="1" dirty="0">
              <a:solidFill>
                <a:srgbClr val="FF7062"/>
              </a:solidFill>
              <a:latin typeface="Arial Black"/>
              <a:cs typeface="Arial Black"/>
            </a:endParaRPr>
          </a:p>
          <a:p>
            <a:r>
              <a:rPr lang="es-ES" sz="1400" b="1" dirty="0">
                <a:solidFill>
                  <a:srgbClr val="FF7062"/>
                </a:solidFill>
                <a:latin typeface="Arial Black"/>
                <a:cs typeface="Arial Black"/>
              </a:rPr>
              <a:t>¿Qué es la Cuota para el Desarrollo Cinematográfico- “CDC”</a:t>
            </a:r>
            <a:r>
              <a:rPr lang="es-ES" sz="1400" dirty="0">
                <a:solidFill>
                  <a:srgbClr val="FF7062"/>
                </a:solidFill>
                <a:latin typeface="Arial Black"/>
                <a:cs typeface="Arial Black"/>
              </a:rPr>
              <a:t>?</a:t>
            </a:r>
          </a:p>
          <a:p>
            <a:endParaRPr lang="es-ES" sz="1600" dirty="0">
              <a:solidFill>
                <a:srgbClr val="FF7062"/>
              </a:solidFill>
              <a:latin typeface="Arial Black"/>
              <a:cs typeface="Arial Black"/>
            </a:endParaRPr>
          </a:p>
          <a:p>
            <a:pPr algn="just"/>
            <a:r>
              <a:rPr lang="es-ES" sz="1400" dirty="0">
                <a:solidFill>
                  <a:srgbClr val="000000"/>
                </a:solidFill>
                <a:latin typeface="Arial Hebrew Light"/>
                <a:cs typeface="Arial Hebrew Light"/>
              </a:rPr>
              <a:t>Es la contribución parafiscal que realizan los exhibidores, distribuidores y productores </a:t>
            </a:r>
            <a:r>
              <a:rPr lang="es-CO" sz="1400" dirty="0">
                <a:solidFill>
                  <a:srgbClr val="000000"/>
                </a:solidFill>
                <a:latin typeface="Arial Hebrew Light"/>
                <a:cs typeface="Arial Hebrew Light"/>
              </a:rPr>
              <a:t>como resultado de la exhibición de películas no colombianas, contenidos alternativos y películas colombianas en las salas de cine del territorio nacional.</a:t>
            </a:r>
            <a:endParaRPr lang="es-ES" sz="1400" dirty="0">
              <a:solidFill>
                <a:srgbClr val="000000"/>
              </a:solidFill>
              <a:latin typeface="Arial Hebrew Light"/>
              <a:cs typeface="Arial Hebrew Light"/>
            </a:endParaRPr>
          </a:p>
          <a:p>
            <a:pPr algn="just"/>
            <a:endParaRPr lang="es-CO" sz="1400" dirty="0">
              <a:latin typeface="Arial Hebrew Light"/>
              <a:cs typeface="Arial Hebrew Light"/>
            </a:endParaRPr>
          </a:p>
        </p:txBody>
      </p:sp>
      <p:cxnSp>
        <p:nvCxnSpPr>
          <p:cNvPr id="19" name="Conector recto 18"/>
          <p:cNvCxnSpPr/>
          <p:nvPr/>
        </p:nvCxnSpPr>
        <p:spPr>
          <a:xfrm>
            <a:off x="6128798" y="1820333"/>
            <a:ext cx="0" cy="4512734"/>
          </a:xfrm>
          <a:prstGeom prst="line">
            <a:avLst/>
          </a:prstGeom>
          <a:ln>
            <a:solidFill>
              <a:srgbClr val="FF7062"/>
            </a:solidFill>
          </a:ln>
        </p:spPr>
        <p:style>
          <a:lnRef idx="2">
            <a:schemeClr val="accent1"/>
          </a:lnRef>
          <a:fillRef idx="0">
            <a:schemeClr val="accent1"/>
          </a:fillRef>
          <a:effectRef idx="1">
            <a:schemeClr val="accent1"/>
          </a:effectRef>
          <a:fontRef idx="minor">
            <a:schemeClr val="tx1"/>
          </a:fontRef>
        </p:style>
      </p:cxnSp>
      <p:pic>
        <p:nvPicPr>
          <p:cNvPr id="39" name="Imagen 38"/>
          <p:cNvPicPr>
            <a:picLocks noChangeAspect="1"/>
          </p:cNvPicPr>
          <p:nvPr/>
        </p:nvPicPr>
        <p:blipFill>
          <a:blip r:embed="rId3"/>
          <a:stretch>
            <a:fillRect/>
          </a:stretch>
        </p:blipFill>
        <p:spPr>
          <a:xfrm>
            <a:off x="6953250" y="137580"/>
            <a:ext cx="4826000" cy="1026112"/>
          </a:xfrm>
          <a:prstGeom prst="rect">
            <a:avLst/>
          </a:prstGeom>
        </p:spPr>
      </p:pic>
      <p:sp>
        <p:nvSpPr>
          <p:cNvPr id="12" name="CuadroTexto 11">
            <a:extLst>
              <a:ext uri="{FF2B5EF4-FFF2-40B4-BE49-F238E27FC236}">
                <a16:creationId xmlns:a16="http://schemas.microsoft.com/office/drawing/2014/main" id="{448B00E6-342B-4315-80CD-2003781A6D9F}"/>
              </a:ext>
            </a:extLst>
          </p:cNvPr>
          <p:cNvSpPr txBox="1"/>
          <p:nvPr/>
        </p:nvSpPr>
        <p:spPr>
          <a:xfrm>
            <a:off x="6606493" y="1567375"/>
            <a:ext cx="4008835" cy="5116785"/>
          </a:xfrm>
          <a:prstGeom prst="rect">
            <a:avLst/>
          </a:prstGeom>
          <a:noFill/>
        </p:spPr>
        <p:txBody>
          <a:bodyPr wrap="square" rtlCol="0">
            <a:spAutoFit/>
          </a:bodyPr>
          <a:lstStyle/>
          <a:p>
            <a:endParaRPr lang="es-ES" sz="1400" dirty="0">
              <a:latin typeface="Arial Black"/>
              <a:cs typeface="Arial Black"/>
            </a:endParaRPr>
          </a:p>
          <a:p>
            <a:r>
              <a:rPr lang="es-ES" sz="1400" b="1" dirty="0">
                <a:solidFill>
                  <a:srgbClr val="FF7062"/>
                </a:solidFill>
                <a:latin typeface="Arial Black"/>
                <a:cs typeface="Arial Black"/>
              </a:rPr>
              <a:t>¿Quiénes aportan la Cuota para el Desarrollo Cinematográfico- “CDC”</a:t>
            </a:r>
            <a:r>
              <a:rPr lang="es-ES" sz="1400" dirty="0">
                <a:solidFill>
                  <a:srgbClr val="FF7062"/>
                </a:solidFill>
                <a:latin typeface="Arial Black"/>
                <a:cs typeface="Arial Black"/>
              </a:rPr>
              <a:t>?</a:t>
            </a:r>
          </a:p>
          <a:p>
            <a:endParaRPr lang="es-ES" sz="1050" b="1" dirty="0">
              <a:latin typeface="Arial" panose="020B0604020202020204" pitchFamily="34" charset="0"/>
              <a:cs typeface="Arial" panose="020B0604020202020204" pitchFamily="34" charset="0"/>
            </a:endParaRPr>
          </a:p>
          <a:p>
            <a:pPr algn="just"/>
            <a:r>
              <a:rPr lang="es-ES" sz="1400" dirty="0">
                <a:latin typeface="Arial Hebrew Light"/>
                <a:cs typeface="Arial Hebrew Light"/>
              </a:rPr>
              <a:t>Los exhibidores y distribuidores </a:t>
            </a:r>
            <a:r>
              <a:rPr lang="es-CO" sz="1400" dirty="0">
                <a:latin typeface="Arial Hebrew Light"/>
                <a:cs typeface="Arial Hebrew Light"/>
              </a:rPr>
              <a:t>de obras cinematográficas no colombianas y contenidos alternativos</a:t>
            </a:r>
            <a:r>
              <a:rPr lang="es-ES" sz="1400" dirty="0">
                <a:latin typeface="Arial Hebrew Light"/>
                <a:cs typeface="Arial Hebrew Light"/>
              </a:rPr>
              <a:t> y los productores de películas colombianas.</a:t>
            </a:r>
          </a:p>
          <a:p>
            <a:pPr algn="just"/>
            <a:endParaRPr lang="es-ES" sz="1400" dirty="0">
              <a:latin typeface="Arial Hebrew Light"/>
              <a:cs typeface="Arial Hebrew Light"/>
            </a:endParaRPr>
          </a:p>
          <a:p>
            <a:pPr algn="just"/>
            <a:r>
              <a:rPr lang="es-ES" sz="1400" dirty="0">
                <a:latin typeface="Arial Hebrew Light"/>
                <a:cs typeface="Arial Hebrew Light"/>
              </a:rPr>
              <a:t>La exhibición de películas colombianas no genera cuota a cargo de los exhibidores ni de los distribuidores.</a:t>
            </a:r>
          </a:p>
          <a:p>
            <a:endParaRPr lang="es-ES" sz="1400" dirty="0">
              <a:latin typeface="Arial Hebrew Light"/>
              <a:cs typeface="Arial Hebrew Light"/>
            </a:endParaRPr>
          </a:p>
          <a:p>
            <a:endParaRPr lang="es-ES" sz="1400" dirty="0">
              <a:latin typeface="Arial Black"/>
              <a:cs typeface="Arial Black"/>
            </a:endParaRPr>
          </a:p>
          <a:p>
            <a:r>
              <a:rPr lang="es-CO" sz="1600" b="1" dirty="0">
                <a:solidFill>
                  <a:srgbClr val="FF7062"/>
                </a:solidFill>
                <a:latin typeface="Arial Black"/>
                <a:cs typeface="Arial Black"/>
              </a:rPr>
              <a:t>¿Cuánto aportan los exhibidores, distribuidores y productores?</a:t>
            </a:r>
          </a:p>
          <a:p>
            <a:endParaRPr lang="es-CO" sz="1400" b="1" dirty="0">
              <a:latin typeface="Arial Hebrew"/>
              <a:cs typeface="Arial Hebrew"/>
            </a:endParaRPr>
          </a:p>
          <a:p>
            <a:pPr>
              <a:lnSpc>
                <a:spcPct val="70000"/>
              </a:lnSpc>
            </a:pPr>
            <a:r>
              <a:rPr lang="es-CO" sz="1400" b="1" dirty="0">
                <a:solidFill>
                  <a:srgbClr val="FF7062"/>
                </a:solidFill>
                <a:latin typeface="Arial Hebrew"/>
                <a:cs typeface="Arial Hebrew"/>
              </a:rPr>
              <a:t>Exhibidores</a:t>
            </a:r>
          </a:p>
          <a:p>
            <a:endParaRPr lang="es-CO" sz="700" dirty="0"/>
          </a:p>
          <a:p>
            <a:pPr algn="just"/>
            <a:r>
              <a:rPr lang="es-CO" sz="1400" dirty="0">
                <a:latin typeface="Arial Hebrew Light"/>
                <a:cs typeface="Arial Hebrew Light"/>
              </a:rPr>
              <a:t>El 8,5%* sobre sus ingresos netos, obtenidos por la exhibición de películas no colombianas y contenidos alternativos.</a:t>
            </a:r>
          </a:p>
          <a:p>
            <a:pPr algn="just"/>
            <a:endParaRPr lang="es-CO" sz="1100" dirty="0">
              <a:latin typeface="Arial" panose="020B0604020202020204" pitchFamily="34" charset="0"/>
              <a:cs typeface="Arial" panose="020B0604020202020204" pitchFamily="34" charset="0"/>
            </a:endParaRPr>
          </a:p>
          <a:p>
            <a:endParaRPr lang="es-E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56621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p:cNvSpPr txBox="1"/>
          <p:nvPr/>
        </p:nvSpPr>
        <p:spPr>
          <a:xfrm>
            <a:off x="2609059" y="3270508"/>
            <a:ext cx="2841361" cy="1384995"/>
          </a:xfrm>
          <a:prstGeom prst="rect">
            <a:avLst/>
          </a:prstGeom>
          <a:noFill/>
        </p:spPr>
        <p:txBody>
          <a:bodyPr wrap="square" rtlCol="0">
            <a:spAutoFit/>
          </a:bodyPr>
          <a:lstStyle/>
          <a:p>
            <a:r>
              <a:rPr lang="es-CO" sz="1400" dirty="0">
                <a:latin typeface="Arial Hebrew Light"/>
                <a:cs typeface="Arial Hebrew Light"/>
              </a:rPr>
              <a:t>Si después de leer esta cartilla tiene alguna inquietud, por favor comuníquese con Proimágenes Colombia al PBX</a:t>
            </a:r>
            <a:r>
              <a:rPr lang="es-CO" sz="1400" dirty="0">
                <a:latin typeface="Arial Hebrew"/>
                <a:cs typeface="Arial Hebrew"/>
              </a:rPr>
              <a:t>: 287 01 03  </a:t>
            </a:r>
            <a:r>
              <a:rPr lang="es-CO" sz="1400" dirty="0">
                <a:latin typeface="Arial Hebrew Light"/>
                <a:cs typeface="Arial Hebrew Light"/>
              </a:rPr>
              <a:t>con el Coordinador Administrativo de Recaudo CDC.</a:t>
            </a:r>
          </a:p>
        </p:txBody>
      </p:sp>
      <p:sp>
        <p:nvSpPr>
          <p:cNvPr id="7" name="Rectángulo redondeado 7">
            <a:hlinkClick r:id="rId3" action="ppaction://hlinksldjump"/>
            <a:extLst>
              <a:ext uri="{FF2B5EF4-FFF2-40B4-BE49-F238E27FC236}">
                <a16:creationId xmlns:a16="http://schemas.microsoft.com/office/drawing/2014/main" id="{0B3D9B45-CEF7-4CE9-B1C8-FBB3E98C4A02}"/>
              </a:ext>
            </a:extLst>
          </p:cNvPr>
          <p:cNvSpPr/>
          <p:nvPr/>
        </p:nvSpPr>
        <p:spPr>
          <a:xfrm>
            <a:off x="6124601" y="2645834"/>
            <a:ext cx="3102578" cy="1098830"/>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s-CO" sz="500" b="1" dirty="0">
                <a:effectLst/>
                <a:latin typeface="Arial" panose="020B0604020202020204" pitchFamily="34" charset="0"/>
                <a:ea typeface="Calibri" panose="020F0502020204030204" pitchFamily="34" charset="0"/>
                <a:cs typeface="Times New Roman" panose="02020603050405020304" pitchFamily="18" charset="0"/>
              </a:rPr>
              <a:t> </a:t>
            </a:r>
            <a:r>
              <a:rPr lang="es-CO" sz="1600" b="1" dirty="0">
                <a:solidFill>
                  <a:srgbClr val="1F4E79"/>
                </a:solidFill>
                <a:effectLst/>
                <a:latin typeface="Arial Black"/>
                <a:ea typeface="Calibri" panose="020F0502020204030204" pitchFamily="34" charset="0"/>
                <a:cs typeface="Arial Black"/>
              </a:rPr>
              <a:t>REGRESAR AL INICIO</a:t>
            </a:r>
            <a:r>
              <a:rPr lang="es-CO" sz="1400" b="1" dirty="0">
                <a:solidFill>
                  <a:srgbClr val="1F4E79"/>
                </a:solidFill>
                <a:effectLst/>
                <a:latin typeface="Arial" panose="020B0604020202020204" pitchFamily="34" charset="0"/>
                <a:ea typeface="Calibri" panose="020F0502020204030204" pitchFamily="34" charset="0"/>
                <a:cs typeface="Times New Roman" panose="02020603050405020304" pitchFamily="18" charset="0"/>
              </a:rPr>
              <a:t> </a:t>
            </a:r>
            <a:endParaRPr lang="es-CO" sz="1400" dirty="0">
              <a:solidFill>
                <a:srgbClr val="1F4E79"/>
              </a:solidFill>
              <a:effectLst/>
              <a:ea typeface="Calibri" panose="020F0502020204030204" pitchFamily="34" charset="0"/>
              <a:cs typeface="Times New Roman" panose="02020603050405020304" pitchFamily="18" charset="0"/>
            </a:endParaRPr>
          </a:p>
        </p:txBody>
      </p:sp>
      <p:sp>
        <p:nvSpPr>
          <p:cNvPr id="10" name="Rectángulo redondeado 9">
            <a:hlinkClick r:id="rId4" action="ppaction://hlinksldjump"/>
            <a:extLst>
              <a:ext uri="{FF2B5EF4-FFF2-40B4-BE49-F238E27FC236}">
                <a16:creationId xmlns:a16="http://schemas.microsoft.com/office/drawing/2014/main" id="{59E6DE12-A248-403B-B3A6-5973D15F0ED9}"/>
              </a:ext>
            </a:extLst>
          </p:cNvPr>
          <p:cNvSpPr/>
          <p:nvPr/>
        </p:nvSpPr>
        <p:spPr>
          <a:xfrm>
            <a:off x="6122823" y="4032251"/>
            <a:ext cx="3107764" cy="1100666"/>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s-CO" sz="500" b="1" dirty="0">
                <a:effectLst/>
                <a:latin typeface="Arial" panose="020B0604020202020204" pitchFamily="34" charset="0"/>
                <a:ea typeface="Calibri" panose="020F0502020204030204" pitchFamily="34" charset="0"/>
                <a:cs typeface="Times New Roman" panose="02020603050405020304" pitchFamily="18" charset="0"/>
              </a:rPr>
              <a:t> </a:t>
            </a:r>
            <a:r>
              <a:rPr lang="es-CO" sz="1400" b="1" dirty="0">
                <a:solidFill>
                  <a:srgbClr val="1F4E79"/>
                </a:solidFill>
                <a:effectLst/>
                <a:latin typeface="Arial Black"/>
                <a:ea typeface="Calibri" panose="020F0502020204030204" pitchFamily="34" charset="0"/>
                <a:cs typeface="Arial Black"/>
              </a:rPr>
              <a:t>REGRESAR AL INICIO  INSTRUCCIONES EXHIBIDOR  </a:t>
            </a:r>
            <a:endParaRPr lang="es-CO" sz="1400" dirty="0">
              <a:solidFill>
                <a:srgbClr val="1F4E79"/>
              </a:solidFill>
              <a:effectLst/>
              <a:latin typeface="Arial Black"/>
              <a:ea typeface="Calibri" panose="020F0502020204030204" pitchFamily="34" charset="0"/>
              <a:cs typeface="Arial Black"/>
            </a:endParaRPr>
          </a:p>
        </p:txBody>
      </p:sp>
      <p:sp>
        <p:nvSpPr>
          <p:cNvPr id="11" name="Rectángulo 10"/>
          <p:cNvSpPr/>
          <p:nvPr/>
        </p:nvSpPr>
        <p:spPr>
          <a:xfrm>
            <a:off x="2712847" y="3034268"/>
            <a:ext cx="554036" cy="76709"/>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2" name="Rectángulo 11"/>
          <p:cNvSpPr/>
          <p:nvPr/>
        </p:nvSpPr>
        <p:spPr>
          <a:xfrm>
            <a:off x="0" y="0"/>
            <a:ext cx="12192000" cy="1295530"/>
          </a:xfrm>
          <a:prstGeom prst="rect">
            <a:avLst/>
          </a:prstGeom>
          <a:solidFill>
            <a:srgbClr val="FF706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3" name="Rectángulo 12"/>
          <p:cNvSpPr/>
          <p:nvPr/>
        </p:nvSpPr>
        <p:spPr>
          <a:xfrm>
            <a:off x="278817" y="306006"/>
            <a:ext cx="6096000" cy="646331"/>
          </a:xfrm>
          <a:prstGeom prst="rect">
            <a:avLst/>
          </a:prstGeom>
        </p:spPr>
        <p:txBody>
          <a:bodyPr>
            <a:spAutoFit/>
          </a:bodyPr>
          <a:lstStyle/>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CONTRIBUCIÓN PARAFISCAL</a:t>
            </a:r>
            <a:r>
              <a:rPr lang="es-CO" sz="1200" b="1" dirty="0">
                <a:solidFill>
                  <a:schemeClr val="bg1"/>
                </a:solidFill>
                <a:latin typeface="Arial Hebrew"/>
                <a:ea typeface="Calibri" panose="020F0502020204030204" pitchFamily="34" charset="0"/>
                <a:cs typeface="Arial Hebrew"/>
              </a:rPr>
              <a:t> </a:t>
            </a:r>
            <a:r>
              <a:rPr lang="es-CO" b="1" dirty="0">
                <a:solidFill>
                  <a:schemeClr val="bg1"/>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PARA EL DESARROLLO CINEMATOGRÁFICO </a:t>
            </a:r>
            <a:endParaRPr lang="es-CO" sz="1200" b="1" dirty="0">
              <a:solidFill>
                <a:schemeClr val="bg1"/>
              </a:solidFill>
              <a:latin typeface="Arial Hebrew"/>
              <a:ea typeface="Calibri" panose="020F0502020204030204" pitchFamily="34" charset="0"/>
              <a:cs typeface="Arial Hebrew"/>
            </a:endParaRPr>
          </a:p>
        </p:txBody>
      </p:sp>
      <p:pic>
        <p:nvPicPr>
          <p:cNvPr id="15" name="Imagen 14"/>
          <p:cNvPicPr>
            <a:picLocks noChangeAspect="1"/>
          </p:cNvPicPr>
          <p:nvPr/>
        </p:nvPicPr>
        <p:blipFill>
          <a:blip r:embed="rId5"/>
          <a:stretch>
            <a:fillRect/>
          </a:stretch>
        </p:blipFill>
        <p:spPr>
          <a:xfrm>
            <a:off x="6953250" y="137580"/>
            <a:ext cx="4826000" cy="1026112"/>
          </a:xfrm>
          <a:prstGeom prst="rect">
            <a:avLst/>
          </a:prstGeom>
        </p:spPr>
      </p:pic>
    </p:spTree>
    <p:extLst>
      <p:ext uri="{BB962C8B-B14F-4D97-AF65-F5344CB8AC3E}">
        <p14:creationId xmlns:p14="http://schemas.microsoft.com/office/powerpoint/2010/main" val="16531482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274040" cy="6920859"/>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3" name="CuadroTexto 2"/>
          <p:cNvSpPr txBox="1"/>
          <p:nvPr/>
        </p:nvSpPr>
        <p:spPr>
          <a:xfrm>
            <a:off x="1589769" y="2905186"/>
            <a:ext cx="7292340" cy="1323439"/>
          </a:xfrm>
          <a:prstGeom prst="rect">
            <a:avLst/>
          </a:prstGeom>
          <a:noFill/>
        </p:spPr>
        <p:txBody>
          <a:bodyPr wrap="square" rtlCol="0">
            <a:spAutoFit/>
          </a:bodyPr>
          <a:lstStyle/>
          <a:p>
            <a:r>
              <a:rPr lang="es-CO" sz="4000" b="1" dirty="0">
                <a:solidFill>
                  <a:srgbClr val="81D7B2"/>
                </a:solidFill>
                <a:latin typeface="Arial Black"/>
                <a:cs typeface="Arial Black"/>
              </a:rPr>
              <a:t>Instrucciones Distribuidor</a:t>
            </a:r>
          </a:p>
        </p:txBody>
      </p:sp>
      <p:sp>
        <p:nvSpPr>
          <p:cNvPr id="4" name="Rectángulo 3"/>
          <p:cNvSpPr/>
          <p:nvPr/>
        </p:nvSpPr>
        <p:spPr>
          <a:xfrm>
            <a:off x="1681968" y="2637551"/>
            <a:ext cx="733033" cy="110802"/>
          </a:xfrm>
          <a:prstGeom prst="rect">
            <a:avLst/>
          </a:prstGeom>
          <a:solidFill>
            <a:srgbClr val="81D7B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9297512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1295530"/>
          </a:xfrm>
          <a:prstGeom prst="rect">
            <a:avLst/>
          </a:prstGeom>
          <a:solidFill>
            <a:srgbClr val="FF706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 name="Rectángulo 2"/>
          <p:cNvSpPr/>
          <p:nvPr/>
        </p:nvSpPr>
        <p:spPr>
          <a:xfrm>
            <a:off x="278817" y="306006"/>
            <a:ext cx="6096000" cy="646331"/>
          </a:xfrm>
          <a:prstGeom prst="rect">
            <a:avLst/>
          </a:prstGeom>
        </p:spPr>
        <p:txBody>
          <a:bodyPr>
            <a:spAutoFit/>
          </a:bodyPr>
          <a:lstStyle/>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CONTRIBUCIÓN PARAFISCAL</a:t>
            </a:r>
            <a:r>
              <a:rPr lang="es-CO" sz="1200" b="1" dirty="0">
                <a:solidFill>
                  <a:schemeClr val="bg1"/>
                </a:solidFill>
                <a:latin typeface="Arial Hebrew"/>
                <a:ea typeface="Calibri" panose="020F0502020204030204" pitchFamily="34" charset="0"/>
                <a:cs typeface="Arial Hebrew"/>
              </a:rPr>
              <a:t> </a:t>
            </a:r>
            <a:r>
              <a:rPr lang="es-CO" b="1" dirty="0">
                <a:solidFill>
                  <a:schemeClr val="bg1"/>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PARA EL DESARROLLO CINEMATOGRÁFICO </a:t>
            </a:r>
            <a:endParaRPr lang="es-CO" sz="1200" b="1" dirty="0">
              <a:solidFill>
                <a:schemeClr val="bg1"/>
              </a:solidFill>
              <a:latin typeface="Arial Hebrew"/>
              <a:ea typeface="Calibri" panose="020F0502020204030204" pitchFamily="34" charset="0"/>
              <a:cs typeface="Arial Hebrew"/>
            </a:endParaRPr>
          </a:p>
        </p:txBody>
      </p:sp>
      <p:pic>
        <p:nvPicPr>
          <p:cNvPr id="4" name="Imagen 3"/>
          <p:cNvPicPr>
            <a:picLocks noChangeAspect="1"/>
          </p:cNvPicPr>
          <p:nvPr/>
        </p:nvPicPr>
        <p:blipFill>
          <a:blip r:embed="rId2"/>
          <a:stretch>
            <a:fillRect/>
          </a:stretch>
        </p:blipFill>
        <p:spPr>
          <a:xfrm>
            <a:off x="6953250" y="137580"/>
            <a:ext cx="4826000" cy="1026112"/>
          </a:xfrm>
          <a:prstGeom prst="rect">
            <a:avLst/>
          </a:prstGeom>
        </p:spPr>
      </p:pic>
      <p:sp>
        <p:nvSpPr>
          <p:cNvPr id="5" name="Elipse 4"/>
          <p:cNvSpPr/>
          <p:nvPr/>
        </p:nvSpPr>
        <p:spPr>
          <a:xfrm>
            <a:off x="1303245" y="3892972"/>
            <a:ext cx="681890" cy="681890"/>
          </a:xfrm>
          <a:prstGeom prst="ellipse">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7" name="CuadroTexto 6"/>
          <p:cNvSpPr txBox="1"/>
          <p:nvPr/>
        </p:nvSpPr>
        <p:spPr>
          <a:xfrm>
            <a:off x="1397002" y="3903571"/>
            <a:ext cx="3787721" cy="646331"/>
          </a:xfrm>
          <a:prstGeom prst="rect">
            <a:avLst/>
          </a:prstGeom>
          <a:noFill/>
        </p:spPr>
        <p:txBody>
          <a:bodyPr wrap="square" rtlCol="0">
            <a:spAutoFit/>
          </a:bodyPr>
          <a:lstStyle/>
          <a:p>
            <a:r>
              <a:rPr lang="es-ES" sz="3600" dirty="0">
                <a:solidFill>
                  <a:schemeClr val="bg1"/>
                </a:solidFill>
                <a:latin typeface="Arial Black"/>
                <a:cs typeface="Arial Black"/>
              </a:rPr>
              <a:t>1</a:t>
            </a:r>
          </a:p>
        </p:txBody>
      </p:sp>
      <p:sp>
        <p:nvSpPr>
          <p:cNvPr id="9" name="Rectángulo 8"/>
          <p:cNvSpPr/>
          <p:nvPr/>
        </p:nvSpPr>
        <p:spPr>
          <a:xfrm>
            <a:off x="1371433" y="4738846"/>
            <a:ext cx="554036" cy="76709"/>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2" name="CuadroTexto 11"/>
          <p:cNvSpPr txBox="1"/>
          <p:nvPr/>
        </p:nvSpPr>
        <p:spPr>
          <a:xfrm>
            <a:off x="1269993" y="4953001"/>
            <a:ext cx="2332566" cy="954107"/>
          </a:xfrm>
          <a:prstGeom prst="rect">
            <a:avLst/>
          </a:prstGeom>
          <a:noFill/>
        </p:spPr>
        <p:txBody>
          <a:bodyPr wrap="square" rtlCol="0">
            <a:spAutoFit/>
          </a:bodyPr>
          <a:lstStyle/>
          <a:p>
            <a:pPr algn="just"/>
            <a:r>
              <a:rPr lang="es-ES" sz="1400" dirty="0">
                <a:latin typeface="Arial Hebrew Light"/>
                <a:cs typeface="Arial Hebrew Light"/>
              </a:rPr>
              <a:t>Ingrese al siguiente enlace</a:t>
            </a:r>
          </a:p>
          <a:p>
            <a:pPr algn="just"/>
            <a:r>
              <a:rPr lang="es-ES" sz="1400" dirty="0">
                <a:latin typeface="Arial Hebrew Light"/>
                <a:cs typeface="Arial Hebrew Light"/>
              </a:rPr>
              <a:t>y descargue el formulario de pago haciendo clic en el botón indicado</a:t>
            </a:r>
          </a:p>
        </p:txBody>
      </p:sp>
      <p:pic>
        <p:nvPicPr>
          <p:cNvPr id="13" name="Imagen 12"/>
          <p:cNvPicPr>
            <a:picLocks noChangeAspect="1"/>
          </p:cNvPicPr>
          <p:nvPr/>
        </p:nvPicPr>
        <p:blipFill rotWithShape="1">
          <a:blip r:embed="rId3"/>
          <a:srcRect t="1594"/>
          <a:stretch/>
        </p:blipFill>
        <p:spPr>
          <a:xfrm>
            <a:off x="3988137" y="2560946"/>
            <a:ext cx="6997360" cy="2728958"/>
          </a:xfrm>
          <a:prstGeom prst="rect">
            <a:avLst/>
          </a:prstGeom>
          <a:ln>
            <a:solidFill>
              <a:schemeClr val="tx1"/>
            </a:solidFill>
          </a:ln>
        </p:spPr>
      </p:pic>
      <p:sp>
        <p:nvSpPr>
          <p:cNvPr id="6" name="Rectángulo 5"/>
          <p:cNvSpPr/>
          <p:nvPr/>
        </p:nvSpPr>
        <p:spPr>
          <a:xfrm>
            <a:off x="3924297" y="5565403"/>
            <a:ext cx="9160934" cy="307777"/>
          </a:xfrm>
          <a:prstGeom prst="rect">
            <a:avLst/>
          </a:prstGeom>
        </p:spPr>
        <p:txBody>
          <a:bodyPr wrap="square">
            <a:spAutoFit/>
          </a:bodyPr>
          <a:lstStyle/>
          <a:p>
            <a:pPr lvl="0" algn="just"/>
            <a:r>
              <a:rPr lang="es-CO" altLang="es-CO" sz="1400" dirty="0">
                <a:solidFill>
                  <a:srgbClr val="1155CC"/>
                </a:solidFill>
                <a:latin typeface="Arial Hebrew Light"/>
                <a:ea typeface="Calibri" panose="020F0502020204030204" pitchFamily="34" charset="0"/>
                <a:cs typeface="Arial Hebrew Light"/>
                <a:hlinkClick r:id="rId4"/>
              </a:rPr>
              <a:t>http://www.proimagenescolombia.com/secciones/proimagenes/interna.php?nt=27</a:t>
            </a:r>
            <a:endParaRPr lang="es-CO" altLang="es-CO" sz="1400" dirty="0">
              <a:latin typeface="Arial Hebrew Light"/>
              <a:cs typeface="Arial Hebrew Light"/>
            </a:endParaRPr>
          </a:p>
        </p:txBody>
      </p:sp>
    </p:spTree>
    <p:extLst>
      <p:ext uri="{BB962C8B-B14F-4D97-AF65-F5344CB8AC3E}">
        <p14:creationId xmlns:p14="http://schemas.microsoft.com/office/powerpoint/2010/main" val="39583693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0" y="0"/>
            <a:ext cx="12192000" cy="1295530"/>
          </a:xfrm>
          <a:prstGeom prst="rect">
            <a:avLst/>
          </a:prstGeom>
          <a:solidFill>
            <a:srgbClr val="FF706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Rectángulo 5"/>
          <p:cNvSpPr/>
          <p:nvPr/>
        </p:nvSpPr>
        <p:spPr>
          <a:xfrm>
            <a:off x="278817" y="306006"/>
            <a:ext cx="6096000" cy="646331"/>
          </a:xfrm>
          <a:prstGeom prst="rect">
            <a:avLst/>
          </a:prstGeom>
        </p:spPr>
        <p:txBody>
          <a:bodyPr>
            <a:spAutoFit/>
          </a:bodyPr>
          <a:lstStyle/>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CONTRIBUCIÓN PARAFISCAL</a:t>
            </a:r>
            <a:r>
              <a:rPr lang="es-CO" sz="1200" b="1" dirty="0">
                <a:solidFill>
                  <a:schemeClr val="bg1"/>
                </a:solidFill>
                <a:latin typeface="Arial Hebrew"/>
                <a:ea typeface="Calibri" panose="020F0502020204030204" pitchFamily="34" charset="0"/>
                <a:cs typeface="Arial Hebrew"/>
              </a:rPr>
              <a:t> </a:t>
            </a:r>
            <a:r>
              <a:rPr lang="es-CO" b="1" dirty="0">
                <a:solidFill>
                  <a:schemeClr val="bg1"/>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PARA EL DESARROLLO CINEMATOGRÁFICO </a:t>
            </a:r>
            <a:endParaRPr lang="es-CO" sz="1200" b="1" dirty="0">
              <a:solidFill>
                <a:schemeClr val="bg1"/>
              </a:solidFill>
              <a:latin typeface="Arial Hebrew"/>
              <a:ea typeface="Calibri" panose="020F0502020204030204" pitchFamily="34" charset="0"/>
              <a:cs typeface="Arial Hebrew"/>
            </a:endParaRPr>
          </a:p>
        </p:txBody>
      </p:sp>
      <p:pic>
        <p:nvPicPr>
          <p:cNvPr id="7" name="Imagen 6"/>
          <p:cNvPicPr>
            <a:picLocks noChangeAspect="1"/>
          </p:cNvPicPr>
          <p:nvPr/>
        </p:nvPicPr>
        <p:blipFill>
          <a:blip r:embed="rId2"/>
          <a:stretch>
            <a:fillRect/>
          </a:stretch>
        </p:blipFill>
        <p:spPr>
          <a:xfrm>
            <a:off x="6953250" y="137580"/>
            <a:ext cx="4826000" cy="1026112"/>
          </a:xfrm>
          <a:prstGeom prst="rect">
            <a:avLst/>
          </a:prstGeom>
        </p:spPr>
      </p:pic>
      <p:sp>
        <p:nvSpPr>
          <p:cNvPr id="8" name="CuadroTexto 7"/>
          <p:cNvSpPr txBox="1"/>
          <p:nvPr/>
        </p:nvSpPr>
        <p:spPr>
          <a:xfrm>
            <a:off x="1260036" y="3272923"/>
            <a:ext cx="2327714" cy="1415772"/>
          </a:xfrm>
          <a:prstGeom prst="rect">
            <a:avLst/>
          </a:prstGeom>
          <a:noFill/>
        </p:spPr>
        <p:txBody>
          <a:bodyPr wrap="square" rtlCol="0">
            <a:spAutoFit/>
          </a:bodyPr>
          <a:lstStyle/>
          <a:p>
            <a:r>
              <a:rPr lang="es-CO" sz="1400" dirty="0">
                <a:latin typeface="Arial Hebrew Light"/>
                <a:cs typeface="Arial Hebrew Light"/>
              </a:rPr>
              <a:t>El archivo está compuesto </a:t>
            </a:r>
          </a:p>
          <a:p>
            <a:r>
              <a:rPr lang="es-CO" sz="1400" dirty="0">
                <a:latin typeface="Arial Hebrew Light"/>
                <a:cs typeface="Arial Hebrew Light"/>
              </a:rPr>
              <a:t>Por seis (6) hojas, tres (3) de Instrucciones y tres (3) para diligenciar la información correspondiente a la cuota.</a:t>
            </a:r>
          </a:p>
          <a:p>
            <a:endParaRPr lang="es-CO" sz="1600" dirty="0">
              <a:latin typeface="Arial" panose="020B0604020202020204" pitchFamily="34" charset="0"/>
              <a:cs typeface="Arial" panose="020B0604020202020204" pitchFamily="34" charset="0"/>
            </a:endParaRPr>
          </a:p>
        </p:txBody>
      </p:sp>
      <p:sp>
        <p:nvSpPr>
          <p:cNvPr id="9" name="CuadroTexto 8"/>
          <p:cNvSpPr txBox="1"/>
          <p:nvPr/>
        </p:nvSpPr>
        <p:spPr>
          <a:xfrm>
            <a:off x="3746858" y="3261656"/>
            <a:ext cx="3048000" cy="1115690"/>
          </a:xfrm>
          <a:prstGeom prst="rect">
            <a:avLst/>
          </a:prstGeom>
          <a:noFill/>
        </p:spPr>
        <p:txBody>
          <a:bodyPr wrap="square" rtlCol="0">
            <a:spAutoFit/>
          </a:bodyPr>
          <a:lstStyle/>
          <a:p>
            <a:r>
              <a:rPr lang="es-CO" sz="1400" b="1" dirty="0">
                <a:solidFill>
                  <a:srgbClr val="FF7062"/>
                </a:solidFill>
                <a:latin typeface="Arial Hebrew"/>
                <a:cs typeface="Arial Hebrew"/>
              </a:rPr>
              <a:t>Hojas de instrucciones </a:t>
            </a:r>
          </a:p>
          <a:p>
            <a:endParaRPr lang="es-CO" sz="105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ü"/>
            </a:pPr>
            <a:r>
              <a:rPr lang="es-CO" sz="1400" dirty="0">
                <a:latin typeface="Arial Hebrew Light"/>
                <a:cs typeface="Arial Hebrew Light"/>
              </a:rPr>
              <a:t>Procedimiento</a:t>
            </a:r>
          </a:p>
          <a:p>
            <a:pPr marL="285750" indent="-285750">
              <a:buFont typeface="Wingdings" panose="05000000000000000000" pitchFamily="2" charset="2"/>
              <a:buChar char="ü"/>
            </a:pPr>
            <a:r>
              <a:rPr lang="es-CO" sz="1400" dirty="0">
                <a:latin typeface="Arial Hebrew Light"/>
                <a:cs typeface="Arial Hebrew Light"/>
              </a:rPr>
              <a:t>Instructivo Exhibidor</a:t>
            </a:r>
          </a:p>
          <a:p>
            <a:pPr marL="285750" indent="-285750">
              <a:buFont typeface="Wingdings" panose="05000000000000000000" pitchFamily="2" charset="2"/>
              <a:buChar char="ü"/>
            </a:pPr>
            <a:r>
              <a:rPr lang="es-CO" sz="1400" dirty="0">
                <a:latin typeface="Arial Hebrew Light"/>
                <a:cs typeface="Arial Hebrew Light"/>
              </a:rPr>
              <a:t>Instructivo Distribuidor</a:t>
            </a:r>
          </a:p>
        </p:txBody>
      </p:sp>
      <p:sp>
        <p:nvSpPr>
          <p:cNvPr id="10" name="CuadroTexto 9"/>
          <p:cNvSpPr txBox="1"/>
          <p:nvPr/>
        </p:nvSpPr>
        <p:spPr>
          <a:xfrm>
            <a:off x="3772426" y="4528779"/>
            <a:ext cx="3048000" cy="1169551"/>
          </a:xfrm>
          <a:prstGeom prst="rect">
            <a:avLst/>
          </a:prstGeom>
          <a:noFill/>
        </p:spPr>
        <p:txBody>
          <a:bodyPr wrap="square" rtlCol="0">
            <a:spAutoFit/>
          </a:bodyPr>
          <a:lstStyle/>
          <a:p>
            <a:r>
              <a:rPr lang="es-CO" sz="1400" b="1" dirty="0">
                <a:solidFill>
                  <a:srgbClr val="FF7062"/>
                </a:solidFill>
                <a:latin typeface="Arial Hebrew"/>
                <a:cs typeface="Arial Hebrew"/>
              </a:rPr>
              <a:t>Hojas Información CDC</a:t>
            </a:r>
          </a:p>
          <a:p>
            <a:endParaRPr lang="es-CO" sz="1400" dirty="0">
              <a:latin typeface="Arial Hebrew Light"/>
              <a:cs typeface="Arial Hebrew Light"/>
            </a:endParaRPr>
          </a:p>
          <a:p>
            <a:pPr marL="285750" indent="-285750">
              <a:buFont typeface="Wingdings" panose="05000000000000000000" pitchFamily="2" charset="2"/>
              <a:buChar char="ü"/>
            </a:pPr>
            <a:r>
              <a:rPr lang="es-CO" sz="1400" dirty="0">
                <a:latin typeface="Arial Hebrew Light"/>
                <a:cs typeface="Arial Hebrew Light"/>
              </a:rPr>
              <a:t>Formulario</a:t>
            </a:r>
          </a:p>
          <a:p>
            <a:pPr marL="285750" indent="-285750">
              <a:buFont typeface="Wingdings" panose="05000000000000000000" pitchFamily="2" charset="2"/>
              <a:buChar char="ü"/>
            </a:pPr>
            <a:r>
              <a:rPr lang="es-CO" sz="1400" dirty="0">
                <a:latin typeface="Arial Hebrew Light"/>
                <a:cs typeface="Arial Hebrew Light"/>
              </a:rPr>
              <a:t>Datos </a:t>
            </a:r>
            <a:r>
              <a:rPr lang="es-CO" sz="1400" dirty="0" err="1">
                <a:latin typeface="Arial Hebrew Light"/>
                <a:cs typeface="Arial Hebrew Light"/>
              </a:rPr>
              <a:t>Dist</a:t>
            </a:r>
            <a:endParaRPr lang="es-CO" sz="1400" dirty="0">
              <a:latin typeface="Arial Hebrew Light"/>
              <a:cs typeface="Arial Hebrew Light"/>
            </a:endParaRPr>
          </a:p>
          <a:p>
            <a:pPr marL="285750" indent="-285750">
              <a:buFont typeface="Wingdings" panose="05000000000000000000" pitchFamily="2" charset="2"/>
              <a:buChar char="ü"/>
            </a:pPr>
            <a:r>
              <a:rPr lang="es-CO" sz="1400" dirty="0">
                <a:latin typeface="Arial Hebrew Light"/>
                <a:cs typeface="Arial Hebrew Light"/>
              </a:rPr>
              <a:t>Datos </a:t>
            </a:r>
            <a:r>
              <a:rPr lang="es-CO" sz="1400" dirty="0" err="1">
                <a:latin typeface="Arial Hebrew Light"/>
                <a:cs typeface="Arial Hebrew Light"/>
              </a:rPr>
              <a:t>Prod</a:t>
            </a:r>
            <a:r>
              <a:rPr lang="es-CO" sz="1400" dirty="0">
                <a:latin typeface="Arial Hebrew Light"/>
                <a:cs typeface="Arial Hebrew Light"/>
              </a:rPr>
              <a:t> Col</a:t>
            </a:r>
          </a:p>
        </p:txBody>
      </p:sp>
      <p:grpSp>
        <p:nvGrpSpPr>
          <p:cNvPr id="11" name="Agrupar 10"/>
          <p:cNvGrpSpPr/>
          <p:nvPr/>
        </p:nvGrpSpPr>
        <p:grpSpPr>
          <a:xfrm>
            <a:off x="1292983" y="2221658"/>
            <a:ext cx="3881478" cy="707443"/>
            <a:chOff x="5224992" y="1423379"/>
            <a:chExt cx="3881478" cy="707443"/>
          </a:xfrm>
        </p:grpSpPr>
        <p:sp>
          <p:nvSpPr>
            <p:cNvPr id="12" name="Elipse 11"/>
            <p:cNvSpPr/>
            <p:nvPr/>
          </p:nvSpPr>
          <p:spPr>
            <a:xfrm>
              <a:off x="5224992" y="1448932"/>
              <a:ext cx="681890" cy="681890"/>
            </a:xfrm>
            <a:prstGeom prst="ellipse">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3" name="CuadroTexto 12"/>
            <p:cNvSpPr txBox="1"/>
            <p:nvPr/>
          </p:nvSpPr>
          <p:spPr>
            <a:xfrm>
              <a:off x="5318749" y="1423379"/>
              <a:ext cx="3787721" cy="646331"/>
            </a:xfrm>
            <a:prstGeom prst="rect">
              <a:avLst/>
            </a:prstGeom>
            <a:noFill/>
            <a:ln>
              <a:noFill/>
            </a:ln>
          </p:spPr>
          <p:txBody>
            <a:bodyPr wrap="square" rtlCol="0">
              <a:spAutoFit/>
            </a:bodyPr>
            <a:lstStyle/>
            <a:p>
              <a:r>
                <a:rPr lang="es-ES" sz="3600" dirty="0">
                  <a:solidFill>
                    <a:schemeClr val="bg1"/>
                  </a:solidFill>
                  <a:latin typeface="Arial Black"/>
                  <a:cs typeface="Arial Black"/>
                </a:rPr>
                <a:t>2</a:t>
              </a:r>
            </a:p>
          </p:txBody>
        </p:sp>
      </p:grpSp>
      <p:sp>
        <p:nvSpPr>
          <p:cNvPr id="14" name="Rectángulo 13"/>
          <p:cNvSpPr/>
          <p:nvPr/>
        </p:nvSpPr>
        <p:spPr>
          <a:xfrm>
            <a:off x="1361170" y="3108068"/>
            <a:ext cx="554036" cy="76709"/>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5" name="Grupo 10"/>
          <p:cNvGrpSpPr/>
          <p:nvPr/>
        </p:nvGrpSpPr>
        <p:grpSpPr>
          <a:xfrm>
            <a:off x="6219897" y="2296585"/>
            <a:ext cx="4892168" cy="3564232"/>
            <a:chOff x="4905580" y="2057400"/>
            <a:chExt cx="6455587" cy="4691742"/>
          </a:xfrm>
        </p:grpSpPr>
        <p:pic>
          <p:nvPicPr>
            <p:cNvPr id="16" name="Imagen 15" descr="Formulario_pago_CDC - Excel"/>
            <p:cNvPicPr>
              <a:picLocks noChangeAspect="1"/>
            </p:cNvPicPr>
            <p:nvPr/>
          </p:nvPicPr>
          <p:blipFill rotWithShape="1">
            <a:blip r:embed="rId3">
              <a:extLst>
                <a:ext uri="{28A0092B-C50C-407E-A947-70E740481C1C}">
                  <a14:useLocalDpi xmlns:a14="http://schemas.microsoft.com/office/drawing/2010/main" val="0"/>
                </a:ext>
              </a:extLst>
            </a:blip>
            <a:srcRect l="2059" t="24444" r="38253" b="3333"/>
            <a:stretch/>
          </p:blipFill>
          <p:spPr>
            <a:xfrm>
              <a:off x="4905580" y="2057400"/>
              <a:ext cx="6444701" cy="4691742"/>
            </a:xfrm>
            <a:prstGeom prst="rect">
              <a:avLst/>
            </a:prstGeom>
            <a:ln>
              <a:solidFill>
                <a:schemeClr val="tx1"/>
              </a:solidFill>
            </a:ln>
          </p:spPr>
        </p:pic>
        <p:sp>
          <p:nvSpPr>
            <p:cNvPr id="17" name="Rectángulo redondeado 16"/>
            <p:cNvSpPr/>
            <p:nvPr/>
          </p:nvSpPr>
          <p:spPr>
            <a:xfrm>
              <a:off x="5399313" y="6498771"/>
              <a:ext cx="3483429" cy="250371"/>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ángulo redondeado 17"/>
            <p:cNvSpPr/>
            <p:nvPr/>
          </p:nvSpPr>
          <p:spPr>
            <a:xfrm>
              <a:off x="8937172" y="6498771"/>
              <a:ext cx="2423995" cy="250371"/>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19" name="Rectángulo 18"/>
          <p:cNvSpPr/>
          <p:nvPr/>
        </p:nvSpPr>
        <p:spPr>
          <a:xfrm>
            <a:off x="6239934" y="2336801"/>
            <a:ext cx="1015999" cy="3048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23" name="Imagen 22"/>
          <p:cNvPicPr>
            <a:picLocks noChangeAspect="1"/>
          </p:cNvPicPr>
          <p:nvPr/>
        </p:nvPicPr>
        <p:blipFill>
          <a:blip r:embed="rId4"/>
          <a:stretch>
            <a:fillRect/>
          </a:stretch>
        </p:blipFill>
        <p:spPr>
          <a:xfrm>
            <a:off x="6303433" y="2385484"/>
            <a:ext cx="800100" cy="203200"/>
          </a:xfrm>
          <a:prstGeom prst="rect">
            <a:avLst/>
          </a:prstGeom>
        </p:spPr>
      </p:pic>
    </p:spTree>
    <p:extLst>
      <p:ext uri="{BB962C8B-B14F-4D97-AF65-F5344CB8AC3E}">
        <p14:creationId xmlns:p14="http://schemas.microsoft.com/office/powerpoint/2010/main" val="18226977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269396" y="3265928"/>
            <a:ext cx="2360690" cy="1846659"/>
          </a:xfrm>
          <a:prstGeom prst="rect">
            <a:avLst/>
          </a:prstGeom>
          <a:noFill/>
        </p:spPr>
        <p:txBody>
          <a:bodyPr wrap="square" rtlCol="0">
            <a:spAutoFit/>
          </a:bodyPr>
          <a:lstStyle/>
          <a:p>
            <a:pPr algn="just"/>
            <a:r>
              <a:rPr lang="es-CO" sz="1400" dirty="0">
                <a:solidFill>
                  <a:srgbClr val="000000"/>
                </a:solidFill>
                <a:latin typeface="Arial Hebrew Light"/>
                <a:cs typeface="Arial Hebrew Light"/>
              </a:rPr>
              <a:t>En la hoja </a:t>
            </a:r>
            <a:r>
              <a:rPr lang="es-CO" sz="1400" i="1" dirty="0">
                <a:solidFill>
                  <a:srgbClr val="000000"/>
                </a:solidFill>
                <a:latin typeface="Arial Hebrew Light"/>
                <a:cs typeface="Arial Hebrew Light"/>
              </a:rPr>
              <a:t>Formulario</a:t>
            </a:r>
            <a:r>
              <a:rPr lang="es-CO" sz="1400" dirty="0">
                <a:solidFill>
                  <a:srgbClr val="000000"/>
                </a:solidFill>
                <a:latin typeface="Arial Hebrew Light"/>
                <a:cs typeface="Arial Hebrew Light"/>
              </a:rPr>
              <a:t> ingrese el número del NIT de acuerdo con las instrucciones y tenga en cuenta que la información de los campos 1, 2, 3 y 5 debe ser la misma que se registró en el SIREC</a:t>
            </a:r>
          </a:p>
          <a:p>
            <a:endParaRPr lang="es-CO" sz="1600" dirty="0">
              <a:latin typeface="Arial" panose="020B0604020202020204" pitchFamily="34" charset="0"/>
              <a:cs typeface="Arial" panose="020B0604020202020204" pitchFamily="34" charset="0"/>
            </a:endParaRPr>
          </a:p>
        </p:txBody>
      </p:sp>
      <p:sp>
        <p:nvSpPr>
          <p:cNvPr id="3" name="Elipse 2"/>
          <p:cNvSpPr/>
          <p:nvPr/>
        </p:nvSpPr>
        <p:spPr>
          <a:xfrm>
            <a:off x="1293821" y="2294716"/>
            <a:ext cx="681890" cy="681890"/>
          </a:xfrm>
          <a:prstGeom prst="ellipse">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p:cNvSpPr txBox="1"/>
          <p:nvPr/>
        </p:nvSpPr>
        <p:spPr>
          <a:xfrm>
            <a:off x="1396102" y="2286209"/>
            <a:ext cx="3787721" cy="646331"/>
          </a:xfrm>
          <a:prstGeom prst="rect">
            <a:avLst/>
          </a:prstGeom>
          <a:noFill/>
        </p:spPr>
        <p:txBody>
          <a:bodyPr wrap="square" rtlCol="0">
            <a:spAutoFit/>
          </a:bodyPr>
          <a:lstStyle/>
          <a:p>
            <a:r>
              <a:rPr lang="es-ES" sz="3600" dirty="0">
                <a:solidFill>
                  <a:schemeClr val="bg1"/>
                </a:solidFill>
                <a:latin typeface="Arial Black"/>
                <a:cs typeface="Arial Black"/>
              </a:rPr>
              <a:t>3</a:t>
            </a:r>
          </a:p>
        </p:txBody>
      </p:sp>
      <p:sp>
        <p:nvSpPr>
          <p:cNvPr id="5" name="Rectángulo 4"/>
          <p:cNvSpPr/>
          <p:nvPr/>
        </p:nvSpPr>
        <p:spPr>
          <a:xfrm>
            <a:off x="1353485" y="3121489"/>
            <a:ext cx="554036" cy="76709"/>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Rectángulo 5"/>
          <p:cNvSpPr/>
          <p:nvPr/>
        </p:nvSpPr>
        <p:spPr>
          <a:xfrm>
            <a:off x="0" y="0"/>
            <a:ext cx="12192000" cy="1295530"/>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7" name="Rectángulo 6"/>
          <p:cNvSpPr/>
          <p:nvPr/>
        </p:nvSpPr>
        <p:spPr>
          <a:xfrm>
            <a:off x="278817" y="306006"/>
            <a:ext cx="6096000" cy="646331"/>
          </a:xfrm>
          <a:prstGeom prst="rect">
            <a:avLst/>
          </a:prstGeom>
        </p:spPr>
        <p:txBody>
          <a:bodyPr>
            <a:spAutoFit/>
          </a:bodyPr>
          <a:lstStyle/>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CONTRIBUCIÓN PARAFISCAL</a:t>
            </a:r>
            <a:r>
              <a:rPr lang="es-CO" sz="1200" b="1" dirty="0">
                <a:solidFill>
                  <a:schemeClr val="bg1"/>
                </a:solidFill>
                <a:latin typeface="Arial Hebrew"/>
                <a:ea typeface="Calibri" panose="020F0502020204030204" pitchFamily="34" charset="0"/>
                <a:cs typeface="Arial Hebrew"/>
              </a:rPr>
              <a:t> </a:t>
            </a:r>
            <a:r>
              <a:rPr lang="es-CO" b="1" dirty="0">
                <a:solidFill>
                  <a:schemeClr val="bg1"/>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PARA EL DESARROLLO CINEMATOGRÁFICO </a:t>
            </a:r>
            <a:endParaRPr lang="es-CO" sz="1200" b="1" dirty="0">
              <a:solidFill>
                <a:schemeClr val="bg1"/>
              </a:solidFill>
              <a:latin typeface="Arial Hebrew"/>
              <a:ea typeface="Calibri" panose="020F0502020204030204" pitchFamily="34" charset="0"/>
              <a:cs typeface="Arial Hebrew"/>
            </a:endParaRPr>
          </a:p>
        </p:txBody>
      </p:sp>
      <p:pic>
        <p:nvPicPr>
          <p:cNvPr id="8" name="Imagen 7"/>
          <p:cNvPicPr>
            <a:picLocks noChangeAspect="1"/>
          </p:cNvPicPr>
          <p:nvPr/>
        </p:nvPicPr>
        <p:blipFill>
          <a:blip r:embed="rId2"/>
          <a:stretch>
            <a:fillRect/>
          </a:stretch>
        </p:blipFill>
        <p:spPr>
          <a:xfrm>
            <a:off x="6953250" y="137580"/>
            <a:ext cx="4826000" cy="1026112"/>
          </a:xfrm>
          <a:prstGeom prst="rect">
            <a:avLst/>
          </a:prstGeom>
        </p:spPr>
      </p:pic>
      <p:pic>
        <p:nvPicPr>
          <p:cNvPr id="10" name="Imagen 9"/>
          <p:cNvPicPr>
            <a:picLocks noChangeAspect="1"/>
          </p:cNvPicPr>
          <p:nvPr/>
        </p:nvPicPr>
        <p:blipFill>
          <a:blip r:embed="rId3"/>
          <a:stretch>
            <a:fillRect/>
          </a:stretch>
        </p:blipFill>
        <p:spPr>
          <a:xfrm>
            <a:off x="4284436" y="3048000"/>
            <a:ext cx="7182855" cy="2157488"/>
          </a:xfrm>
          <a:prstGeom prst="rect">
            <a:avLst/>
          </a:prstGeom>
        </p:spPr>
      </p:pic>
      <p:sp>
        <p:nvSpPr>
          <p:cNvPr id="11" name="Rectángulo 10"/>
          <p:cNvSpPr/>
          <p:nvPr/>
        </p:nvSpPr>
        <p:spPr>
          <a:xfrm>
            <a:off x="4317999" y="3217334"/>
            <a:ext cx="1388534" cy="3048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9" name="Imagen 8"/>
          <p:cNvPicPr>
            <a:picLocks noChangeAspect="1"/>
          </p:cNvPicPr>
          <p:nvPr/>
        </p:nvPicPr>
        <p:blipFill>
          <a:blip r:embed="rId4"/>
          <a:stretch>
            <a:fillRect/>
          </a:stretch>
        </p:blipFill>
        <p:spPr>
          <a:xfrm>
            <a:off x="4419599" y="3168649"/>
            <a:ext cx="1108473" cy="281517"/>
          </a:xfrm>
          <a:prstGeom prst="rect">
            <a:avLst/>
          </a:prstGeom>
        </p:spPr>
      </p:pic>
    </p:spTree>
    <p:extLst>
      <p:ext uri="{BB962C8B-B14F-4D97-AF65-F5344CB8AC3E}">
        <p14:creationId xmlns:p14="http://schemas.microsoft.com/office/powerpoint/2010/main" val="39848829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a:hlinkClick r:id="rId2" action="ppaction://hlinksldjump"/>
            <a:extLst>
              <a:ext uri="{FF2B5EF4-FFF2-40B4-BE49-F238E27FC236}">
                <a16:creationId xmlns:a16="http://schemas.microsoft.com/office/drawing/2014/main" id="{00000000-0008-0000-0400-000048000000}"/>
              </a:ext>
            </a:extLst>
          </p:cNvPr>
          <p:cNvSpPr/>
          <p:nvPr/>
        </p:nvSpPr>
        <p:spPr>
          <a:xfrm>
            <a:off x="6644087" y="2399903"/>
            <a:ext cx="2478750" cy="1249014"/>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s-CO" sz="1400" b="1" dirty="0">
                <a:solidFill>
                  <a:srgbClr val="1F4E79"/>
                </a:solidFill>
                <a:effectLst/>
                <a:latin typeface="Arial Black"/>
                <a:cs typeface="Arial Black"/>
              </a:rPr>
              <a:t>DISTRIBUCIÓN DE PELÍCULAS</a:t>
            </a:r>
            <a:r>
              <a:rPr lang="es-CO" sz="1400" b="1" baseline="0" dirty="0">
                <a:solidFill>
                  <a:srgbClr val="1F4E79"/>
                </a:solidFill>
                <a:effectLst/>
                <a:latin typeface="Arial Black"/>
                <a:cs typeface="Arial Black"/>
              </a:rPr>
              <a:t>  COLOMBIANAS</a:t>
            </a:r>
            <a:endParaRPr lang="es-CO" sz="1400" b="1" dirty="0">
              <a:solidFill>
                <a:srgbClr val="1F4E79"/>
              </a:solidFill>
              <a:latin typeface="Arial Black"/>
              <a:cs typeface="Arial Black"/>
            </a:endParaRPr>
          </a:p>
        </p:txBody>
      </p:sp>
      <p:sp>
        <p:nvSpPr>
          <p:cNvPr id="3" name="Rectángulo redondeado 2">
            <a:hlinkClick r:id="rId3" action="ppaction://hlinksldjump"/>
            <a:extLst>
              <a:ext uri="{FF2B5EF4-FFF2-40B4-BE49-F238E27FC236}">
                <a16:creationId xmlns:a16="http://schemas.microsoft.com/office/drawing/2014/main" id="{00000000-0008-0000-0400-000048000000}"/>
              </a:ext>
            </a:extLst>
          </p:cNvPr>
          <p:cNvSpPr/>
          <p:nvPr/>
        </p:nvSpPr>
        <p:spPr>
          <a:xfrm>
            <a:off x="6654855" y="4097867"/>
            <a:ext cx="2508054" cy="1244652"/>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lvl="0" algn="ctr">
              <a:lnSpc>
                <a:spcPct val="110000"/>
              </a:lnSpc>
              <a:defRPr/>
            </a:pPr>
            <a:r>
              <a:rPr lang="es-CO" sz="1200" b="1" dirty="0">
                <a:solidFill>
                  <a:srgbClr val="1F4E79"/>
                </a:solidFill>
                <a:effectLst/>
                <a:latin typeface="Arial Black"/>
                <a:cs typeface="Arial Black"/>
              </a:rPr>
              <a:t>NO REALIZÓ ACTIVIDADES DE DISTRIBUCIÓN DE PELÍCULAS COLOMBIANAS</a:t>
            </a:r>
            <a:endParaRPr lang="es-CO" sz="1200" dirty="0">
              <a:solidFill>
                <a:srgbClr val="1F4E79"/>
              </a:solidFill>
              <a:latin typeface="Arial Black"/>
              <a:cs typeface="Arial Black"/>
            </a:endParaRPr>
          </a:p>
        </p:txBody>
      </p:sp>
      <p:sp>
        <p:nvSpPr>
          <p:cNvPr id="4" name="CuadroTexto 3"/>
          <p:cNvSpPr txBox="1"/>
          <p:nvPr/>
        </p:nvSpPr>
        <p:spPr>
          <a:xfrm>
            <a:off x="2620014" y="2407273"/>
            <a:ext cx="3272790" cy="2246769"/>
          </a:xfrm>
          <a:prstGeom prst="rect">
            <a:avLst/>
          </a:prstGeom>
          <a:noFill/>
        </p:spPr>
        <p:txBody>
          <a:bodyPr wrap="square" rtlCol="0">
            <a:spAutoFit/>
          </a:bodyPr>
          <a:lstStyle/>
          <a:p>
            <a:pPr algn="just"/>
            <a:endParaRPr lang="es-CO" sz="1400" dirty="0">
              <a:latin typeface="Arial Hebrew Light"/>
              <a:cs typeface="Arial Hebrew Light"/>
            </a:endParaRPr>
          </a:p>
          <a:p>
            <a:pPr algn="just"/>
            <a:r>
              <a:rPr lang="es-CO" sz="1400" dirty="0">
                <a:latin typeface="Arial Hebrew Light"/>
                <a:cs typeface="Arial Hebrew Light"/>
              </a:rPr>
              <a:t>De acuerdo con su actividad se pueden presentar dos (2) situaciones, la primera, que distribuya películas colombianas en el territorio nacional y la segunda, que no realice ninguna actividad de distribución relacionada con películas colombianas. A  continuación haga clic en el recuadro que se ajuste a su condición para el periodo a declarar y siga las instrucciones:</a:t>
            </a:r>
          </a:p>
        </p:txBody>
      </p:sp>
      <p:sp>
        <p:nvSpPr>
          <p:cNvPr id="5" name="Rectángulo 4"/>
          <p:cNvSpPr/>
          <p:nvPr/>
        </p:nvSpPr>
        <p:spPr>
          <a:xfrm>
            <a:off x="0" y="0"/>
            <a:ext cx="12192000" cy="1295530"/>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Rectángulo 5"/>
          <p:cNvSpPr/>
          <p:nvPr/>
        </p:nvSpPr>
        <p:spPr>
          <a:xfrm>
            <a:off x="278817" y="306006"/>
            <a:ext cx="6096000" cy="646331"/>
          </a:xfrm>
          <a:prstGeom prst="rect">
            <a:avLst/>
          </a:prstGeom>
        </p:spPr>
        <p:txBody>
          <a:bodyPr>
            <a:spAutoFit/>
          </a:bodyPr>
          <a:lstStyle/>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CONTRIBUCIÓN PARAFISCAL</a:t>
            </a:r>
            <a:r>
              <a:rPr lang="es-CO" sz="1200" b="1" dirty="0">
                <a:solidFill>
                  <a:schemeClr val="bg1"/>
                </a:solidFill>
                <a:latin typeface="Arial Hebrew"/>
                <a:ea typeface="Calibri" panose="020F0502020204030204" pitchFamily="34" charset="0"/>
                <a:cs typeface="Arial Hebrew"/>
              </a:rPr>
              <a:t> </a:t>
            </a:r>
            <a:r>
              <a:rPr lang="es-CO" b="1" dirty="0">
                <a:solidFill>
                  <a:schemeClr val="bg1"/>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PARA EL DESARROLLO CINEMATOGRÁFICO </a:t>
            </a:r>
            <a:endParaRPr lang="es-CO" sz="1200" b="1" dirty="0">
              <a:solidFill>
                <a:schemeClr val="bg1"/>
              </a:solidFill>
              <a:latin typeface="Arial Hebrew"/>
              <a:ea typeface="Calibri" panose="020F0502020204030204" pitchFamily="34" charset="0"/>
              <a:cs typeface="Arial Hebrew"/>
            </a:endParaRPr>
          </a:p>
        </p:txBody>
      </p:sp>
      <p:pic>
        <p:nvPicPr>
          <p:cNvPr id="7" name="Imagen 6"/>
          <p:cNvPicPr>
            <a:picLocks noChangeAspect="1"/>
          </p:cNvPicPr>
          <p:nvPr/>
        </p:nvPicPr>
        <p:blipFill>
          <a:blip r:embed="rId4"/>
          <a:stretch>
            <a:fillRect/>
          </a:stretch>
        </p:blipFill>
        <p:spPr>
          <a:xfrm>
            <a:off x="6953250" y="137580"/>
            <a:ext cx="4826000" cy="1026112"/>
          </a:xfrm>
          <a:prstGeom prst="rect">
            <a:avLst/>
          </a:prstGeom>
        </p:spPr>
      </p:pic>
      <p:sp>
        <p:nvSpPr>
          <p:cNvPr id="9" name="Rectángulo 8"/>
          <p:cNvSpPr/>
          <p:nvPr/>
        </p:nvSpPr>
        <p:spPr>
          <a:xfrm>
            <a:off x="2729780" y="2350585"/>
            <a:ext cx="554036" cy="76709"/>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6595127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echa arriba 1"/>
          <p:cNvSpPr/>
          <p:nvPr/>
        </p:nvSpPr>
        <p:spPr>
          <a:xfrm>
            <a:off x="10435635" y="6043971"/>
            <a:ext cx="269982" cy="263444"/>
          </a:xfrm>
          <a:prstGeom prst="upArrow">
            <a:avLst/>
          </a:prstGeom>
          <a:solidFill>
            <a:srgbClr val="81D7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redondeado 2">
            <a:extLst>
              <a:ext uri="{FF2B5EF4-FFF2-40B4-BE49-F238E27FC236}">
                <a16:creationId xmlns:a16="http://schemas.microsoft.com/office/drawing/2014/main" id="{00000000-0008-0000-0400-000048000000}"/>
              </a:ext>
            </a:extLst>
          </p:cNvPr>
          <p:cNvSpPr/>
          <p:nvPr/>
        </p:nvSpPr>
        <p:spPr>
          <a:xfrm>
            <a:off x="1736847" y="2607379"/>
            <a:ext cx="2488019" cy="836523"/>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10000"/>
              </a:lnSpc>
              <a:spcBef>
                <a:spcPts val="0"/>
              </a:spcBef>
              <a:spcAft>
                <a:spcPts val="0"/>
              </a:spcAft>
              <a:buClrTx/>
              <a:buSzTx/>
              <a:buFontTx/>
              <a:buNone/>
              <a:tabLst/>
              <a:defRPr/>
            </a:pPr>
            <a:r>
              <a:rPr lang="es-CO" sz="1400" b="1" dirty="0">
                <a:solidFill>
                  <a:srgbClr val="1F4E79"/>
                </a:solidFill>
                <a:effectLst/>
                <a:latin typeface="Arial Black"/>
                <a:cs typeface="Arial Black"/>
              </a:rPr>
              <a:t>Distribución de películas</a:t>
            </a:r>
            <a:r>
              <a:rPr lang="es-CO" sz="1400" b="1" baseline="0" dirty="0">
                <a:solidFill>
                  <a:srgbClr val="1F4E79"/>
                </a:solidFill>
                <a:effectLst/>
                <a:latin typeface="Arial Black"/>
                <a:cs typeface="Arial Black"/>
              </a:rPr>
              <a:t> colombianas</a:t>
            </a:r>
            <a:endParaRPr lang="es-CO" sz="1400" b="1" dirty="0">
              <a:solidFill>
                <a:srgbClr val="1F4E79"/>
              </a:solidFill>
              <a:latin typeface="Arial Black"/>
              <a:cs typeface="Arial Black"/>
            </a:endParaRPr>
          </a:p>
        </p:txBody>
      </p:sp>
      <p:sp>
        <p:nvSpPr>
          <p:cNvPr id="4" name="CuadroTexto 3"/>
          <p:cNvSpPr txBox="1"/>
          <p:nvPr/>
        </p:nvSpPr>
        <p:spPr>
          <a:xfrm>
            <a:off x="1457448" y="3680828"/>
            <a:ext cx="2691219" cy="1384995"/>
          </a:xfrm>
          <a:prstGeom prst="rect">
            <a:avLst/>
          </a:prstGeom>
          <a:noFill/>
        </p:spPr>
        <p:txBody>
          <a:bodyPr wrap="square" rtlCol="0">
            <a:spAutoFit/>
          </a:bodyPr>
          <a:lstStyle/>
          <a:p>
            <a:pPr marL="285750" indent="-285750" algn="just">
              <a:buFont typeface="Wingdings" panose="05000000000000000000" pitchFamily="2" charset="2"/>
              <a:buChar char="ü"/>
            </a:pPr>
            <a:r>
              <a:rPr lang="es-CO" sz="1400" dirty="0">
                <a:latin typeface="Arial Hebrew Light"/>
                <a:cs typeface="Arial Hebrew Light"/>
              </a:rPr>
              <a:t>Debe retener y declarar la cuota a cargo del productor. </a:t>
            </a:r>
          </a:p>
          <a:p>
            <a:pPr algn="just"/>
            <a:endParaRPr lang="es-CO" sz="1400" dirty="0">
              <a:latin typeface="Arial Hebrew Light"/>
              <a:cs typeface="Arial Hebrew Light"/>
            </a:endParaRPr>
          </a:p>
          <a:p>
            <a:pPr marL="285750" indent="-285750" algn="just">
              <a:buFont typeface="Wingdings" panose="05000000000000000000" pitchFamily="2" charset="2"/>
              <a:buChar char="ü"/>
            </a:pPr>
            <a:r>
              <a:rPr lang="es-CO" sz="1400" dirty="0">
                <a:latin typeface="Arial Hebrew Light"/>
                <a:cs typeface="Arial Hebrew Light"/>
              </a:rPr>
              <a:t>Diligencie los datos del productor solicitados en la hoja </a:t>
            </a:r>
            <a:r>
              <a:rPr lang="es-CO" sz="1400" i="1" dirty="0">
                <a:latin typeface="Arial Hebrew Light"/>
                <a:cs typeface="Arial Hebrew Light"/>
              </a:rPr>
              <a:t>Datos </a:t>
            </a:r>
            <a:r>
              <a:rPr lang="es-CO" sz="1400" i="1" dirty="0" err="1">
                <a:latin typeface="Arial Hebrew Light"/>
                <a:cs typeface="Arial Hebrew Light"/>
              </a:rPr>
              <a:t>Prod</a:t>
            </a:r>
            <a:r>
              <a:rPr lang="es-CO" sz="1400" i="1" dirty="0">
                <a:latin typeface="Arial Hebrew Light"/>
                <a:cs typeface="Arial Hebrew Light"/>
              </a:rPr>
              <a:t> Col</a:t>
            </a:r>
          </a:p>
        </p:txBody>
      </p:sp>
      <p:pic>
        <p:nvPicPr>
          <p:cNvPr id="5" name="Imagen 4" descr="Formulario_pago_CDC - Excel"/>
          <p:cNvPicPr>
            <a:picLocks noChangeAspect="1"/>
          </p:cNvPicPr>
          <p:nvPr/>
        </p:nvPicPr>
        <p:blipFill rotWithShape="1">
          <a:blip r:embed="rId2">
            <a:extLst>
              <a:ext uri="{28A0092B-C50C-407E-A947-70E740481C1C}">
                <a14:useLocalDpi xmlns:a14="http://schemas.microsoft.com/office/drawing/2010/main" val="0"/>
              </a:ext>
            </a:extLst>
          </a:blip>
          <a:srcRect l="2346" t="24286" r="37967" b="3174"/>
          <a:stretch/>
        </p:blipFill>
        <p:spPr>
          <a:xfrm>
            <a:off x="6047726" y="2607734"/>
            <a:ext cx="4916316" cy="3381396"/>
          </a:xfrm>
          <a:prstGeom prst="rect">
            <a:avLst/>
          </a:prstGeom>
          <a:ln>
            <a:solidFill>
              <a:schemeClr val="tx1"/>
            </a:solidFill>
          </a:ln>
        </p:spPr>
      </p:pic>
      <p:grpSp>
        <p:nvGrpSpPr>
          <p:cNvPr id="6" name="Grupo 15"/>
          <p:cNvGrpSpPr/>
          <p:nvPr/>
        </p:nvGrpSpPr>
        <p:grpSpPr>
          <a:xfrm>
            <a:off x="4955238" y="1994401"/>
            <a:ext cx="3126882" cy="3617166"/>
            <a:chOff x="4983111" y="1508644"/>
            <a:chExt cx="3613201" cy="4179741"/>
          </a:xfrm>
        </p:grpSpPr>
        <p:pic>
          <p:nvPicPr>
            <p:cNvPr id="7" name="Imagen 6" descr="Formulario_pago_CDC - Excel"/>
            <p:cNvPicPr>
              <a:picLocks noChangeAspect="1"/>
            </p:cNvPicPr>
            <p:nvPr/>
          </p:nvPicPr>
          <p:blipFill rotWithShape="1">
            <a:blip r:embed="rId3">
              <a:extLst>
                <a:ext uri="{28A0092B-C50C-407E-A947-70E740481C1C}">
                  <a14:useLocalDpi xmlns:a14="http://schemas.microsoft.com/office/drawing/2010/main" val="0"/>
                </a:ext>
              </a:extLst>
            </a:blip>
            <a:srcRect l="2059" t="24127" r="60379" b="3650"/>
            <a:stretch/>
          </p:blipFill>
          <p:spPr>
            <a:xfrm>
              <a:off x="4983111" y="1508644"/>
              <a:ext cx="3613201" cy="4179741"/>
            </a:xfrm>
            <a:prstGeom prst="rect">
              <a:avLst/>
            </a:prstGeom>
            <a:ln>
              <a:solidFill>
                <a:schemeClr val="tx1"/>
              </a:solidFill>
            </a:ln>
          </p:spPr>
        </p:pic>
        <p:pic>
          <p:nvPicPr>
            <p:cNvPr id="8" name="Imagen 7"/>
            <p:cNvPicPr>
              <a:picLocks noChangeAspect="1"/>
            </p:cNvPicPr>
            <p:nvPr/>
          </p:nvPicPr>
          <p:blipFill>
            <a:blip r:embed="rId4"/>
            <a:stretch>
              <a:fillRect/>
            </a:stretch>
          </p:blipFill>
          <p:spPr>
            <a:xfrm>
              <a:off x="7862887" y="5545510"/>
              <a:ext cx="733425" cy="142875"/>
            </a:xfrm>
            <a:prstGeom prst="rect">
              <a:avLst/>
            </a:prstGeom>
            <a:ln>
              <a:solidFill>
                <a:schemeClr val="tx1"/>
              </a:solidFill>
            </a:ln>
          </p:spPr>
        </p:pic>
      </p:grpSp>
      <p:sp>
        <p:nvSpPr>
          <p:cNvPr id="9" name="Rectángulo 8"/>
          <p:cNvSpPr/>
          <p:nvPr/>
        </p:nvSpPr>
        <p:spPr>
          <a:xfrm>
            <a:off x="0" y="0"/>
            <a:ext cx="12192000" cy="1295530"/>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 name="Rectángulo 9"/>
          <p:cNvSpPr/>
          <p:nvPr/>
        </p:nvSpPr>
        <p:spPr>
          <a:xfrm>
            <a:off x="278817" y="306006"/>
            <a:ext cx="6096000" cy="646331"/>
          </a:xfrm>
          <a:prstGeom prst="rect">
            <a:avLst/>
          </a:prstGeom>
        </p:spPr>
        <p:txBody>
          <a:bodyPr>
            <a:spAutoFit/>
          </a:bodyPr>
          <a:lstStyle/>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CONTRIBUCIÓN PARAFISCAL</a:t>
            </a:r>
            <a:r>
              <a:rPr lang="es-CO" sz="1200" b="1" dirty="0">
                <a:solidFill>
                  <a:schemeClr val="bg1"/>
                </a:solidFill>
                <a:latin typeface="Arial Hebrew"/>
                <a:ea typeface="Calibri" panose="020F0502020204030204" pitchFamily="34" charset="0"/>
                <a:cs typeface="Arial Hebrew"/>
              </a:rPr>
              <a:t> </a:t>
            </a:r>
            <a:r>
              <a:rPr lang="es-CO" b="1" dirty="0">
                <a:solidFill>
                  <a:schemeClr val="bg1"/>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PARA EL DESARROLLO CINEMATOGRÁFICO </a:t>
            </a:r>
            <a:endParaRPr lang="es-CO" sz="1200" b="1" dirty="0">
              <a:solidFill>
                <a:schemeClr val="bg1"/>
              </a:solidFill>
              <a:latin typeface="Arial Hebrew"/>
              <a:ea typeface="Calibri" panose="020F0502020204030204" pitchFamily="34" charset="0"/>
              <a:cs typeface="Arial Hebrew"/>
            </a:endParaRPr>
          </a:p>
        </p:txBody>
      </p:sp>
      <p:pic>
        <p:nvPicPr>
          <p:cNvPr id="11" name="Imagen 10"/>
          <p:cNvPicPr>
            <a:picLocks noChangeAspect="1"/>
          </p:cNvPicPr>
          <p:nvPr/>
        </p:nvPicPr>
        <p:blipFill>
          <a:blip r:embed="rId5"/>
          <a:stretch>
            <a:fillRect/>
          </a:stretch>
        </p:blipFill>
        <p:spPr>
          <a:xfrm>
            <a:off x="6953250" y="137580"/>
            <a:ext cx="4826000" cy="1026112"/>
          </a:xfrm>
          <a:prstGeom prst="rect">
            <a:avLst/>
          </a:prstGeom>
        </p:spPr>
      </p:pic>
      <p:sp>
        <p:nvSpPr>
          <p:cNvPr id="12" name="Rectángulo 11"/>
          <p:cNvSpPr/>
          <p:nvPr/>
        </p:nvSpPr>
        <p:spPr>
          <a:xfrm>
            <a:off x="4961466" y="2015068"/>
            <a:ext cx="795867" cy="237065"/>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6" name="Imagen 15"/>
          <p:cNvPicPr>
            <a:picLocks noChangeAspect="1"/>
          </p:cNvPicPr>
          <p:nvPr/>
        </p:nvPicPr>
        <p:blipFill>
          <a:blip r:embed="rId6"/>
          <a:stretch>
            <a:fillRect/>
          </a:stretch>
        </p:blipFill>
        <p:spPr>
          <a:xfrm>
            <a:off x="4991100" y="2046816"/>
            <a:ext cx="800100" cy="203200"/>
          </a:xfrm>
          <a:prstGeom prst="rect">
            <a:avLst/>
          </a:prstGeom>
        </p:spPr>
      </p:pic>
    </p:spTree>
    <p:extLst>
      <p:ext uri="{BB962C8B-B14F-4D97-AF65-F5344CB8AC3E}">
        <p14:creationId xmlns:p14="http://schemas.microsoft.com/office/powerpoint/2010/main" val="42675577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1295530"/>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 name="Rectángulo 2"/>
          <p:cNvSpPr/>
          <p:nvPr/>
        </p:nvSpPr>
        <p:spPr>
          <a:xfrm>
            <a:off x="278817" y="306006"/>
            <a:ext cx="6096000" cy="646331"/>
          </a:xfrm>
          <a:prstGeom prst="rect">
            <a:avLst/>
          </a:prstGeom>
        </p:spPr>
        <p:txBody>
          <a:bodyPr>
            <a:spAutoFit/>
          </a:bodyPr>
          <a:lstStyle/>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CONTRIBUCIÓN PARAFISCAL</a:t>
            </a:r>
            <a:r>
              <a:rPr lang="es-CO" sz="1200" b="1" dirty="0">
                <a:solidFill>
                  <a:schemeClr val="bg1"/>
                </a:solidFill>
                <a:latin typeface="Arial Hebrew"/>
                <a:ea typeface="Calibri" panose="020F0502020204030204" pitchFamily="34" charset="0"/>
                <a:cs typeface="Arial Hebrew"/>
              </a:rPr>
              <a:t> </a:t>
            </a:r>
            <a:r>
              <a:rPr lang="es-CO" b="1" dirty="0">
                <a:solidFill>
                  <a:schemeClr val="bg1"/>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PARA EL DESARROLLO CINEMATOGRÁFICO </a:t>
            </a:r>
            <a:endParaRPr lang="es-CO" sz="1200" b="1" dirty="0">
              <a:solidFill>
                <a:schemeClr val="bg1"/>
              </a:solidFill>
              <a:latin typeface="Arial Hebrew"/>
              <a:ea typeface="Calibri" panose="020F0502020204030204" pitchFamily="34" charset="0"/>
              <a:cs typeface="Arial Hebrew"/>
            </a:endParaRPr>
          </a:p>
        </p:txBody>
      </p:sp>
      <p:pic>
        <p:nvPicPr>
          <p:cNvPr id="4" name="Imagen 3"/>
          <p:cNvPicPr>
            <a:picLocks noChangeAspect="1"/>
          </p:cNvPicPr>
          <p:nvPr/>
        </p:nvPicPr>
        <p:blipFill>
          <a:blip r:embed="rId2"/>
          <a:stretch>
            <a:fillRect/>
          </a:stretch>
        </p:blipFill>
        <p:spPr>
          <a:xfrm>
            <a:off x="6953250" y="137580"/>
            <a:ext cx="4826000" cy="1026112"/>
          </a:xfrm>
          <a:prstGeom prst="rect">
            <a:avLst/>
          </a:prstGeom>
        </p:spPr>
      </p:pic>
      <p:sp>
        <p:nvSpPr>
          <p:cNvPr id="5" name="CuadroTexto 4"/>
          <p:cNvSpPr txBox="1"/>
          <p:nvPr/>
        </p:nvSpPr>
        <p:spPr>
          <a:xfrm>
            <a:off x="1473078" y="3570828"/>
            <a:ext cx="2724273" cy="2492990"/>
          </a:xfrm>
          <a:prstGeom prst="rect">
            <a:avLst/>
          </a:prstGeom>
          <a:noFill/>
        </p:spPr>
        <p:txBody>
          <a:bodyPr wrap="square" rtlCol="0">
            <a:spAutoFit/>
          </a:bodyPr>
          <a:lstStyle/>
          <a:p>
            <a:pPr marL="285750" indent="-285750" algn="just">
              <a:buFont typeface="Wingdings" panose="05000000000000000000" pitchFamily="2" charset="2"/>
              <a:buChar char="ü"/>
            </a:pPr>
            <a:r>
              <a:rPr lang="es-CO" sz="1400" dirty="0">
                <a:latin typeface="Arial Hebrew Light"/>
                <a:cs typeface="Arial Hebrew Light"/>
              </a:rPr>
              <a:t>Ubíquese en la hoja </a:t>
            </a:r>
            <a:r>
              <a:rPr lang="es-CO" sz="1400" i="1" dirty="0">
                <a:latin typeface="Arial Hebrew Light"/>
                <a:cs typeface="Arial Hebrew Light"/>
              </a:rPr>
              <a:t>Datos Prod Col </a:t>
            </a:r>
            <a:r>
              <a:rPr lang="es-CO" sz="1400" dirty="0">
                <a:latin typeface="Arial Hebrew Light"/>
                <a:cs typeface="Arial Hebrew Light"/>
              </a:rPr>
              <a:t>y relacione la información del productor y el nombre de la película.</a:t>
            </a:r>
          </a:p>
          <a:p>
            <a:pPr algn="just"/>
            <a:endParaRPr lang="es-CO" sz="1400" dirty="0">
              <a:latin typeface="Arial Hebrew Light"/>
              <a:cs typeface="Arial Hebrew Light"/>
            </a:endParaRPr>
          </a:p>
          <a:p>
            <a:pPr marL="285750" indent="-285750" algn="just">
              <a:buFont typeface="Wingdings" panose="05000000000000000000" pitchFamily="2" charset="2"/>
              <a:buChar char="ü"/>
            </a:pPr>
            <a:r>
              <a:rPr lang="es-CO" sz="1400" dirty="0">
                <a:latin typeface="Arial Hebrew Light"/>
                <a:cs typeface="Arial Hebrew Light"/>
              </a:rPr>
              <a:t>El valor a declarar y a pagar se ve reflejado en el renglón 18 de la hoja “</a:t>
            </a:r>
            <a:r>
              <a:rPr lang="es-CO" sz="1400" i="1" dirty="0">
                <a:latin typeface="Arial Hebrew Light"/>
                <a:cs typeface="Arial Hebrew Light"/>
              </a:rPr>
              <a:t>Formulario</a:t>
            </a:r>
            <a:r>
              <a:rPr lang="es-CO" sz="1400" dirty="0">
                <a:latin typeface="Arial Hebrew Light"/>
                <a:cs typeface="Arial Hebrew Light"/>
              </a:rPr>
              <a:t>”</a:t>
            </a:r>
          </a:p>
          <a:p>
            <a:endParaRPr lang="es-CO" sz="2800" dirty="0">
              <a:latin typeface="Arial" panose="020B0604020202020204" pitchFamily="34" charset="0"/>
              <a:cs typeface="Arial" panose="020B0604020202020204" pitchFamily="34" charset="0"/>
            </a:endParaRPr>
          </a:p>
          <a:p>
            <a:endParaRPr lang="es-CO" sz="1600" dirty="0">
              <a:latin typeface="Arial" panose="020B0604020202020204" pitchFamily="34" charset="0"/>
              <a:cs typeface="Arial" panose="020B0604020202020204" pitchFamily="34" charset="0"/>
            </a:endParaRPr>
          </a:p>
        </p:txBody>
      </p:sp>
      <p:sp>
        <p:nvSpPr>
          <p:cNvPr id="6" name="Flecha arriba 5"/>
          <p:cNvSpPr/>
          <p:nvPr/>
        </p:nvSpPr>
        <p:spPr>
          <a:xfrm>
            <a:off x="9866892" y="4669822"/>
            <a:ext cx="243749" cy="274909"/>
          </a:xfrm>
          <a:prstGeom prst="upArrow">
            <a:avLst/>
          </a:prstGeom>
          <a:solidFill>
            <a:srgbClr val="81D7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7" name="Grupo 18"/>
          <p:cNvGrpSpPr/>
          <p:nvPr/>
        </p:nvGrpSpPr>
        <p:grpSpPr>
          <a:xfrm>
            <a:off x="5118954" y="1845733"/>
            <a:ext cx="5577972" cy="4244429"/>
            <a:chOff x="5669287" y="1508644"/>
            <a:chExt cx="6176746" cy="4700052"/>
          </a:xfrm>
        </p:grpSpPr>
        <p:pic>
          <p:nvPicPr>
            <p:cNvPr id="8" name="Imagen 7" descr="Formulario_pago_CDC - Excel"/>
            <p:cNvPicPr>
              <a:picLocks noChangeAspect="1"/>
            </p:cNvPicPr>
            <p:nvPr/>
          </p:nvPicPr>
          <p:blipFill rotWithShape="1">
            <a:blip r:embed="rId3">
              <a:extLst>
                <a:ext uri="{28A0092B-C50C-407E-A947-70E740481C1C}">
                  <a14:useLocalDpi xmlns:a14="http://schemas.microsoft.com/office/drawing/2010/main" val="0"/>
                </a:ext>
              </a:extLst>
            </a:blip>
            <a:srcRect l="2183" t="24314" r="31565" b="3372"/>
            <a:stretch/>
          </p:blipFill>
          <p:spPr>
            <a:xfrm>
              <a:off x="7238033" y="1508644"/>
              <a:ext cx="4608000" cy="3026052"/>
            </a:xfrm>
            <a:prstGeom prst="rect">
              <a:avLst/>
            </a:prstGeom>
            <a:ln>
              <a:solidFill>
                <a:schemeClr val="tx1"/>
              </a:solidFill>
            </a:ln>
          </p:spPr>
        </p:pic>
        <p:pic>
          <p:nvPicPr>
            <p:cNvPr id="9" name="Imagen 8" descr="Formulario_pago_CDC - Excel"/>
            <p:cNvPicPr>
              <a:picLocks noChangeAspect="1"/>
            </p:cNvPicPr>
            <p:nvPr/>
          </p:nvPicPr>
          <p:blipFill rotWithShape="1">
            <a:blip r:embed="rId4">
              <a:extLst>
                <a:ext uri="{28A0092B-C50C-407E-A947-70E740481C1C}">
                  <a14:useLocalDpi xmlns:a14="http://schemas.microsoft.com/office/drawing/2010/main" val="0"/>
                </a:ext>
              </a:extLst>
            </a:blip>
            <a:srcRect l="2277" t="24314" r="50252" b="3530"/>
            <a:stretch/>
          </p:blipFill>
          <p:spPr>
            <a:xfrm>
              <a:off x="5669287" y="2860696"/>
              <a:ext cx="3660967" cy="3348000"/>
            </a:xfrm>
            <a:prstGeom prst="rect">
              <a:avLst/>
            </a:prstGeom>
            <a:ln>
              <a:solidFill>
                <a:schemeClr val="tx1"/>
              </a:solidFill>
            </a:ln>
          </p:spPr>
        </p:pic>
        <p:cxnSp>
          <p:nvCxnSpPr>
            <p:cNvPr id="10" name="Conector angular 9"/>
            <p:cNvCxnSpPr/>
            <p:nvPr/>
          </p:nvCxnSpPr>
          <p:spPr>
            <a:xfrm rot="5400000">
              <a:off x="9265416" y="4327654"/>
              <a:ext cx="1600101" cy="1470424"/>
            </a:xfrm>
            <a:prstGeom prst="bentConnector3">
              <a:avLst>
                <a:gd name="adj1" fmla="val 10042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1" name="CuadroTexto 10"/>
          <p:cNvSpPr txBox="1"/>
          <p:nvPr/>
        </p:nvSpPr>
        <p:spPr>
          <a:xfrm>
            <a:off x="1763831" y="2601059"/>
            <a:ext cx="2691752" cy="584776"/>
          </a:xfrm>
          <a:prstGeom prst="rect">
            <a:avLst/>
          </a:prstGeom>
          <a:noFill/>
        </p:spPr>
        <p:txBody>
          <a:bodyPr wrap="square" rtlCol="0">
            <a:spAutoFit/>
          </a:bodyPr>
          <a:lstStyle/>
          <a:p>
            <a:r>
              <a:rPr lang="es-CO" sz="1600" dirty="0">
                <a:solidFill>
                  <a:srgbClr val="FF7062"/>
                </a:solidFill>
                <a:latin typeface="Arial Black"/>
                <a:cs typeface="Arial Black"/>
              </a:rPr>
              <a:t>*HOJA DATOS PROD COL</a:t>
            </a:r>
          </a:p>
        </p:txBody>
      </p:sp>
      <p:sp>
        <p:nvSpPr>
          <p:cNvPr id="12" name="Rectángulo 11"/>
          <p:cNvSpPr/>
          <p:nvPr/>
        </p:nvSpPr>
        <p:spPr>
          <a:xfrm>
            <a:off x="6536266" y="1862667"/>
            <a:ext cx="753534" cy="186266"/>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3" name="Rectángulo 12"/>
          <p:cNvSpPr/>
          <p:nvPr/>
        </p:nvSpPr>
        <p:spPr>
          <a:xfrm>
            <a:off x="5122332" y="3081868"/>
            <a:ext cx="872067" cy="3048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9" name="Imagen 18"/>
          <p:cNvPicPr>
            <a:picLocks noChangeAspect="1"/>
          </p:cNvPicPr>
          <p:nvPr/>
        </p:nvPicPr>
        <p:blipFill>
          <a:blip r:embed="rId5"/>
          <a:stretch>
            <a:fillRect/>
          </a:stretch>
        </p:blipFill>
        <p:spPr>
          <a:xfrm>
            <a:off x="5171016" y="3126317"/>
            <a:ext cx="800100" cy="203200"/>
          </a:xfrm>
          <a:prstGeom prst="rect">
            <a:avLst/>
          </a:prstGeom>
        </p:spPr>
      </p:pic>
      <p:pic>
        <p:nvPicPr>
          <p:cNvPr id="20" name="Imagen 19"/>
          <p:cNvPicPr>
            <a:picLocks noChangeAspect="1"/>
          </p:cNvPicPr>
          <p:nvPr/>
        </p:nvPicPr>
        <p:blipFill>
          <a:blip r:embed="rId5"/>
          <a:stretch>
            <a:fillRect/>
          </a:stretch>
        </p:blipFill>
        <p:spPr>
          <a:xfrm>
            <a:off x="6599766" y="1888067"/>
            <a:ext cx="800100" cy="203200"/>
          </a:xfrm>
          <a:prstGeom prst="rect">
            <a:avLst/>
          </a:prstGeom>
        </p:spPr>
      </p:pic>
    </p:spTree>
    <p:extLst>
      <p:ext uri="{BB962C8B-B14F-4D97-AF65-F5344CB8AC3E}">
        <p14:creationId xmlns:p14="http://schemas.microsoft.com/office/powerpoint/2010/main" val="19754223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1295530"/>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 name="Rectángulo 2"/>
          <p:cNvSpPr/>
          <p:nvPr/>
        </p:nvSpPr>
        <p:spPr>
          <a:xfrm>
            <a:off x="278817" y="306006"/>
            <a:ext cx="6096000" cy="646331"/>
          </a:xfrm>
          <a:prstGeom prst="rect">
            <a:avLst/>
          </a:prstGeom>
        </p:spPr>
        <p:txBody>
          <a:bodyPr>
            <a:spAutoFit/>
          </a:bodyPr>
          <a:lstStyle/>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CONTRIBUCIÓN PARAFISCAL</a:t>
            </a:r>
            <a:r>
              <a:rPr lang="es-CO" sz="1200" b="1" dirty="0">
                <a:solidFill>
                  <a:schemeClr val="bg1"/>
                </a:solidFill>
                <a:latin typeface="Arial Hebrew"/>
                <a:ea typeface="Calibri" panose="020F0502020204030204" pitchFamily="34" charset="0"/>
                <a:cs typeface="Arial Hebrew"/>
              </a:rPr>
              <a:t> </a:t>
            </a:r>
            <a:r>
              <a:rPr lang="es-CO" b="1" dirty="0">
                <a:solidFill>
                  <a:schemeClr val="bg1"/>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PARA EL DESARROLLO CINEMATOGRÁFICO </a:t>
            </a:r>
            <a:endParaRPr lang="es-CO" sz="1200" b="1" dirty="0">
              <a:solidFill>
                <a:schemeClr val="bg1"/>
              </a:solidFill>
              <a:latin typeface="Arial Hebrew"/>
              <a:ea typeface="Calibri" panose="020F0502020204030204" pitchFamily="34" charset="0"/>
              <a:cs typeface="Arial Hebrew"/>
            </a:endParaRPr>
          </a:p>
        </p:txBody>
      </p:sp>
      <p:pic>
        <p:nvPicPr>
          <p:cNvPr id="4" name="Imagen 3"/>
          <p:cNvPicPr>
            <a:picLocks noChangeAspect="1"/>
          </p:cNvPicPr>
          <p:nvPr/>
        </p:nvPicPr>
        <p:blipFill>
          <a:blip r:embed="rId2"/>
          <a:stretch>
            <a:fillRect/>
          </a:stretch>
        </p:blipFill>
        <p:spPr>
          <a:xfrm>
            <a:off x="6953250" y="137580"/>
            <a:ext cx="4826000" cy="1026112"/>
          </a:xfrm>
          <a:prstGeom prst="rect">
            <a:avLst/>
          </a:prstGeom>
        </p:spPr>
      </p:pic>
      <p:sp>
        <p:nvSpPr>
          <p:cNvPr id="5" name="Rectángulo redondeado 4">
            <a:extLst>
              <a:ext uri="{FF2B5EF4-FFF2-40B4-BE49-F238E27FC236}">
                <a16:creationId xmlns:a16="http://schemas.microsoft.com/office/drawing/2014/main" id="{00000000-0008-0000-0400-000048000000}"/>
              </a:ext>
            </a:extLst>
          </p:cNvPr>
          <p:cNvSpPr/>
          <p:nvPr/>
        </p:nvSpPr>
        <p:spPr>
          <a:xfrm>
            <a:off x="2503194" y="2590800"/>
            <a:ext cx="2348206" cy="1498600"/>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lvl="0" algn="ctr">
              <a:lnSpc>
                <a:spcPct val="110000"/>
              </a:lnSpc>
              <a:defRPr/>
            </a:pPr>
            <a:r>
              <a:rPr lang="es-CO" sz="1400" b="1" dirty="0">
                <a:solidFill>
                  <a:srgbClr val="1F4E79"/>
                </a:solidFill>
                <a:latin typeface="Arial Black"/>
                <a:cs typeface="Arial Black"/>
              </a:rPr>
              <a:t>No realizó actividades de distribución de películas colombianas</a:t>
            </a:r>
          </a:p>
        </p:txBody>
      </p:sp>
      <p:sp>
        <p:nvSpPr>
          <p:cNvPr id="6" name="CuadroTexto 5"/>
          <p:cNvSpPr txBox="1"/>
          <p:nvPr/>
        </p:nvSpPr>
        <p:spPr>
          <a:xfrm>
            <a:off x="2418528" y="4456990"/>
            <a:ext cx="2466739" cy="738664"/>
          </a:xfrm>
          <a:prstGeom prst="rect">
            <a:avLst/>
          </a:prstGeom>
          <a:noFill/>
        </p:spPr>
        <p:txBody>
          <a:bodyPr wrap="square" rtlCol="0">
            <a:spAutoFit/>
          </a:bodyPr>
          <a:lstStyle/>
          <a:p>
            <a:pPr algn="just"/>
            <a:r>
              <a:rPr lang="es-CO" sz="1400" dirty="0">
                <a:latin typeface="Arial Hebrew Light"/>
                <a:cs typeface="Arial Hebrew Light"/>
              </a:rPr>
              <a:t>En este caso, la declaración se debe presentar en cero (0) en la entidad financiera indicada. </a:t>
            </a:r>
          </a:p>
        </p:txBody>
      </p:sp>
      <p:pic>
        <p:nvPicPr>
          <p:cNvPr id="7" name="Imagen 6"/>
          <p:cNvPicPr>
            <a:picLocks noChangeAspect="1"/>
          </p:cNvPicPr>
          <p:nvPr/>
        </p:nvPicPr>
        <p:blipFill>
          <a:blip r:embed="rId3"/>
          <a:stretch>
            <a:fillRect/>
          </a:stretch>
        </p:blipFill>
        <p:spPr>
          <a:xfrm>
            <a:off x="6669145" y="1744134"/>
            <a:ext cx="3643424" cy="4280806"/>
          </a:xfrm>
          <a:prstGeom prst="rect">
            <a:avLst/>
          </a:prstGeom>
          <a:ln>
            <a:solidFill>
              <a:schemeClr val="tx1"/>
            </a:solidFill>
          </a:ln>
        </p:spPr>
      </p:pic>
      <p:pic>
        <p:nvPicPr>
          <p:cNvPr id="8" name="Imagen 7"/>
          <p:cNvPicPr>
            <a:picLocks noChangeAspect="1"/>
          </p:cNvPicPr>
          <p:nvPr/>
        </p:nvPicPr>
        <p:blipFill>
          <a:blip r:embed="rId3"/>
          <a:stretch>
            <a:fillRect/>
          </a:stretch>
        </p:blipFill>
        <p:spPr>
          <a:xfrm>
            <a:off x="5543078" y="1854201"/>
            <a:ext cx="3643424" cy="4280806"/>
          </a:xfrm>
          <a:prstGeom prst="rect">
            <a:avLst/>
          </a:prstGeom>
          <a:ln>
            <a:solidFill>
              <a:schemeClr val="tx1"/>
            </a:solidFill>
          </a:ln>
        </p:spPr>
      </p:pic>
      <p:sp>
        <p:nvSpPr>
          <p:cNvPr id="9" name="Rectángulo 8"/>
          <p:cNvSpPr/>
          <p:nvPr/>
        </p:nvSpPr>
        <p:spPr>
          <a:xfrm>
            <a:off x="5554133" y="1879601"/>
            <a:ext cx="939800" cy="3048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2" name="Imagen 11"/>
          <p:cNvPicPr>
            <a:picLocks noChangeAspect="1"/>
          </p:cNvPicPr>
          <p:nvPr/>
        </p:nvPicPr>
        <p:blipFill>
          <a:blip r:embed="rId4"/>
          <a:stretch>
            <a:fillRect/>
          </a:stretch>
        </p:blipFill>
        <p:spPr>
          <a:xfrm>
            <a:off x="5626100" y="1940983"/>
            <a:ext cx="800100" cy="203200"/>
          </a:xfrm>
          <a:prstGeom prst="rect">
            <a:avLst/>
          </a:prstGeom>
        </p:spPr>
      </p:pic>
    </p:spTree>
    <p:extLst>
      <p:ext uri="{BB962C8B-B14F-4D97-AF65-F5344CB8AC3E}">
        <p14:creationId xmlns:p14="http://schemas.microsoft.com/office/powerpoint/2010/main" val="41935108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1295530"/>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 name="Rectángulo 2"/>
          <p:cNvSpPr/>
          <p:nvPr/>
        </p:nvSpPr>
        <p:spPr>
          <a:xfrm>
            <a:off x="278817" y="306006"/>
            <a:ext cx="6096000" cy="646331"/>
          </a:xfrm>
          <a:prstGeom prst="rect">
            <a:avLst/>
          </a:prstGeom>
        </p:spPr>
        <p:txBody>
          <a:bodyPr>
            <a:spAutoFit/>
          </a:bodyPr>
          <a:lstStyle/>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CONTRIBUCIÓN PARAFISCAL</a:t>
            </a:r>
            <a:r>
              <a:rPr lang="es-CO" sz="1200" b="1" dirty="0">
                <a:solidFill>
                  <a:schemeClr val="bg1"/>
                </a:solidFill>
                <a:latin typeface="Arial Hebrew"/>
                <a:ea typeface="Calibri" panose="020F0502020204030204" pitchFamily="34" charset="0"/>
                <a:cs typeface="Arial Hebrew"/>
              </a:rPr>
              <a:t> </a:t>
            </a:r>
            <a:r>
              <a:rPr lang="es-CO" b="1" dirty="0">
                <a:solidFill>
                  <a:schemeClr val="bg1"/>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PARA EL DESARROLLO CINEMATOGRÁFICO </a:t>
            </a:r>
            <a:endParaRPr lang="es-CO" sz="1200" b="1" dirty="0">
              <a:solidFill>
                <a:schemeClr val="bg1"/>
              </a:solidFill>
              <a:latin typeface="Arial Hebrew"/>
              <a:ea typeface="Calibri" panose="020F0502020204030204" pitchFamily="34" charset="0"/>
              <a:cs typeface="Arial Hebrew"/>
            </a:endParaRPr>
          </a:p>
        </p:txBody>
      </p:sp>
      <p:pic>
        <p:nvPicPr>
          <p:cNvPr id="4" name="Imagen 3"/>
          <p:cNvPicPr>
            <a:picLocks noChangeAspect="1"/>
          </p:cNvPicPr>
          <p:nvPr/>
        </p:nvPicPr>
        <p:blipFill>
          <a:blip r:embed="rId2"/>
          <a:stretch>
            <a:fillRect/>
          </a:stretch>
        </p:blipFill>
        <p:spPr>
          <a:xfrm>
            <a:off x="6953250" y="137580"/>
            <a:ext cx="4826000" cy="1026112"/>
          </a:xfrm>
          <a:prstGeom prst="rect">
            <a:avLst/>
          </a:prstGeom>
        </p:spPr>
      </p:pic>
      <p:sp>
        <p:nvSpPr>
          <p:cNvPr id="8" name="CuadroTexto 7"/>
          <p:cNvSpPr txBox="1"/>
          <p:nvPr/>
        </p:nvSpPr>
        <p:spPr>
          <a:xfrm>
            <a:off x="2772048" y="3008041"/>
            <a:ext cx="2942956" cy="1600438"/>
          </a:xfrm>
          <a:prstGeom prst="rect">
            <a:avLst/>
          </a:prstGeom>
          <a:noFill/>
        </p:spPr>
        <p:txBody>
          <a:bodyPr wrap="square" rtlCol="0">
            <a:spAutoFit/>
          </a:bodyPr>
          <a:lstStyle/>
          <a:p>
            <a:r>
              <a:rPr lang="es-CO" sz="1600" dirty="0">
                <a:latin typeface="Arial Hebrew Light"/>
                <a:cs typeface="Arial Hebrew Light"/>
              </a:rPr>
              <a:t>Si después de leer esta cartilla tiene alguna inquietud, por favor comuníquese con Proimágenes Colombia al PBX: </a:t>
            </a:r>
            <a:r>
              <a:rPr lang="es-CO" dirty="0">
                <a:latin typeface="Arial Hebrew Light"/>
                <a:cs typeface="Arial Hebrew Light"/>
              </a:rPr>
              <a:t>287 01 03 </a:t>
            </a:r>
            <a:r>
              <a:rPr lang="es-CO" sz="1600" dirty="0">
                <a:latin typeface="Arial Hebrew Light"/>
                <a:cs typeface="Arial Hebrew Light"/>
              </a:rPr>
              <a:t>con el Coordinador Administrativo de Recaudo CDC.</a:t>
            </a:r>
          </a:p>
        </p:txBody>
      </p:sp>
      <p:sp>
        <p:nvSpPr>
          <p:cNvPr id="9" name="Rectángulo redondeado 7">
            <a:hlinkClick r:id="rId3" action="ppaction://hlinksldjump"/>
            <a:extLst>
              <a:ext uri="{FF2B5EF4-FFF2-40B4-BE49-F238E27FC236}">
                <a16:creationId xmlns:a16="http://schemas.microsoft.com/office/drawing/2014/main" id="{0B3D9B45-CEF7-4CE9-B1C8-FBB3E98C4A02}"/>
              </a:ext>
            </a:extLst>
          </p:cNvPr>
          <p:cNvSpPr/>
          <p:nvPr/>
        </p:nvSpPr>
        <p:spPr>
          <a:xfrm>
            <a:off x="6443243" y="2751667"/>
            <a:ext cx="2664244" cy="1204664"/>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s-CO" sz="1200" b="1" dirty="0">
                <a:effectLst/>
                <a:latin typeface="Arial Black"/>
                <a:ea typeface="Calibri" panose="020F0502020204030204" pitchFamily="34" charset="0"/>
                <a:cs typeface="Arial Black"/>
              </a:rPr>
              <a:t> </a:t>
            </a:r>
            <a:endParaRPr lang="es-CO" sz="1200" dirty="0">
              <a:effectLst/>
              <a:latin typeface="Arial Black"/>
              <a:ea typeface="Calibri" panose="020F0502020204030204" pitchFamily="34" charset="0"/>
              <a:cs typeface="Arial Black"/>
            </a:endParaRPr>
          </a:p>
          <a:p>
            <a:pPr algn="ctr">
              <a:lnSpc>
                <a:spcPct val="120000"/>
              </a:lnSpc>
              <a:spcAft>
                <a:spcPts val="800"/>
              </a:spcAft>
            </a:pPr>
            <a:r>
              <a:rPr lang="es-CO" sz="1400" b="1" dirty="0">
                <a:solidFill>
                  <a:srgbClr val="1F4E79"/>
                </a:solidFill>
                <a:latin typeface="Arial Black"/>
                <a:ea typeface="Calibri" panose="020F0502020204030204" pitchFamily="34" charset="0"/>
                <a:cs typeface="Arial Black"/>
              </a:rPr>
              <a:t>REGRESAR AL INICIO  INSTRUCCIONES DISTRIBUIDOR </a:t>
            </a:r>
            <a:endParaRPr lang="es-CO" sz="1400" dirty="0">
              <a:solidFill>
                <a:srgbClr val="1F4E79"/>
              </a:solidFill>
              <a:latin typeface="Arial Black"/>
              <a:ea typeface="Calibri" panose="020F0502020204030204" pitchFamily="34" charset="0"/>
              <a:cs typeface="Arial Black"/>
            </a:endParaRPr>
          </a:p>
          <a:p>
            <a:pPr algn="ctr">
              <a:lnSpc>
                <a:spcPct val="120000"/>
              </a:lnSpc>
              <a:spcAft>
                <a:spcPts val="800"/>
              </a:spcAft>
            </a:pPr>
            <a:r>
              <a:rPr lang="es-CO" sz="1200" b="1" dirty="0">
                <a:solidFill>
                  <a:srgbClr val="1F4E79"/>
                </a:solidFill>
                <a:latin typeface="Arial" panose="020B0604020202020204" pitchFamily="34" charset="0"/>
                <a:ea typeface="Calibri" panose="020F0502020204030204" pitchFamily="34" charset="0"/>
                <a:cs typeface="Times New Roman" panose="02020603050405020304" pitchFamily="18" charset="0"/>
              </a:rPr>
              <a:t> </a:t>
            </a:r>
            <a:endParaRPr lang="es-CO" sz="1200" dirty="0">
              <a:solidFill>
                <a:srgbClr val="1F4E79"/>
              </a:solidFill>
              <a:ea typeface="Calibri" panose="020F0502020204030204" pitchFamily="34" charset="0"/>
              <a:cs typeface="Times New Roman" panose="02020603050405020304" pitchFamily="18" charset="0"/>
            </a:endParaRPr>
          </a:p>
        </p:txBody>
      </p:sp>
      <p:sp>
        <p:nvSpPr>
          <p:cNvPr id="10" name="Rectángulo redondeado 9">
            <a:hlinkClick r:id="rId4" action="ppaction://hlinksldjump"/>
            <a:extLst>
              <a:ext uri="{FF2B5EF4-FFF2-40B4-BE49-F238E27FC236}">
                <a16:creationId xmlns:a16="http://schemas.microsoft.com/office/drawing/2014/main" id="{59E6DE12-A248-403B-B3A6-5973D15F0ED9}"/>
              </a:ext>
            </a:extLst>
          </p:cNvPr>
          <p:cNvSpPr/>
          <p:nvPr/>
        </p:nvSpPr>
        <p:spPr>
          <a:xfrm>
            <a:off x="6439569" y="4275667"/>
            <a:ext cx="2670562" cy="1111250"/>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s-CO" sz="500" b="1" dirty="0">
                <a:solidFill>
                  <a:srgbClr val="1F4E79"/>
                </a:solidFill>
                <a:effectLst/>
                <a:latin typeface="Arial" panose="020B0604020202020204" pitchFamily="34" charset="0"/>
                <a:ea typeface="Calibri" panose="020F0502020204030204" pitchFamily="34" charset="0"/>
                <a:cs typeface="Times New Roman" panose="02020603050405020304" pitchFamily="18" charset="0"/>
              </a:rPr>
              <a:t> </a:t>
            </a:r>
            <a:endParaRPr lang="es-CO" sz="1100" dirty="0">
              <a:solidFill>
                <a:srgbClr val="1F4E79"/>
              </a:solidFill>
              <a:effectLst/>
              <a:ea typeface="Calibri" panose="020F0502020204030204" pitchFamily="34" charset="0"/>
              <a:cs typeface="Times New Roman" panose="02020603050405020304" pitchFamily="18" charset="0"/>
            </a:endParaRPr>
          </a:p>
          <a:p>
            <a:pPr algn="ctr">
              <a:lnSpc>
                <a:spcPct val="60000"/>
              </a:lnSpc>
              <a:spcAft>
                <a:spcPts val="800"/>
              </a:spcAft>
            </a:pPr>
            <a:r>
              <a:rPr lang="es-CO" sz="1400" dirty="0">
                <a:solidFill>
                  <a:srgbClr val="1F4E79"/>
                </a:solidFill>
                <a:effectLst/>
                <a:latin typeface="Arial Black"/>
                <a:ea typeface="Calibri" panose="020F0502020204030204" pitchFamily="34" charset="0"/>
                <a:cs typeface="Arial Black"/>
              </a:rPr>
              <a:t>REGRESAR AL INICIO </a:t>
            </a:r>
          </a:p>
          <a:p>
            <a:pPr algn="ctr">
              <a:lnSpc>
                <a:spcPct val="107000"/>
              </a:lnSpc>
              <a:spcAft>
                <a:spcPts val="800"/>
              </a:spcAft>
            </a:pPr>
            <a:r>
              <a:rPr lang="es-CO" sz="1200" b="1" dirty="0">
                <a:effectLst/>
                <a:latin typeface="Arial Black"/>
                <a:ea typeface="Calibri" panose="020F0502020204030204" pitchFamily="34" charset="0"/>
                <a:cs typeface="Arial Black"/>
              </a:rPr>
              <a:t> </a:t>
            </a:r>
            <a:endParaRPr lang="es-CO" sz="1200" dirty="0">
              <a:effectLst/>
              <a:latin typeface="Arial Black"/>
              <a:ea typeface="Calibri" panose="020F0502020204030204" pitchFamily="34" charset="0"/>
              <a:cs typeface="Arial Black"/>
            </a:endParaRPr>
          </a:p>
        </p:txBody>
      </p:sp>
      <p:sp>
        <p:nvSpPr>
          <p:cNvPr id="11" name="Rectángulo 10"/>
          <p:cNvSpPr/>
          <p:nvPr/>
        </p:nvSpPr>
        <p:spPr>
          <a:xfrm>
            <a:off x="2867371" y="2805667"/>
            <a:ext cx="554036" cy="76709"/>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4731511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DA6EA210-4B11-4000-9CE4-BE06735FF6AE}"/>
              </a:ext>
            </a:extLst>
          </p:cNvPr>
          <p:cNvSpPr txBox="1"/>
          <p:nvPr/>
        </p:nvSpPr>
        <p:spPr>
          <a:xfrm>
            <a:off x="1593578" y="1563559"/>
            <a:ext cx="3979606" cy="5947782"/>
          </a:xfrm>
          <a:prstGeom prst="rect">
            <a:avLst/>
          </a:prstGeom>
          <a:noFill/>
        </p:spPr>
        <p:txBody>
          <a:bodyPr wrap="square" rtlCol="0">
            <a:spAutoFit/>
          </a:bodyPr>
          <a:lstStyle/>
          <a:p>
            <a:endParaRPr lang="es-CO" sz="1400" b="1" dirty="0">
              <a:solidFill>
                <a:srgbClr val="FF7062"/>
              </a:solidFill>
              <a:latin typeface="Arial Hebrew"/>
              <a:cs typeface="Arial Hebrew"/>
            </a:endParaRPr>
          </a:p>
          <a:p>
            <a:r>
              <a:rPr lang="es-CO" sz="1400" b="1" dirty="0">
                <a:solidFill>
                  <a:srgbClr val="FF7062"/>
                </a:solidFill>
                <a:latin typeface="Arial Hebrew"/>
                <a:cs typeface="Arial Hebrew"/>
              </a:rPr>
              <a:t>*Estímulo a la exhibición de cortometrajes colombianos</a:t>
            </a:r>
          </a:p>
          <a:p>
            <a:endParaRPr lang="es-CO" sz="800" dirty="0">
              <a:latin typeface="Arial Hebrew Light"/>
              <a:cs typeface="Arial Hebrew Light"/>
            </a:endParaRPr>
          </a:p>
          <a:p>
            <a:pPr algn="just"/>
            <a:r>
              <a:rPr lang="es-CO" sz="1400" dirty="0">
                <a:latin typeface="Arial Hebrew Light"/>
                <a:cs typeface="Arial Hebrew Light"/>
              </a:rPr>
              <a:t>Si cumplen con los requisitos establecidos en el artículo 2.10.2.5.1 del Decreto 1080 de 2015 pueden descontar el 6,25% de la contribución a su cargo.</a:t>
            </a:r>
          </a:p>
          <a:p>
            <a:endParaRPr lang="es-CO" sz="1050" dirty="0">
              <a:latin typeface="Arial Hebrew Light"/>
              <a:cs typeface="Arial Hebrew Light"/>
            </a:endParaRPr>
          </a:p>
          <a:p>
            <a:pPr>
              <a:lnSpc>
                <a:spcPct val="70000"/>
              </a:lnSpc>
            </a:pPr>
            <a:endParaRPr lang="es-CO" sz="1000" b="1" dirty="0">
              <a:latin typeface="Arial Hebrew"/>
              <a:cs typeface="Arial Hebrew"/>
            </a:endParaRPr>
          </a:p>
          <a:p>
            <a:pPr>
              <a:lnSpc>
                <a:spcPct val="70000"/>
              </a:lnSpc>
            </a:pPr>
            <a:r>
              <a:rPr lang="es-CO" sz="1400" b="1" dirty="0">
                <a:solidFill>
                  <a:srgbClr val="FF7062"/>
                </a:solidFill>
                <a:latin typeface="Arial Hebrew"/>
                <a:cs typeface="Arial Hebrew"/>
              </a:rPr>
              <a:t>Distribuidores</a:t>
            </a:r>
          </a:p>
          <a:p>
            <a:pPr algn="just"/>
            <a:endParaRPr lang="es-CO" sz="800" dirty="0">
              <a:latin typeface="Arial Hebrew Light"/>
              <a:cs typeface="Arial Hebrew Light"/>
            </a:endParaRPr>
          </a:p>
          <a:p>
            <a:pPr algn="just"/>
            <a:r>
              <a:rPr lang="es-CO" sz="1400" dirty="0">
                <a:latin typeface="Arial Hebrew Light"/>
                <a:cs typeface="Arial Hebrew Light"/>
              </a:rPr>
              <a:t>El 8,5% sobre sus ingresos netos, obtenidos por la venta o negociación de los derechos de exhibición de películas no colombianas y contenidos alternativos bajo cualquier modalidad</a:t>
            </a:r>
          </a:p>
          <a:p>
            <a:endParaRPr lang="es-CO" sz="1200" dirty="0">
              <a:latin typeface="Arial Hebrew Light"/>
              <a:cs typeface="Arial Hebrew Light"/>
            </a:endParaRPr>
          </a:p>
          <a:p>
            <a:pPr>
              <a:lnSpc>
                <a:spcPct val="70000"/>
              </a:lnSpc>
            </a:pPr>
            <a:endParaRPr lang="es-CO" sz="1000" b="1" dirty="0">
              <a:latin typeface="Arial Hebrew"/>
              <a:cs typeface="Arial Hebrew"/>
            </a:endParaRPr>
          </a:p>
          <a:p>
            <a:pPr>
              <a:lnSpc>
                <a:spcPct val="70000"/>
              </a:lnSpc>
            </a:pPr>
            <a:r>
              <a:rPr lang="es-CO" sz="1400" b="1" dirty="0">
                <a:solidFill>
                  <a:srgbClr val="FF7062"/>
                </a:solidFill>
                <a:latin typeface="Arial Hebrew"/>
                <a:cs typeface="Arial Hebrew"/>
              </a:rPr>
              <a:t>Productores de películas colombianas </a:t>
            </a:r>
          </a:p>
          <a:p>
            <a:endParaRPr lang="es-CO" sz="600" dirty="0">
              <a:latin typeface="Arial Hebrew Light"/>
              <a:cs typeface="Arial Hebrew Light"/>
            </a:endParaRPr>
          </a:p>
          <a:p>
            <a:pPr algn="just"/>
            <a:r>
              <a:rPr lang="es-CO" sz="1400" dirty="0">
                <a:latin typeface="Arial Hebrew Light"/>
                <a:cs typeface="Arial Hebrew Light"/>
              </a:rPr>
              <a:t>El 5% sobre los ingresos que le correspondan por la exhibición de las películas colombianas en salas de exhibición. </a:t>
            </a:r>
            <a:r>
              <a:rPr lang="es-ES_tradnl" sz="1400" dirty="0">
                <a:latin typeface="Arial Hebrew Light"/>
                <a:cs typeface="Arial Hebrew Light"/>
              </a:rPr>
              <a:t>En ningún caso esta cuota podrá calcularse sobre un valor inferior al 30% de los ingresos en taquilla que genere la película por la exhibición en las salas de cine en Colombia</a:t>
            </a:r>
            <a:endParaRPr lang="fr-FR" sz="1400" dirty="0">
              <a:latin typeface="Arial Hebrew Light"/>
              <a:cs typeface="Arial Hebrew Light"/>
            </a:endParaRPr>
          </a:p>
          <a:p>
            <a:pPr algn="just"/>
            <a:endParaRPr lang="es-CO" sz="1400" dirty="0">
              <a:latin typeface="Arial Hebrew Light"/>
              <a:cs typeface="Arial Hebrew Light"/>
            </a:endParaRPr>
          </a:p>
          <a:p>
            <a:pPr algn="just"/>
            <a:endParaRPr lang="es-CO" b="1" dirty="0">
              <a:solidFill>
                <a:schemeClr val="accent1">
                  <a:lumMod val="75000"/>
                </a:schemeClr>
              </a:solidFill>
            </a:endParaRPr>
          </a:p>
          <a:p>
            <a:pPr algn="just"/>
            <a:endParaRPr lang="es-CO" sz="1400" dirty="0"/>
          </a:p>
          <a:p>
            <a:pPr algn="just"/>
            <a:endParaRPr lang="es-ES" b="1" dirty="0">
              <a:latin typeface="Arial" panose="020B0604020202020204" pitchFamily="34" charset="0"/>
              <a:cs typeface="Arial" panose="020B0604020202020204" pitchFamily="34" charset="0"/>
            </a:endParaRPr>
          </a:p>
        </p:txBody>
      </p:sp>
      <p:cxnSp>
        <p:nvCxnSpPr>
          <p:cNvPr id="4" name="Conector recto 3"/>
          <p:cNvCxnSpPr/>
          <p:nvPr/>
        </p:nvCxnSpPr>
        <p:spPr>
          <a:xfrm>
            <a:off x="6135034" y="1858369"/>
            <a:ext cx="0" cy="4533964"/>
          </a:xfrm>
          <a:prstGeom prst="line">
            <a:avLst/>
          </a:prstGeom>
          <a:ln>
            <a:solidFill>
              <a:srgbClr val="FF7062"/>
            </a:solidFill>
          </a:ln>
        </p:spPr>
        <p:style>
          <a:lnRef idx="2">
            <a:schemeClr val="accent1"/>
          </a:lnRef>
          <a:fillRef idx="0">
            <a:schemeClr val="accent1"/>
          </a:fillRef>
          <a:effectRef idx="1">
            <a:schemeClr val="accent1"/>
          </a:effectRef>
          <a:fontRef idx="minor">
            <a:schemeClr val="tx1"/>
          </a:fontRef>
        </p:style>
      </p:cxnSp>
      <p:sp>
        <p:nvSpPr>
          <p:cNvPr id="13" name="Rectángulo 12"/>
          <p:cNvSpPr/>
          <p:nvPr/>
        </p:nvSpPr>
        <p:spPr>
          <a:xfrm>
            <a:off x="0" y="0"/>
            <a:ext cx="12192000" cy="1295530"/>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4" name="Rectángulo 13"/>
          <p:cNvSpPr/>
          <p:nvPr/>
        </p:nvSpPr>
        <p:spPr>
          <a:xfrm>
            <a:off x="278817" y="306006"/>
            <a:ext cx="6096000" cy="646331"/>
          </a:xfrm>
          <a:prstGeom prst="rect">
            <a:avLst/>
          </a:prstGeom>
        </p:spPr>
        <p:txBody>
          <a:bodyPr>
            <a:spAutoFit/>
          </a:bodyPr>
          <a:lstStyle/>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CONTRIBUCIÓN PARAFISCAL</a:t>
            </a:r>
            <a:r>
              <a:rPr lang="es-CO" sz="1200" b="1" dirty="0">
                <a:solidFill>
                  <a:schemeClr val="bg1"/>
                </a:solidFill>
                <a:latin typeface="Arial Hebrew"/>
                <a:ea typeface="Calibri" panose="020F0502020204030204" pitchFamily="34" charset="0"/>
                <a:cs typeface="Arial Hebrew"/>
              </a:rPr>
              <a:t> </a:t>
            </a:r>
            <a:r>
              <a:rPr lang="es-CO" b="1" dirty="0">
                <a:solidFill>
                  <a:schemeClr val="bg1"/>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PARA EL DESARROLLO CINEMATOGRÁFICO </a:t>
            </a:r>
            <a:endParaRPr lang="es-CO" sz="1200" b="1" dirty="0">
              <a:solidFill>
                <a:schemeClr val="bg1"/>
              </a:solidFill>
              <a:latin typeface="Arial Hebrew"/>
              <a:ea typeface="Calibri" panose="020F0502020204030204" pitchFamily="34" charset="0"/>
              <a:cs typeface="Arial Hebrew"/>
            </a:endParaRPr>
          </a:p>
        </p:txBody>
      </p:sp>
      <p:pic>
        <p:nvPicPr>
          <p:cNvPr id="16" name="Imagen 15"/>
          <p:cNvPicPr>
            <a:picLocks noChangeAspect="1"/>
          </p:cNvPicPr>
          <p:nvPr/>
        </p:nvPicPr>
        <p:blipFill>
          <a:blip r:embed="rId2"/>
          <a:stretch>
            <a:fillRect/>
          </a:stretch>
        </p:blipFill>
        <p:spPr>
          <a:xfrm>
            <a:off x="6953250" y="137580"/>
            <a:ext cx="4826000" cy="1026112"/>
          </a:xfrm>
          <a:prstGeom prst="rect">
            <a:avLst/>
          </a:prstGeom>
        </p:spPr>
      </p:pic>
      <p:sp>
        <p:nvSpPr>
          <p:cNvPr id="9" name="CuadroTexto 8">
            <a:extLst>
              <a:ext uri="{FF2B5EF4-FFF2-40B4-BE49-F238E27FC236}">
                <a16:creationId xmlns:a16="http://schemas.microsoft.com/office/drawing/2014/main" id="{448B00E6-342B-4315-80CD-2003781A6D9F}"/>
              </a:ext>
            </a:extLst>
          </p:cNvPr>
          <p:cNvSpPr txBox="1"/>
          <p:nvPr/>
        </p:nvSpPr>
        <p:spPr>
          <a:xfrm>
            <a:off x="6575673" y="1562603"/>
            <a:ext cx="4043645" cy="6201698"/>
          </a:xfrm>
          <a:prstGeom prst="rect">
            <a:avLst/>
          </a:prstGeom>
          <a:noFill/>
        </p:spPr>
        <p:txBody>
          <a:bodyPr wrap="square" rtlCol="0">
            <a:spAutoFit/>
          </a:bodyPr>
          <a:lstStyle/>
          <a:p>
            <a:endParaRPr lang="es-ES" sz="1400" b="1" dirty="0">
              <a:latin typeface="Arial Black"/>
              <a:cs typeface="Arial Black"/>
            </a:endParaRPr>
          </a:p>
          <a:p>
            <a:r>
              <a:rPr lang="es-ES" sz="1400" b="1" dirty="0">
                <a:solidFill>
                  <a:srgbClr val="FF7062"/>
                </a:solidFill>
                <a:latin typeface="Arial Black"/>
                <a:cs typeface="Arial Black"/>
              </a:rPr>
              <a:t>¿Quién retiene y paga la Cuota para el Desarrollo Cinematográfico-”CDC”?</a:t>
            </a:r>
          </a:p>
          <a:p>
            <a:endParaRPr lang="es-ES" sz="800" b="1" dirty="0">
              <a:latin typeface="Arial" panose="020B0604020202020204" pitchFamily="34" charset="0"/>
              <a:cs typeface="Arial" panose="020B0604020202020204" pitchFamily="34" charset="0"/>
            </a:endParaRPr>
          </a:p>
          <a:p>
            <a:r>
              <a:rPr lang="es-CO" sz="1400" b="1" dirty="0">
                <a:solidFill>
                  <a:srgbClr val="FF7062"/>
                </a:solidFill>
                <a:latin typeface="Arial Hebrew"/>
                <a:cs typeface="Arial Hebrew"/>
              </a:rPr>
              <a:t>Exhibidores</a:t>
            </a:r>
          </a:p>
          <a:p>
            <a:endParaRPr lang="es-CO" sz="400" dirty="0">
              <a:latin typeface="Arial Hebrew Light"/>
              <a:cs typeface="Arial Hebrew Light"/>
            </a:endParaRPr>
          </a:p>
          <a:p>
            <a:pPr marL="285750" indent="-285750" algn="just">
              <a:buFont typeface="Wingdings" panose="05000000000000000000" pitchFamily="2" charset="2"/>
              <a:buChar char="ü"/>
            </a:pPr>
            <a:r>
              <a:rPr lang="es-CO" sz="1400" dirty="0">
                <a:latin typeface="Arial Hebrew Light"/>
                <a:cs typeface="Arial Hebrew Light"/>
              </a:rPr>
              <a:t>Declaran la cuota a su cargo</a:t>
            </a:r>
          </a:p>
          <a:p>
            <a:pPr marL="171450" indent="-171450" algn="just">
              <a:buFont typeface="Wingdings" panose="05000000000000000000" pitchFamily="2" charset="2"/>
              <a:buChar char="ü"/>
            </a:pPr>
            <a:endParaRPr lang="es-CO" sz="300" dirty="0">
              <a:latin typeface="Arial Hebrew Light"/>
              <a:cs typeface="Arial Hebrew Light"/>
            </a:endParaRPr>
          </a:p>
          <a:p>
            <a:pPr marL="285750" indent="-285750" algn="just">
              <a:buFont typeface="Wingdings" panose="05000000000000000000" pitchFamily="2" charset="2"/>
              <a:buChar char="ü"/>
            </a:pPr>
            <a:r>
              <a:rPr lang="es-CO" sz="1400" dirty="0">
                <a:latin typeface="Arial Hebrew Light"/>
                <a:cs typeface="Arial Hebrew Light"/>
              </a:rPr>
              <a:t>Retienen y pagan la cuota de los Distribuidores de películas no colombianas y contenidos alternativos.</a:t>
            </a:r>
          </a:p>
          <a:p>
            <a:pPr marL="171450" indent="-171450" algn="just">
              <a:buFont typeface="Wingdings" panose="05000000000000000000" pitchFamily="2" charset="2"/>
              <a:buChar char="ü"/>
            </a:pPr>
            <a:endParaRPr lang="es-CO" sz="100" dirty="0">
              <a:latin typeface="Arial Hebrew Light"/>
              <a:cs typeface="Arial Hebrew Light"/>
            </a:endParaRPr>
          </a:p>
          <a:p>
            <a:pPr marL="285750" indent="-285750" algn="just">
              <a:buFont typeface="Wingdings" panose="05000000000000000000" pitchFamily="2" charset="2"/>
              <a:buChar char="ü"/>
            </a:pPr>
            <a:r>
              <a:rPr lang="es-CO" sz="1400" dirty="0">
                <a:latin typeface="Arial Hebrew Light"/>
                <a:cs typeface="Arial Hebrew Light"/>
              </a:rPr>
              <a:t>Retienen y pagan la cuota de los productores de películas colombianas si realizan la negociación directamente con ellos. (Si no hay un distribuidor intermediario).</a:t>
            </a:r>
          </a:p>
          <a:p>
            <a:endParaRPr lang="es-CO" sz="800" dirty="0">
              <a:latin typeface="Arial Hebrew Light"/>
              <a:cs typeface="Arial Hebrew Light"/>
            </a:endParaRPr>
          </a:p>
          <a:p>
            <a:r>
              <a:rPr lang="es-CO" sz="1400" b="1" dirty="0">
                <a:solidFill>
                  <a:srgbClr val="FF7062"/>
                </a:solidFill>
                <a:latin typeface="Arial Hebrew"/>
                <a:cs typeface="Arial Hebrew"/>
              </a:rPr>
              <a:t>Distribuidores</a:t>
            </a:r>
          </a:p>
          <a:p>
            <a:endParaRPr lang="es-CO" sz="400" dirty="0">
              <a:latin typeface="Arial Hebrew Light"/>
              <a:cs typeface="Arial Hebrew Light"/>
            </a:endParaRPr>
          </a:p>
          <a:p>
            <a:pPr marL="285750" indent="-285750" algn="just">
              <a:buFont typeface="Wingdings" panose="05000000000000000000" pitchFamily="2" charset="2"/>
              <a:buChar char="ü"/>
            </a:pPr>
            <a:r>
              <a:rPr lang="es-CO" sz="1400" dirty="0">
                <a:latin typeface="Arial Hebrew Light"/>
                <a:cs typeface="Arial Hebrew Light"/>
              </a:rPr>
              <a:t>La cuota del Distribuidor es retenida y declarada por el exhibidor.</a:t>
            </a:r>
          </a:p>
          <a:p>
            <a:pPr marL="171450" indent="-171450" algn="just">
              <a:buFont typeface="Wingdings" panose="05000000000000000000" pitchFamily="2" charset="2"/>
              <a:buChar char="ü"/>
            </a:pPr>
            <a:endParaRPr lang="es-CO" sz="100" dirty="0">
              <a:latin typeface="Arial Hebrew Light"/>
              <a:cs typeface="Arial Hebrew Light"/>
            </a:endParaRPr>
          </a:p>
          <a:p>
            <a:pPr marL="285750" indent="-285750" algn="just">
              <a:buFont typeface="Wingdings" panose="05000000000000000000" pitchFamily="2" charset="2"/>
              <a:buChar char="ü"/>
            </a:pPr>
            <a:r>
              <a:rPr lang="es-CO" sz="1400" dirty="0">
                <a:latin typeface="Arial Hebrew Light"/>
                <a:cs typeface="Arial Hebrew Light"/>
              </a:rPr>
              <a:t>Cuando distribuyen películas colombianas retienen y declaran la cuota a cargo del  productor.</a:t>
            </a:r>
          </a:p>
          <a:p>
            <a:endParaRPr lang="es-CO" sz="700" dirty="0">
              <a:latin typeface="Arial Black"/>
              <a:cs typeface="Arial Black"/>
            </a:endParaRPr>
          </a:p>
          <a:p>
            <a:endParaRPr lang="es-CO" sz="1600" i="1" dirty="0">
              <a:latin typeface="Arial" panose="020B0604020202020204" pitchFamily="34" charset="0"/>
              <a:cs typeface="Arial" panose="020B0604020202020204" pitchFamily="34" charset="0"/>
            </a:endParaRPr>
          </a:p>
          <a:p>
            <a:endParaRPr lang="es-CO" sz="1100" dirty="0">
              <a:latin typeface="Arial Black"/>
              <a:cs typeface="Arial Black"/>
            </a:endParaRPr>
          </a:p>
          <a:p>
            <a:endParaRPr lang="es-CO" sz="1400" dirty="0">
              <a:latin typeface="Arial" panose="020B0604020202020204" pitchFamily="34" charset="0"/>
              <a:cs typeface="Arial" panose="020B0604020202020204" pitchFamily="34" charset="0"/>
            </a:endParaRPr>
          </a:p>
          <a:p>
            <a:pPr algn="just"/>
            <a:endParaRPr lang="es-CO" sz="1400" dirty="0">
              <a:latin typeface="Arial" panose="020B0604020202020204" pitchFamily="34" charset="0"/>
              <a:cs typeface="Arial" panose="020B0604020202020204" pitchFamily="34" charset="0"/>
            </a:endParaRPr>
          </a:p>
          <a:p>
            <a:endParaRPr lang="es-ES" dirty="0">
              <a:latin typeface="Arial" panose="020B0604020202020204" pitchFamily="34" charset="0"/>
              <a:cs typeface="Arial" panose="020B0604020202020204" pitchFamily="34" charset="0"/>
            </a:endParaRPr>
          </a:p>
          <a:p>
            <a:endParaRPr lang="es-ES" b="1" dirty="0">
              <a:latin typeface="Arial" panose="020B0604020202020204" pitchFamily="34" charset="0"/>
              <a:cs typeface="Arial" panose="020B0604020202020204" pitchFamily="34" charset="0"/>
            </a:endParaRPr>
          </a:p>
          <a:p>
            <a:endParaRPr lang="es-CO"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05555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274040" cy="6920859"/>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3" name="CuadroTexto 2"/>
          <p:cNvSpPr txBox="1"/>
          <p:nvPr/>
        </p:nvSpPr>
        <p:spPr>
          <a:xfrm>
            <a:off x="1589769" y="3085097"/>
            <a:ext cx="7292340" cy="1015663"/>
          </a:xfrm>
          <a:prstGeom prst="rect">
            <a:avLst/>
          </a:prstGeom>
          <a:noFill/>
        </p:spPr>
        <p:txBody>
          <a:bodyPr wrap="square" rtlCol="0">
            <a:spAutoFit/>
          </a:bodyPr>
          <a:lstStyle/>
          <a:p>
            <a:r>
              <a:rPr lang="es-CO" sz="6000" b="1" dirty="0">
                <a:solidFill>
                  <a:srgbClr val="81D7B2"/>
                </a:solidFill>
                <a:latin typeface="Arial Black"/>
                <a:cs typeface="Arial Black"/>
              </a:rPr>
              <a:t>¡Gracias!</a:t>
            </a:r>
          </a:p>
        </p:txBody>
      </p:sp>
      <p:sp>
        <p:nvSpPr>
          <p:cNvPr id="4" name="Rectángulo 3"/>
          <p:cNvSpPr/>
          <p:nvPr/>
        </p:nvSpPr>
        <p:spPr>
          <a:xfrm>
            <a:off x="1681968" y="2944458"/>
            <a:ext cx="733033" cy="110802"/>
          </a:xfrm>
          <a:prstGeom prst="rect">
            <a:avLst/>
          </a:prstGeom>
          <a:solidFill>
            <a:srgbClr val="81D7B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1279043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578589" y="1779253"/>
            <a:ext cx="4014215" cy="3416320"/>
          </a:xfrm>
          <a:prstGeom prst="rect">
            <a:avLst/>
          </a:prstGeom>
        </p:spPr>
        <p:txBody>
          <a:bodyPr wrap="square">
            <a:spAutoFit/>
          </a:bodyPr>
          <a:lstStyle/>
          <a:p>
            <a:r>
              <a:rPr lang="es-ES" sz="1400" dirty="0">
                <a:solidFill>
                  <a:srgbClr val="FF7062"/>
                </a:solidFill>
                <a:latin typeface="Arial Black"/>
                <a:cs typeface="Arial Black"/>
              </a:rPr>
              <a:t>¿Cómo se paga la Cuota para el Desarrollo Cinematográfico-”CDC”?</a:t>
            </a:r>
          </a:p>
          <a:p>
            <a:endParaRPr lang="es-CO" sz="1400" dirty="0">
              <a:latin typeface="Arial Hebrew Light"/>
              <a:cs typeface="Arial Hebrew Light"/>
            </a:endParaRPr>
          </a:p>
          <a:p>
            <a:pPr algn="just"/>
            <a:r>
              <a:rPr lang="es-CO" sz="1400" dirty="0">
                <a:latin typeface="Arial Hebrew Light"/>
                <a:cs typeface="Arial Hebrew Light"/>
              </a:rPr>
              <a:t>El pago de la CDC debe realizarse mediante el formulario de pago Declaración y pago mensual que debe descargarse mensualmente del sitio web  </a:t>
            </a:r>
          </a:p>
          <a:p>
            <a:pPr algn="just"/>
            <a:r>
              <a:rPr lang="es-CO" sz="1400" dirty="0">
                <a:solidFill>
                  <a:srgbClr val="FF7062"/>
                </a:solidFill>
                <a:latin typeface="Arial Hebrew Light"/>
                <a:cs typeface="Arial Hebrew Light"/>
                <a:hlinkClick r:id="rId3"/>
              </a:rPr>
              <a:t>http://www.proimagenescolombia.com/</a:t>
            </a:r>
            <a:endParaRPr lang="es-CO" sz="1400" dirty="0">
              <a:solidFill>
                <a:srgbClr val="FF7062"/>
              </a:solidFill>
              <a:latin typeface="Arial Hebrew Light"/>
              <a:cs typeface="Arial Hebrew Light"/>
            </a:endParaRPr>
          </a:p>
          <a:p>
            <a:pPr algn="just"/>
            <a:endParaRPr lang="es-CO" sz="1400" dirty="0">
              <a:solidFill>
                <a:srgbClr val="FF7062"/>
              </a:solidFill>
              <a:latin typeface="Arial Hebrew Light"/>
              <a:cs typeface="Arial Hebrew Light"/>
            </a:endParaRPr>
          </a:p>
          <a:p>
            <a:pPr algn="just"/>
            <a:endParaRPr lang="es-CO" sz="1400" dirty="0">
              <a:solidFill>
                <a:srgbClr val="FF7062"/>
              </a:solidFill>
              <a:latin typeface="Arial Hebrew Light"/>
              <a:cs typeface="Arial Hebrew Light"/>
            </a:endParaRPr>
          </a:p>
          <a:p>
            <a:r>
              <a:rPr lang="es-ES" sz="1400" b="1" dirty="0">
                <a:solidFill>
                  <a:srgbClr val="FF7062"/>
                </a:solidFill>
                <a:latin typeface="Arial Black"/>
                <a:cs typeface="Arial Black"/>
              </a:rPr>
              <a:t>¿Quiénes deben presentar la </a:t>
            </a:r>
            <a:r>
              <a:rPr lang="es-ES" sz="1400" b="1" dirty="0" err="1">
                <a:solidFill>
                  <a:srgbClr val="FF7062"/>
                </a:solidFill>
                <a:latin typeface="Arial Black"/>
                <a:cs typeface="Arial Black"/>
              </a:rPr>
              <a:t>decla</a:t>
            </a:r>
            <a:r>
              <a:rPr lang="es-ES" sz="1400" b="1" dirty="0">
                <a:solidFill>
                  <a:srgbClr val="FF7062"/>
                </a:solidFill>
                <a:latin typeface="Arial Black"/>
                <a:cs typeface="Arial Black"/>
              </a:rPr>
              <a:t>-</a:t>
            </a:r>
          </a:p>
          <a:p>
            <a:r>
              <a:rPr lang="es-ES" sz="1400" b="1" dirty="0">
                <a:solidFill>
                  <a:srgbClr val="FF7062"/>
                </a:solidFill>
                <a:latin typeface="Arial Black"/>
                <a:cs typeface="Arial Black"/>
              </a:rPr>
              <a:t>ración y pago mensual?</a:t>
            </a:r>
          </a:p>
          <a:p>
            <a:endParaRPr lang="es-ES" sz="600" b="1" dirty="0">
              <a:latin typeface="Arial" panose="020B0604020202020204" pitchFamily="34" charset="0"/>
              <a:cs typeface="Arial" panose="020B0604020202020204" pitchFamily="34" charset="0"/>
            </a:endParaRPr>
          </a:p>
          <a:p>
            <a:r>
              <a:rPr lang="es-ES" sz="1400" dirty="0">
                <a:latin typeface="Arial Hebrew Light"/>
                <a:cs typeface="Arial Hebrew Light"/>
              </a:rPr>
              <a:t>Los exhibidores y distribuidores</a:t>
            </a:r>
          </a:p>
          <a:p>
            <a:pPr algn="just"/>
            <a:endParaRPr lang="es-CO" sz="1400" dirty="0">
              <a:solidFill>
                <a:srgbClr val="FF7062"/>
              </a:solidFill>
              <a:latin typeface="Arial Hebrew Light"/>
              <a:cs typeface="Arial Hebrew Light"/>
            </a:endParaRPr>
          </a:p>
          <a:p>
            <a:pPr algn="just"/>
            <a:endParaRPr lang="es-CO" sz="1400" dirty="0">
              <a:solidFill>
                <a:srgbClr val="FF7062"/>
              </a:solidFill>
              <a:latin typeface="Arial Hebrew Light"/>
              <a:cs typeface="Arial Hebrew Light"/>
            </a:endParaRPr>
          </a:p>
          <a:p>
            <a:pPr algn="just"/>
            <a:endParaRPr lang="es-CO" sz="1400" dirty="0">
              <a:solidFill>
                <a:srgbClr val="FF7062"/>
              </a:solidFill>
              <a:latin typeface="Arial Hebrew Light"/>
              <a:cs typeface="Arial Hebrew Light"/>
            </a:endParaRPr>
          </a:p>
        </p:txBody>
      </p:sp>
      <p:sp>
        <p:nvSpPr>
          <p:cNvPr id="13" name="Rectángulo 12"/>
          <p:cNvSpPr/>
          <p:nvPr/>
        </p:nvSpPr>
        <p:spPr>
          <a:xfrm>
            <a:off x="0" y="0"/>
            <a:ext cx="12192000" cy="1295530"/>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4" name="Rectángulo 13"/>
          <p:cNvSpPr/>
          <p:nvPr/>
        </p:nvSpPr>
        <p:spPr>
          <a:xfrm>
            <a:off x="278817" y="306006"/>
            <a:ext cx="6096000" cy="646331"/>
          </a:xfrm>
          <a:prstGeom prst="rect">
            <a:avLst/>
          </a:prstGeom>
        </p:spPr>
        <p:txBody>
          <a:bodyPr>
            <a:spAutoFit/>
          </a:bodyPr>
          <a:lstStyle/>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CONTRIBUCIÓN PARAFISCAL</a:t>
            </a:r>
            <a:r>
              <a:rPr lang="es-CO" sz="1200" b="1" dirty="0">
                <a:solidFill>
                  <a:schemeClr val="bg1"/>
                </a:solidFill>
                <a:latin typeface="Arial Hebrew"/>
                <a:ea typeface="Calibri" panose="020F0502020204030204" pitchFamily="34" charset="0"/>
                <a:cs typeface="Arial Hebrew"/>
              </a:rPr>
              <a:t> </a:t>
            </a:r>
            <a:r>
              <a:rPr lang="es-CO" b="1" dirty="0">
                <a:solidFill>
                  <a:schemeClr val="bg1"/>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PARA EL DESARROLLO CINEMATOGRÁFICO </a:t>
            </a:r>
            <a:endParaRPr lang="es-CO" sz="1200" b="1" dirty="0">
              <a:solidFill>
                <a:schemeClr val="bg1"/>
              </a:solidFill>
              <a:latin typeface="Arial Hebrew"/>
              <a:ea typeface="Calibri" panose="020F0502020204030204" pitchFamily="34" charset="0"/>
              <a:cs typeface="Arial Hebrew"/>
            </a:endParaRPr>
          </a:p>
        </p:txBody>
      </p:sp>
      <p:cxnSp>
        <p:nvCxnSpPr>
          <p:cNvPr id="16" name="Conector recto 15"/>
          <p:cNvCxnSpPr/>
          <p:nvPr/>
        </p:nvCxnSpPr>
        <p:spPr>
          <a:xfrm>
            <a:off x="6132922" y="1826618"/>
            <a:ext cx="0" cy="4343465"/>
          </a:xfrm>
          <a:prstGeom prst="line">
            <a:avLst/>
          </a:prstGeom>
          <a:ln>
            <a:solidFill>
              <a:srgbClr val="FF7062"/>
            </a:solidFill>
          </a:ln>
        </p:spPr>
        <p:style>
          <a:lnRef idx="2">
            <a:schemeClr val="accent1"/>
          </a:lnRef>
          <a:fillRef idx="0">
            <a:schemeClr val="accent1"/>
          </a:fillRef>
          <a:effectRef idx="1">
            <a:schemeClr val="accent1"/>
          </a:effectRef>
          <a:fontRef idx="minor">
            <a:schemeClr val="tx1"/>
          </a:fontRef>
        </p:style>
      </p:cxnSp>
      <p:pic>
        <p:nvPicPr>
          <p:cNvPr id="17" name="Imagen 16"/>
          <p:cNvPicPr>
            <a:picLocks noChangeAspect="1"/>
          </p:cNvPicPr>
          <p:nvPr/>
        </p:nvPicPr>
        <p:blipFill>
          <a:blip r:embed="rId4"/>
          <a:stretch>
            <a:fillRect/>
          </a:stretch>
        </p:blipFill>
        <p:spPr>
          <a:xfrm>
            <a:off x="6953250" y="137580"/>
            <a:ext cx="4826000" cy="1026112"/>
          </a:xfrm>
          <a:prstGeom prst="rect">
            <a:avLst/>
          </a:prstGeom>
        </p:spPr>
      </p:pic>
      <p:sp>
        <p:nvSpPr>
          <p:cNvPr id="9" name="CuadroTexto 8">
            <a:extLst>
              <a:ext uri="{FF2B5EF4-FFF2-40B4-BE49-F238E27FC236}">
                <a16:creationId xmlns:a16="http://schemas.microsoft.com/office/drawing/2014/main" id="{CAF8E6F8-D1A8-4669-9866-115F5A3363C0}"/>
              </a:ext>
            </a:extLst>
          </p:cNvPr>
          <p:cNvSpPr txBox="1"/>
          <p:nvPr/>
        </p:nvSpPr>
        <p:spPr>
          <a:xfrm>
            <a:off x="6610597" y="1622103"/>
            <a:ext cx="3987557" cy="4070345"/>
          </a:xfrm>
          <a:prstGeom prst="rect">
            <a:avLst/>
          </a:prstGeom>
          <a:noFill/>
        </p:spPr>
        <p:txBody>
          <a:bodyPr wrap="square" rtlCol="0">
            <a:spAutoFit/>
          </a:bodyPr>
          <a:lstStyle/>
          <a:p>
            <a:endParaRPr lang="es-ES" sz="1050" b="1" dirty="0">
              <a:solidFill>
                <a:schemeClr val="accent1">
                  <a:lumMod val="75000"/>
                </a:schemeClr>
              </a:solidFill>
              <a:latin typeface="Arial" panose="020B0604020202020204" pitchFamily="34" charset="0"/>
              <a:cs typeface="Arial" panose="020B0604020202020204" pitchFamily="34" charset="0"/>
            </a:endParaRPr>
          </a:p>
          <a:p>
            <a:r>
              <a:rPr lang="es-ES" sz="1400" b="1" dirty="0">
                <a:solidFill>
                  <a:srgbClr val="FF7062"/>
                </a:solidFill>
                <a:latin typeface="Arial Black"/>
                <a:cs typeface="Arial Black"/>
              </a:rPr>
              <a:t>¿Cuándo presentar la declaración y pago mensual?</a:t>
            </a:r>
          </a:p>
          <a:p>
            <a:endParaRPr lang="es-ES" sz="700" b="1" dirty="0">
              <a:latin typeface="Arial" panose="020B0604020202020204" pitchFamily="34" charset="0"/>
              <a:cs typeface="Arial" panose="020B0604020202020204" pitchFamily="34" charset="0"/>
            </a:endParaRPr>
          </a:p>
          <a:p>
            <a:pPr algn="just"/>
            <a:r>
              <a:rPr lang="es-ES" sz="1400" dirty="0">
                <a:latin typeface="Arial Hebrew Light"/>
                <a:cs typeface="Arial Hebrew Light"/>
              </a:rPr>
              <a:t>Los responsables de la CDC deben presentar la declaración  mensual que involucre la Cuota a su cargo y las retenciones que ha debido practicar dentro de los primeros quince (15) días calendario siguientes al mes causado aunque no hubieren realizado operaciones gravadas en el respectivo período.</a:t>
            </a:r>
          </a:p>
          <a:p>
            <a:endParaRPr lang="es-ES" sz="1200" b="1" dirty="0">
              <a:solidFill>
                <a:schemeClr val="accent1">
                  <a:lumMod val="75000"/>
                </a:schemeClr>
              </a:solidFill>
              <a:latin typeface="Arial" panose="020B0604020202020204" pitchFamily="34" charset="0"/>
              <a:cs typeface="Arial" panose="020B0604020202020204" pitchFamily="34" charset="0"/>
            </a:endParaRPr>
          </a:p>
          <a:p>
            <a:endParaRPr lang="es-ES" sz="600" b="1" dirty="0">
              <a:solidFill>
                <a:schemeClr val="accent1">
                  <a:lumMod val="75000"/>
                </a:schemeClr>
              </a:solidFill>
              <a:latin typeface="Arial Black"/>
              <a:cs typeface="Arial Black"/>
            </a:endParaRPr>
          </a:p>
          <a:p>
            <a:r>
              <a:rPr lang="es-ES" sz="1400" b="1" dirty="0">
                <a:solidFill>
                  <a:srgbClr val="FF7062"/>
                </a:solidFill>
                <a:latin typeface="Arial Black"/>
                <a:cs typeface="Arial Black"/>
              </a:rPr>
              <a:t>¿En dónde se debe presentar la declaración y pago mensual?</a:t>
            </a:r>
          </a:p>
          <a:p>
            <a:endParaRPr lang="es-ES" sz="700" b="1" dirty="0">
              <a:solidFill>
                <a:schemeClr val="accent1">
                  <a:lumMod val="75000"/>
                </a:schemeClr>
              </a:solidFill>
              <a:latin typeface="Arial" panose="020B0604020202020204" pitchFamily="34" charset="0"/>
              <a:cs typeface="Arial" panose="020B0604020202020204" pitchFamily="34" charset="0"/>
            </a:endParaRPr>
          </a:p>
          <a:p>
            <a:pPr algn="just"/>
            <a:r>
              <a:rPr lang="es-CO" sz="1400" dirty="0">
                <a:latin typeface="Arial Hebrew Light"/>
                <a:cs typeface="Arial Hebrew Light"/>
              </a:rPr>
              <a:t>La declaración y pago mensual  debe presentarse en físico en cualquier  sucursal de Bancolombia del territorio nacional.</a:t>
            </a:r>
          </a:p>
          <a:p>
            <a:endParaRPr lang="es-CO" sz="1400" dirty="0">
              <a:latin typeface="Arial Hebrew Light"/>
              <a:cs typeface="Arial Hebrew Light"/>
            </a:endParaRPr>
          </a:p>
        </p:txBody>
      </p:sp>
    </p:spTree>
    <p:extLst>
      <p:ext uri="{BB962C8B-B14F-4D97-AF65-F5344CB8AC3E}">
        <p14:creationId xmlns:p14="http://schemas.microsoft.com/office/powerpoint/2010/main" val="24190963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2628814" y="2057979"/>
            <a:ext cx="3370393" cy="1477328"/>
          </a:xfrm>
          <a:prstGeom prst="rect">
            <a:avLst/>
          </a:prstGeom>
        </p:spPr>
        <p:txBody>
          <a:bodyPr wrap="square">
            <a:spAutoFit/>
          </a:bodyPr>
          <a:lstStyle/>
          <a:p>
            <a:r>
              <a:rPr lang="es-CO" dirty="0">
                <a:solidFill>
                  <a:srgbClr val="FF7062"/>
                </a:solidFill>
                <a:latin typeface="Arial Black"/>
                <a:cs typeface="Arial Black"/>
              </a:rPr>
              <a:t>¿Cómo calcular la Cuota para el Desarrollo </a:t>
            </a:r>
          </a:p>
          <a:p>
            <a:r>
              <a:rPr lang="es-CO" dirty="0">
                <a:solidFill>
                  <a:srgbClr val="FF7062"/>
                </a:solidFill>
                <a:latin typeface="Arial Black"/>
                <a:cs typeface="Arial Black"/>
              </a:rPr>
              <a:t>Cinematográfico- “CDC”? </a:t>
            </a:r>
          </a:p>
          <a:p>
            <a:endParaRPr lang="es-CO" b="1" dirty="0">
              <a:latin typeface="Arial" panose="020B0604020202020204" pitchFamily="34" charset="0"/>
              <a:cs typeface="Arial" panose="020B0604020202020204" pitchFamily="34" charset="0"/>
            </a:endParaRPr>
          </a:p>
          <a:p>
            <a:endParaRPr lang="es-CO" b="1" dirty="0">
              <a:latin typeface="Arial" panose="020B0604020202020204" pitchFamily="34" charset="0"/>
              <a:cs typeface="Arial" panose="020B0604020202020204" pitchFamily="34" charset="0"/>
            </a:endParaRPr>
          </a:p>
        </p:txBody>
      </p:sp>
      <p:sp>
        <p:nvSpPr>
          <p:cNvPr id="10" name="Rectángulo redondeado 9">
            <a:hlinkClick r:id="rId2" action="ppaction://hlinksldjump"/>
          </p:cNvPr>
          <p:cNvSpPr/>
          <p:nvPr/>
        </p:nvSpPr>
        <p:spPr>
          <a:xfrm>
            <a:off x="6315313" y="2091267"/>
            <a:ext cx="2871580" cy="1074786"/>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s-CO" sz="1600" b="1" i="1" dirty="0">
                <a:solidFill>
                  <a:schemeClr val="bg1"/>
                </a:solidFill>
                <a:effectLst/>
                <a:latin typeface="Arial Black"/>
                <a:ea typeface="Calibri" panose="020F0502020204030204" pitchFamily="34" charset="0"/>
                <a:cs typeface="Arial Black"/>
              </a:rPr>
              <a:t> </a:t>
            </a:r>
            <a:r>
              <a:rPr lang="es-CO" sz="1600" b="1" dirty="0">
                <a:solidFill>
                  <a:srgbClr val="1F4E79"/>
                </a:solidFill>
                <a:effectLst/>
                <a:latin typeface="Arial Black"/>
                <a:ea typeface="Calibri" panose="020F0502020204030204" pitchFamily="34" charset="0"/>
                <a:cs typeface="Arial Black"/>
              </a:rPr>
              <a:t>EXHIBIDOR</a:t>
            </a:r>
            <a:endParaRPr lang="es-CO" sz="1200" b="1" dirty="0">
              <a:solidFill>
                <a:srgbClr val="1F4E79"/>
              </a:solidFill>
              <a:effectLst/>
              <a:latin typeface="Arial Black"/>
              <a:ea typeface="Calibri" panose="020F0502020204030204" pitchFamily="34" charset="0"/>
              <a:cs typeface="Arial Black"/>
            </a:endParaRPr>
          </a:p>
        </p:txBody>
      </p:sp>
      <p:sp>
        <p:nvSpPr>
          <p:cNvPr id="11" name="Rectángulo redondeado 10">
            <a:hlinkClick r:id="rId3" action="ppaction://hlinksldjump"/>
          </p:cNvPr>
          <p:cNvSpPr/>
          <p:nvPr/>
        </p:nvSpPr>
        <p:spPr>
          <a:xfrm>
            <a:off x="6294530" y="3454399"/>
            <a:ext cx="2904506" cy="1047989"/>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s-CO" sz="1600" b="1" dirty="0">
                <a:solidFill>
                  <a:srgbClr val="1F4E79"/>
                </a:solidFill>
                <a:effectLst/>
                <a:latin typeface="Arial Black"/>
                <a:ea typeface="Calibri" panose="020F0502020204030204" pitchFamily="34" charset="0"/>
                <a:cs typeface="Arial Black"/>
              </a:rPr>
              <a:t>DISTRIBUIDOR</a:t>
            </a:r>
            <a:r>
              <a:rPr lang="es-CO" sz="1400" dirty="0">
                <a:solidFill>
                  <a:srgbClr val="1F4E79"/>
                </a:solidFill>
                <a:effectLst/>
                <a:latin typeface="Arial Black"/>
                <a:ea typeface="Calibri" panose="020F0502020204030204" pitchFamily="34" charset="0"/>
                <a:cs typeface="Arial Black"/>
              </a:rPr>
              <a:t> </a:t>
            </a:r>
            <a:r>
              <a:rPr lang="es-CO" sz="1400" dirty="0">
                <a:solidFill>
                  <a:srgbClr val="1F4E79"/>
                </a:solidFill>
                <a:effectLst/>
                <a:latin typeface="Arial" panose="020B0604020202020204" pitchFamily="34" charset="0"/>
                <a:ea typeface="Calibri" panose="020F0502020204030204" pitchFamily="34" charset="0"/>
                <a:cs typeface="Times New Roman" panose="02020603050405020304" pitchFamily="18" charset="0"/>
              </a:rPr>
              <a:t> </a:t>
            </a:r>
            <a:endParaRPr lang="es-CO" sz="1100" dirty="0">
              <a:solidFill>
                <a:srgbClr val="1F4E79"/>
              </a:solidFill>
              <a:effectLst/>
              <a:ea typeface="Calibri" panose="020F0502020204030204" pitchFamily="34" charset="0"/>
              <a:cs typeface="Times New Roman" panose="02020603050405020304" pitchFamily="18" charset="0"/>
            </a:endParaRPr>
          </a:p>
        </p:txBody>
      </p:sp>
      <p:sp>
        <p:nvSpPr>
          <p:cNvPr id="12" name="Rectángulo redondeado 11">
            <a:hlinkClick r:id="rId4" action="ppaction://hlinksldjump"/>
          </p:cNvPr>
          <p:cNvSpPr/>
          <p:nvPr/>
        </p:nvSpPr>
        <p:spPr>
          <a:xfrm>
            <a:off x="6347431" y="4834467"/>
            <a:ext cx="2864200" cy="1034250"/>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s-CO" sz="1400" b="1" dirty="0">
                <a:effectLst/>
                <a:latin typeface="Arial Black"/>
                <a:ea typeface="Calibri" panose="020F0502020204030204" pitchFamily="34" charset="0"/>
                <a:cs typeface="Arial Black"/>
              </a:rPr>
              <a:t> </a:t>
            </a:r>
            <a:r>
              <a:rPr lang="es-CO" sz="1400" dirty="0">
                <a:solidFill>
                  <a:srgbClr val="1F4E79"/>
                </a:solidFill>
                <a:effectLst/>
                <a:latin typeface="Arial Black"/>
                <a:ea typeface="Calibri" panose="020F0502020204030204" pitchFamily="34" charset="0"/>
                <a:cs typeface="Arial Black"/>
              </a:rPr>
              <a:t>REGRESAR AL INICIO </a:t>
            </a:r>
            <a:r>
              <a:rPr lang="es-CO" sz="1400" b="1" dirty="0">
                <a:solidFill>
                  <a:srgbClr val="1F4E79"/>
                </a:solidFill>
                <a:effectLst/>
                <a:latin typeface="Arial" panose="020B0604020202020204" pitchFamily="34" charset="0"/>
                <a:ea typeface="Calibri" panose="020F0502020204030204" pitchFamily="34" charset="0"/>
                <a:cs typeface="Times New Roman" panose="02020603050405020304" pitchFamily="18" charset="0"/>
              </a:rPr>
              <a:t> </a:t>
            </a:r>
            <a:endParaRPr lang="es-CO" sz="1100" dirty="0">
              <a:solidFill>
                <a:srgbClr val="1F4E79"/>
              </a:solidFill>
              <a:effectLst/>
              <a:ea typeface="Calibri" panose="020F0502020204030204" pitchFamily="34" charset="0"/>
              <a:cs typeface="Times New Roman" panose="02020603050405020304" pitchFamily="18" charset="0"/>
            </a:endParaRPr>
          </a:p>
        </p:txBody>
      </p:sp>
      <p:cxnSp>
        <p:nvCxnSpPr>
          <p:cNvPr id="4" name="Conector recto 3"/>
          <p:cNvCxnSpPr/>
          <p:nvPr/>
        </p:nvCxnSpPr>
        <p:spPr>
          <a:xfrm>
            <a:off x="2751701" y="3079752"/>
            <a:ext cx="3017368" cy="0"/>
          </a:xfrm>
          <a:prstGeom prst="line">
            <a:avLst/>
          </a:prstGeom>
          <a:ln>
            <a:solidFill>
              <a:srgbClr val="FF7062"/>
            </a:solidFill>
          </a:ln>
        </p:spPr>
        <p:style>
          <a:lnRef idx="2">
            <a:schemeClr val="accent1"/>
          </a:lnRef>
          <a:fillRef idx="0">
            <a:schemeClr val="accent1"/>
          </a:fillRef>
          <a:effectRef idx="1">
            <a:schemeClr val="accent1"/>
          </a:effectRef>
          <a:fontRef idx="minor">
            <a:schemeClr val="tx1"/>
          </a:fontRef>
        </p:style>
      </p:cxnSp>
      <p:sp>
        <p:nvSpPr>
          <p:cNvPr id="13" name="CuadroTexto 12"/>
          <p:cNvSpPr txBox="1"/>
          <p:nvPr/>
        </p:nvSpPr>
        <p:spPr>
          <a:xfrm>
            <a:off x="2666464" y="3142040"/>
            <a:ext cx="3375361" cy="738664"/>
          </a:xfrm>
          <a:prstGeom prst="rect">
            <a:avLst/>
          </a:prstGeom>
          <a:noFill/>
        </p:spPr>
        <p:txBody>
          <a:bodyPr wrap="square" rtlCol="0">
            <a:spAutoFit/>
          </a:bodyPr>
          <a:lstStyle/>
          <a:p>
            <a:pPr algn="just"/>
            <a:r>
              <a:rPr lang="es-ES" sz="1400" dirty="0">
                <a:latin typeface="Arial Hebrew Light"/>
                <a:cs typeface="Arial Hebrew Light"/>
              </a:rPr>
              <a:t>Para empezar haga</a:t>
            </a:r>
          </a:p>
          <a:p>
            <a:pPr algn="just"/>
            <a:r>
              <a:rPr lang="es-ES" sz="1400" dirty="0">
                <a:latin typeface="Arial Hebrew Light"/>
                <a:cs typeface="Arial Hebrew Light"/>
              </a:rPr>
              <a:t>Clic en la opción según</a:t>
            </a:r>
          </a:p>
          <a:p>
            <a:pPr algn="just"/>
            <a:r>
              <a:rPr lang="es-ES" sz="1400" dirty="0">
                <a:latin typeface="Arial Hebrew Light"/>
                <a:cs typeface="Arial Hebrew Light"/>
              </a:rPr>
              <a:t>su actividad</a:t>
            </a:r>
          </a:p>
        </p:txBody>
      </p:sp>
      <p:sp>
        <p:nvSpPr>
          <p:cNvPr id="16" name="Rectángulo 15"/>
          <p:cNvSpPr/>
          <p:nvPr/>
        </p:nvSpPr>
        <p:spPr>
          <a:xfrm>
            <a:off x="0" y="0"/>
            <a:ext cx="12192000" cy="1295530"/>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7" name="Rectángulo 16"/>
          <p:cNvSpPr/>
          <p:nvPr/>
        </p:nvSpPr>
        <p:spPr>
          <a:xfrm>
            <a:off x="278817" y="306006"/>
            <a:ext cx="6096000" cy="646331"/>
          </a:xfrm>
          <a:prstGeom prst="rect">
            <a:avLst/>
          </a:prstGeom>
        </p:spPr>
        <p:txBody>
          <a:bodyPr>
            <a:spAutoFit/>
          </a:bodyPr>
          <a:lstStyle/>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CONTRIBUCIÓN PARAFISCAL</a:t>
            </a:r>
            <a:r>
              <a:rPr lang="es-CO" sz="1200" b="1" dirty="0">
                <a:solidFill>
                  <a:schemeClr val="bg1"/>
                </a:solidFill>
                <a:latin typeface="Arial Hebrew"/>
                <a:ea typeface="Calibri" panose="020F0502020204030204" pitchFamily="34" charset="0"/>
                <a:cs typeface="Arial Hebrew"/>
              </a:rPr>
              <a:t> </a:t>
            </a:r>
            <a:r>
              <a:rPr lang="es-CO" b="1" dirty="0">
                <a:solidFill>
                  <a:schemeClr val="bg1"/>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PARA EL DESARROLLO CINEMATOGRÁFICO </a:t>
            </a:r>
            <a:endParaRPr lang="es-CO" sz="1200" b="1" dirty="0">
              <a:solidFill>
                <a:schemeClr val="bg1"/>
              </a:solidFill>
              <a:latin typeface="Arial Hebrew"/>
              <a:ea typeface="Calibri" panose="020F0502020204030204" pitchFamily="34" charset="0"/>
              <a:cs typeface="Arial Hebrew"/>
            </a:endParaRPr>
          </a:p>
        </p:txBody>
      </p:sp>
      <p:pic>
        <p:nvPicPr>
          <p:cNvPr id="19" name="Imagen 18"/>
          <p:cNvPicPr>
            <a:picLocks noChangeAspect="1"/>
          </p:cNvPicPr>
          <p:nvPr/>
        </p:nvPicPr>
        <p:blipFill>
          <a:blip r:embed="rId5"/>
          <a:stretch>
            <a:fillRect/>
          </a:stretch>
        </p:blipFill>
        <p:spPr>
          <a:xfrm>
            <a:off x="6953250" y="137580"/>
            <a:ext cx="4826000" cy="1026112"/>
          </a:xfrm>
          <a:prstGeom prst="rect">
            <a:avLst/>
          </a:prstGeom>
        </p:spPr>
      </p:pic>
    </p:spTree>
    <p:extLst>
      <p:ext uri="{BB962C8B-B14F-4D97-AF65-F5344CB8AC3E}">
        <p14:creationId xmlns:p14="http://schemas.microsoft.com/office/powerpoint/2010/main" val="18123804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Rectángulo 2"/>
          <p:cNvSpPr/>
          <p:nvPr/>
        </p:nvSpPr>
        <p:spPr>
          <a:xfrm>
            <a:off x="0" y="-10583"/>
            <a:ext cx="12274040" cy="6920859"/>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 name="CuadroTexto 1"/>
          <p:cNvSpPr txBox="1"/>
          <p:nvPr/>
        </p:nvSpPr>
        <p:spPr>
          <a:xfrm>
            <a:off x="1589769" y="2788761"/>
            <a:ext cx="7292340" cy="1323439"/>
          </a:xfrm>
          <a:prstGeom prst="rect">
            <a:avLst/>
          </a:prstGeom>
          <a:noFill/>
        </p:spPr>
        <p:txBody>
          <a:bodyPr wrap="square" rtlCol="0">
            <a:spAutoFit/>
          </a:bodyPr>
          <a:lstStyle/>
          <a:p>
            <a:r>
              <a:rPr lang="es-CO" sz="4000" b="1" dirty="0">
                <a:solidFill>
                  <a:srgbClr val="81D7B2"/>
                </a:solidFill>
                <a:latin typeface="Arial Black"/>
                <a:cs typeface="Arial Black"/>
              </a:rPr>
              <a:t>Instrucciones </a:t>
            </a:r>
          </a:p>
          <a:p>
            <a:r>
              <a:rPr lang="es-CO" sz="4000" b="1" dirty="0">
                <a:solidFill>
                  <a:srgbClr val="81D7B2"/>
                </a:solidFill>
                <a:latin typeface="Arial Black"/>
                <a:cs typeface="Arial Black"/>
              </a:rPr>
              <a:t>Exhibidor</a:t>
            </a:r>
          </a:p>
        </p:txBody>
      </p:sp>
      <p:sp>
        <p:nvSpPr>
          <p:cNvPr id="4" name="Rectángulo 3"/>
          <p:cNvSpPr/>
          <p:nvPr/>
        </p:nvSpPr>
        <p:spPr>
          <a:xfrm>
            <a:off x="1681968" y="2521126"/>
            <a:ext cx="733033" cy="110802"/>
          </a:xfrm>
          <a:prstGeom prst="rect">
            <a:avLst/>
          </a:prstGeom>
          <a:solidFill>
            <a:srgbClr val="81D7B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5134425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p:cNvSpPr/>
          <p:nvPr/>
        </p:nvSpPr>
        <p:spPr>
          <a:xfrm>
            <a:off x="1229170" y="3935331"/>
            <a:ext cx="681890" cy="681890"/>
          </a:xfrm>
          <a:prstGeom prst="ellipse">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1" name="Imagen 10"/>
          <p:cNvPicPr>
            <a:picLocks noChangeAspect="1"/>
          </p:cNvPicPr>
          <p:nvPr/>
        </p:nvPicPr>
        <p:blipFill rotWithShape="1">
          <a:blip r:embed="rId3"/>
          <a:srcRect t="1594"/>
          <a:stretch/>
        </p:blipFill>
        <p:spPr>
          <a:xfrm>
            <a:off x="4084591" y="2646399"/>
            <a:ext cx="7205720" cy="2810220"/>
          </a:xfrm>
          <a:prstGeom prst="rect">
            <a:avLst/>
          </a:prstGeom>
          <a:ln>
            <a:solidFill>
              <a:schemeClr val="tx1"/>
            </a:solidFill>
          </a:ln>
        </p:spPr>
      </p:pic>
      <p:sp>
        <p:nvSpPr>
          <p:cNvPr id="3" name="CuadroTexto 2"/>
          <p:cNvSpPr txBox="1"/>
          <p:nvPr/>
        </p:nvSpPr>
        <p:spPr>
          <a:xfrm>
            <a:off x="1322927" y="3935347"/>
            <a:ext cx="3787721" cy="646331"/>
          </a:xfrm>
          <a:prstGeom prst="rect">
            <a:avLst/>
          </a:prstGeom>
          <a:noFill/>
        </p:spPr>
        <p:txBody>
          <a:bodyPr wrap="square" rtlCol="0">
            <a:spAutoFit/>
          </a:bodyPr>
          <a:lstStyle/>
          <a:p>
            <a:r>
              <a:rPr lang="es-ES" sz="3600" dirty="0">
                <a:solidFill>
                  <a:schemeClr val="bg1"/>
                </a:solidFill>
                <a:latin typeface="Arial Black"/>
                <a:cs typeface="Arial Black"/>
              </a:rPr>
              <a:t>1</a:t>
            </a:r>
          </a:p>
        </p:txBody>
      </p:sp>
      <p:sp>
        <p:nvSpPr>
          <p:cNvPr id="16" name="CuadroTexto 15"/>
          <p:cNvSpPr txBox="1"/>
          <p:nvPr/>
        </p:nvSpPr>
        <p:spPr>
          <a:xfrm>
            <a:off x="1203599" y="4949610"/>
            <a:ext cx="2420134" cy="1015663"/>
          </a:xfrm>
          <a:prstGeom prst="rect">
            <a:avLst/>
          </a:prstGeom>
          <a:noFill/>
        </p:spPr>
        <p:txBody>
          <a:bodyPr wrap="square" rtlCol="0">
            <a:spAutoFit/>
          </a:bodyPr>
          <a:lstStyle/>
          <a:p>
            <a:r>
              <a:rPr lang="es-ES" sz="1500" dirty="0">
                <a:latin typeface="Arial Hebrew Light"/>
                <a:cs typeface="Arial Hebrew Light"/>
              </a:rPr>
              <a:t>Ingrese al siguiente enlace</a:t>
            </a:r>
          </a:p>
          <a:p>
            <a:r>
              <a:rPr lang="es-ES" sz="1500" dirty="0">
                <a:latin typeface="Arial Hebrew Light"/>
                <a:cs typeface="Arial Hebrew Light"/>
              </a:rPr>
              <a:t>y descargue el formulario de pago haciendo clic en el botón indicado</a:t>
            </a:r>
          </a:p>
        </p:txBody>
      </p:sp>
      <p:sp>
        <p:nvSpPr>
          <p:cNvPr id="17" name="Rectángulo 16"/>
          <p:cNvSpPr/>
          <p:nvPr/>
        </p:nvSpPr>
        <p:spPr>
          <a:xfrm>
            <a:off x="1297358" y="4770622"/>
            <a:ext cx="554036" cy="76709"/>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8" name="Rectángulo 17"/>
          <p:cNvSpPr/>
          <p:nvPr/>
        </p:nvSpPr>
        <p:spPr>
          <a:xfrm>
            <a:off x="0" y="0"/>
            <a:ext cx="12192000" cy="1295530"/>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9" name="Rectángulo 18"/>
          <p:cNvSpPr/>
          <p:nvPr/>
        </p:nvSpPr>
        <p:spPr>
          <a:xfrm>
            <a:off x="278817" y="306006"/>
            <a:ext cx="6096000" cy="646331"/>
          </a:xfrm>
          <a:prstGeom prst="rect">
            <a:avLst/>
          </a:prstGeom>
        </p:spPr>
        <p:txBody>
          <a:bodyPr>
            <a:spAutoFit/>
          </a:bodyPr>
          <a:lstStyle/>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CONTRIBUCIÓN PARAFISCAL</a:t>
            </a:r>
            <a:r>
              <a:rPr lang="es-CO" sz="1200" b="1" dirty="0">
                <a:solidFill>
                  <a:schemeClr val="bg1"/>
                </a:solidFill>
                <a:latin typeface="Arial Hebrew"/>
                <a:ea typeface="Calibri" panose="020F0502020204030204" pitchFamily="34" charset="0"/>
                <a:cs typeface="Arial Hebrew"/>
              </a:rPr>
              <a:t> </a:t>
            </a:r>
            <a:r>
              <a:rPr lang="es-CO" b="1" dirty="0">
                <a:solidFill>
                  <a:schemeClr val="bg1"/>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PARA EL DESARROLLO CINEMATOGRÁFICO </a:t>
            </a:r>
            <a:endParaRPr lang="es-CO" sz="1200" b="1" dirty="0">
              <a:solidFill>
                <a:schemeClr val="bg1"/>
              </a:solidFill>
              <a:latin typeface="Arial Hebrew"/>
              <a:ea typeface="Calibri" panose="020F0502020204030204" pitchFamily="34" charset="0"/>
              <a:cs typeface="Arial Hebrew"/>
            </a:endParaRPr>
          </a:p>
        </p:txBody>
      </p:sp>
      <p:pic>
        <p:nvPicPr>
          <p:cNvPr id="21" name="Imagen 20"/>
          <p:cNvPicPr>
            <a:picLocks noChangeAspect="1"/>
          </p:cNvPicPr>
          <p:nvPr/>
        </p:nvPicPr>
        <p:blipFill>
          <a:blip r:embed="rId4"/>
          <a:stretch>
            <a:fillRect/>
          </a:stretch>
        </p:blipFill>
        <p:spPr>
          <a:xfrm>
            <a:off x="6953250" y="137580"/>
            <a:ext cx="4826000" cy="1026112"/>
          </a:xfrm>
          <a:prstGeom prst="rect">
            <a:avLst/>
          </a:prstGeom>
        </p:spPr>
      </p:pic>
      <p:sp>
        <p:nvSpPr>
          <p:cNvPr id="2" name="Rectángulo 1"/>
          <p:cNvSpPr/>
          <p:nvPr/>
        </p:nvSpPr>
        <p:spPr>
          <a:xfrm>
            <a:off x="4004733" y="5556932"/>
            <a:ext cx="10405534" cy="307777"/>
          </a:xfrm>
          <a:prstGeom prst="rect">
            <a:avLst/>
          </a:prstGeom>
        </p:spPr>
        <p:txBody>
          <a:bodyPr wrap="square">
            <a:spAutoFit/>
          </a:bodyPr>
          <a:lstStyle/>
          <a:p>
            <a:pPr lvl="0" algn="just"/>
            <a:r>
              <a:rPr lang="es-CO" altLang="es-CO" sz="1400" b="1" dirty="0">
                <a:solidFill>
                  <a:srgbClr val="FF7062"/>
                </a:solidFill>
                <a:latin typeface="Arial Hebrew"/>
                <a:ea typeface="Calibri" panose="020F0502020204030204" pitchFamily="34" charset="0"/>
                <a:cs typeface="Arial Hebrew"/>
                <a:hlinkClick r:id="rId5"/>
              </a:rPr>
              <a:t>http://www.proimagenescolombia.com/secciones/proimagenes/interna.php?nt=27</a:t>
            </a:r>
            <a:endParaRPr lang="es-CO" altLang="es-CO" sz="1400" b="1" dirty="0">
              <a:solidFill>
                <a:srgbClr val="FF7062"/>
              </a:solidFill>
              <a:latin typeface="Arial Hebrew"/>
              <a:cs typeface="Arial Hebrew"/>
            </a:endParaRPr>
          </a:p>
        </p:txBody>
      </p:sp>
    </p:spTree>
    <p:extLst>
      <p:ext uri="{BB962C8B-B14F-4D97-AF65-F5344CB8AC3E}">
        <p14:creationId xmlns:p14="http://schemas.microsoft.com/office/powerpoint/2010/main" val="5852371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96535" y="3156507"/>
            <a:ext cx="2338298" cy="1723549"/>
          </a:xfrm>
          <a:prstGeom prst="rect">
            <a:avLst/>
          </a:prstGeom>
          <a:noFill/>
        </p:spPr>
        <p:txBody>
          <a:bodyPr wrap="square" rtlCol="0">
            <a:spAutoFit/>
          </a:bodyPr>
          <a:lstStyle/>
          <a:p>
            <a:r>
              <a:rPr lang="es-CO" sz="1500" dirty="0">
                <a:latin typeface="Arial Hebrew Light"/>
                <a:cs typeface="Arial Hebrew Light"/>
              </a:rPr>
              <a:t>El archivo está compuesto </a:t>
            </a:r>
          </a:p>
          <a:p>
            <a:r>
              <a:rPr lang="es-CO" sz="1500" dirty="0">
                <a:latin typeface="Arial Hebrew Light"/>
                <a:cs typeface="Arial Hebrew Light"/>
              </a:rPr>
              <a:t>Por seis (6) hojas, tres (3) de Instrucciones y tres (3) para diligenciar la información correspondiente a la cuota.</a:t>
            </a:r>
          </a:p>
          <a:p>
            <a:endParaRPr lang="es-CO" sz="1600" dirty="0">
              <a:latin typeface="Arial" panose="020B0604020202020204" pitchFamily="34" charset="0"/>
              <a:cs typeface="Arial" panose="020B0604020202020204" pitchFamily="34" charset="0"/>
            </a:endParaRPr>
          </a:p>
        </p:txBody>
      </p:sp>
      <p:sp>
        <p:nvSpPr>
          <p:cNvPr id="9" name="CuadroTexto 8"/>
          <p:cNvSpPr txBox="1"/>
          <p:nvPr/>
        </p:nvSpPr>
        <p:spPr>
          <a:xfrm>
            <a:off x="3683358" y="3145240"/>
            <a:ext cx="3048000" cy="1115690"/>
          </a:xfrm>
          <a:prstGeom prst="rect">
            <a:avLst/>
          </a:prstGeom>
          <a:noFill/>
        </p:spPr>
        <p:txBody>
          <a:bodyPr wrap="square" rtlCol="0">
            <a:spAutoFit/>
          </a:bodyPr>
          <a:lstStyle/>
          <a:p>
            <a:r>
              <a:rPr lang="es-CO" sz="1400" b="1" dirty="0">
                <a:solidFill>
                  <a:srgbClr val="FF7062"/>
                </a:solidFill>
                <a:latin typeface="Arial Hebrew"/>
                <a:cs typeface="Arial Hebrew"/>
              </a:rPr>
              <a:t>Hojas de instrucciones </a:t>
            </a:r>
          </a:p>
          <a:p>
            <a:endParaRPr lang="es-CO" sz="105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ü"/>
            </a:pPr>
            <a:r>
              <a:rPr lang="es-CO" sz="1400" dirty="0">
                <a:latin typeface="Arial Hebrew Light"/>
                <a:cs typeface="Arial Hebrew Light"/>
              </a:rPr>
              <a:t>Procedimiento</a:t>
            </a:r>
          </a:p>
          <a:p>
            <a:pPr marL="285750" indent="-285750">
              <a:buFont typeface="Wingdings" panose="05000000000000000000" pitchFamily="2" charset="2"/>
              <a:buChar char="ü"/>
            </a:pPr>
            <a:r>
              <a:rPr lang="es-CO" sz="1400" dirty="0">
                <a:latin typeface="Arial Hebrew Light"/>
                <a:cs typeface="Arial Hebrew Light"/>
              </a:rPr>
              <a:t>Instructivo Exhibidor</a:t>
            </a:r>
          </a:p>
          <a:p>
            <a:pPr marL="285750" indent="-285750">
              <a:buFont typeface="Wingdings" panose="05000000000000000000" pitchFamily="2" charset="2"/>
              <a:buChar char="ü"/>
            </a:pPr>
            <a:r>
              <a:rPr lang="es-CO" sz="1400" dirty="0">
                <a:latin typeface="Arial Hebrew Light"/>
                <a:cs typeface="Arial Hebrew Light"/>
              </a:rPr>
              <a:t>Instructivo Distribuidor</a:t>
            </a:r>
          </a:p>
        </p:txBody>
      </p:sp>
      <p:sp>
        <p:nvSpPr>
          <p:cNvPr id="10" name="CuadroTexto 9"/>
          <p:cNvSpPr txBox="1"/>
          <p:nvPr/>
        </p:nvSpPr>
        <p:spPr>
          <a:xfrm>
            <a:off x="3708926" y="4412363"/>
            <a:ext cx="3048000" cy="1169551"/>
          </a:xfrm>
          <a:prstGeom prst="rect">
            <a:avLst/>
          </a:prstGeom>
          <a:noFill/>
        </p:spPr>
        <p:txBody>
          <a:bodyPr wrap="square" rtlCol="0">
            <a:spAutoFit/>
          </a:bodyPr>
          <a:lstStyle/>
          <a:p>
            <a:r>
              <a:rPr lang="es-CO" sz="1400" b="1" dirty="0">
                <a:solidFill>
                  <a:srgbClr val="FF7062"/>
                </a:solidFill>
                <a:latin typeface="Arial Hebrew"/>
                <a:cs typeface="Arial Hebrew"/>
              </a:rPr>
              <a:t>Hojas Información CDC</a:t>
            </a:r>
          </a:p>
          <a:p>
            <a:endParaRPr lang="es-CO" sz="1400" dirty="0">
              <a:latin typeface="Arial Hebrew Light"/>
              <a:cs typeface="Arial Hebrew Light"/>
            </a:endParaRPr>
          </a:p>
          <a:p>
            <a:pPr marL="285750" indent="-285750">
              <a:buFont typeface="Wingdings" panose="05000000000000000000" pitchFamily="2" charset="2"/>
              <a:buChar char="ü"/>
            </a:pPr>
            <a:r>
              <a:rPr lang="es-CO" sz="1400" dirty="0">
                <a:latin typeface="Arial Hebrew Light"/>
                <a:cs typeface="Arial Hebrew Light"/>
              </a:rPr>
              <a:t>Formulario</a:t>
            </a:r>
          </a:p>
          <a:p>
            <a:pPr marL="285750" indent="-285750">
              <a:buFont typeface="Wingdings" panose="05000000000000000000" pitchFamily="2" charset="2"/>
              <a:buChar char="ü"/>
            </a:pPr>
            <a:r>
              <a:rPr lang="es-CO" sz="1400" dirty="0">
                <a:latin typeface="Arial Hebrew Light"/>
                <a:cs typeface="Arial Hebrew Light"/>
              </a:rPr>
              <a:t>Datos </a:t>
            </a:r>
            <a:r>
              <a:rPr lang="es-CO" sz="1400" dirty="0" err="1">
                <a:latin typeface="Arial Hebrew Light"/>
                <a:cs typeface="Arial Hebrew Light"/>
              </a:rPr>
              <a:t>Dist</a:t>
            </a:r>
            <a:endParaRPr lang="es-CO" sz="1400" dirty="0">
              <a:latin typeface="Arial Hebrew Light"/>
              <a:cs typeface="Arial Hebrew Light"/>
            </a:endParaRPr>
          </a:p>
          <a:p>
            <a:pPr marL="285750" indent="-285750">
              <a:buFont typeface="Wingdings" panose="05000000000000000000" pitchFamily="2" charset="2"/>
              <a:buChar char="ü"/>
            </a:pPr>
            <a:r>
              <a:rPr lang="es-CO" sz="1400" dirty="0">
                <a:latin typeface="Arial Hebrew Light"/>
                <a:cs typeface="Arial Hebrew Light"/>
              </a:rPr>
              <a:t>Datos </a:t>
            </a:r>
            <a:r>
              <a:rPr lang="es-CO" sz="1400" dirty="0" err="1">
                <a:latin typeface="Arial Hebrew Light"/>
                <a:cs typeface="Arial Hebrew Light"/>
              </a:rPr>
              <a:t>Prod</a:t>
            </a:r>
            <a:r>
              <a:rPr lang="es-CO" sz="1400" dirty="0">
                <a:latin typeface="Arial Hebrew Light"/>
                <a:cs typeface="Arial Hebrew Light"/>
              </a:rPr>
              <a:t> Col</a:t>
            </a:r>
          </a:p>
        </p:txBody>
      </p:sp>
      <p:grpSp>
        <p:nvGrpSpPr>
          <p:cNvPr id="11" name="Grupo 10"/>
          <p:cNvGrpSpPr/>
          <p:nvPr/>
        </p:nvGrpSpPr>
        <p:grpSpPr>
          <a:xfrm>
            <a:off x="6125882" y="2165645"/>
            <a:ext cx="5259932" cy="3832170"/>
            <a:chOff x="4905580" y="2057400"/>
            <a:chExt cx="6455587" cy="4691742"/>
          </a:xfrm>
        </p:grpSpPr>
        <p:pic>
          <p:nvPicPr>
            <p:cNvPr id="12" name="Imagen 11" descr="Formulario_pago_CDC - Excel"/>
            <p:cNvPicPr>
              <a:picLocks noChangeAspect="1"/>
            </p:cNvPicPr>
            <p:nvPr/>
          </p:nvPicPr>
          <p:blipFill rotWithShape="1">
            <a:blip r:embed="rId2">
              <a:extLst>
                <a:ext uri="{28A0092B-C50C-407E-A947-70E740481C1C}">
                  <a14:useLocalDpi xmlns:a14="http://schemas.microsoft.com/office/drawing/2010/main" val="0"/>
                </a:ext>
              </a:extLst>
            </a:blip>
            <a:srcRect l="2059" t="24444" r="38253" b="3333"/>
            <a:stretch/>
          </p:blipFill>
          <p:spPr>
            <a:xfrm>
              <a:off x="4905580" y="2057400"/>
              <a:ext cx="6444701" cy="4691742"/>
            </a:xfrm>
            <a:prstGeom prst="rect">
              <a:avLst/>
            </a:prstGeom>
            <a:ln>
              <a:solidFill>
                <a:schemeClr val="tx1"/>
              </a:solidFill>
            </a:ln>
          </p:spPr>
        </p:pic>
        <p:sp>
          <p:nvSpPr>
            <p:cNvPr id="13" name="Rectángulo redondeado 12"/>
            <p:cNvSpPr/>
            <p:nvPr/>
          </p:nvSpPr>
          <p:spPr>
            <a:xfrm>
              <a:off x="5399313" y="6498771"/>
              <a:ext cx="3483429" cy="250371"/>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ángulo redondeado 13"/>
            <p:cNvSpPr/>
            <p:nvPr/>
          </p:nvSpPr>
          <p:spPr>
            <a:xfrm>
              <a:off x="8937172" y="6498771"/>
              <a:ext cx="2423995" cy="250371"/>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grpSp>
        <p:nvGrpSpPr>
          <p:cNvPr id="2" name="Agrupar 1"/>
          <p:cNvGrpSpPr/>
          <p:nvPr/>
        </p:nvGrpSpPr>
        <p:grpSpPr>
          <a:xfrm>
            <a:off x="1229483" y="2120232"/>
            <a:ext cx="3881478" cy="692453"/>
            <a:chOff x="5224992" y="1438369"/>
            <a:chExt cx="3881478" cy="692453"/>
          </a:xfrm>
        </p:grpSpPr>
        <p:sp>
          <p:nvSpPr>
            <p:cNvPr id="16" name="Elipse 15"/>
            <p:cNvSpPr/>
            <p:nvPr/>
          </p:nvSpPr>
          <p:spPr>
            <a:xfrm>
              <a:off x="5224992" y="1448932"/>
              <a:ext cx="681890" cy="681890"/>
            </a:xfrm>
            <a:prstGeom prst="ellipse">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7" name="CuadroTexto 16"/>
            <p:cNvSpPr txBox="1"/>
            <p:nvPr/>
          </p:nvSpPr>
          <p:spPr>
            <a:xfrm>
              <a:off x="5318749" y="1438369"/>
              <a:ext cx="3787721" cy="646331"/>
            </a:xfrm>
            <a:prstGeom prst="rect">
              <a:avLst/>
            </a:prstGeom>
            <a:noFill/>
            <a:ln>
              <a:noFill/>
            </a:ln>
          </p:spPr>
          <p:txBody>
            <a:bodyPr wrap="square" rtlCol="0">
              <a:spAutoFit/>
            </a:bodyPr>
            <a:lstStyle/>
            <a:p>
              <a:r>
                <a:rPr lang="es-ES" sz="3600" dirty="0">
                  <a:solidFill>
                    <a:schemeClr val="bg1"/>
                  </a:solidFill>
                  <a:latin typeface="Arial Black"/>
                  <a:cs typeface="Arial Black"/>
                </a:rPr>
                <a:t>2</a:t>
              </a:r>
            </a:p>
          </p:txBody>
        </p:sp>
      </p:grpSp>
      <p:sp>
        <p:nvSpPr>
          <p:cNvPr id="21" name="Rectángulo 20"/>
          <p:cNvSpPr/>
          <p:nvPr/>
        </p:nvSpPr>
        <p:spPr>
          <a:xfrm>
            <a:off x="1297670" y="2991652"/>
            <a:ext cx="554036" cy="76709"/>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2" name="Rectángulo 21"/>
          <p:cNvSpPr/>
          <p:nvPr/>
        </p:nvSpPr>
        <p:spPr>
          <a:xfrm>
            <a:off x="0" y="0"/>
            <a:ext cx="12192000" cy="1295530"/>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3" name="Rectángulo 22"/>
          <p:cNvSpPr/>
          <p:nvPr/>
        </p:nvSpPr>
        <p:spPr>
          <a:xfrm>
            <a:off x="278817" y="306006"/>
            <a:ext cx="6096000" cy="646331"/>
          </a:xfrm>
          <a:prstGeom prst="rect">
            <a:avLst/>
          </a:prstGeom>
        </p:spPr>
        <p:txBody>
          <a:bodyPr>
            <a:spAutoFit/>
          </a:bodyPr>
          <a:lstStyle/>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CONTRIBUCIÓN PARAFISCAL</a:t>
            </a:r>
            <a:r>
              <a:rPr lang="es-CO" sz="1200" b="1" dirty="0">
                <a:solidFill>
                  <a:schemeClr val="bg1"/>
                </a:solidFill>
                <a:latin typeface="Arial Hebrew"/>
                <a:ea typeface="Calibri" panose="020F0502020204030204" pitchFamily="34" charset="0"/>
                <a:cs typeface="Arial Hebrew"/>
              </a:rPr>
              <a:t> </a:t>
            </a:r>
            <a:r>
              <a:rPr lang="es-CO" b="1" dirty="0">
                <a:solidFill>
                  <a:schemeClr val="bg1"/>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PARA EL DESARROLLO CINEMATOGRÁFICO </a:t>
            </a:r>
            <a:endParaRPr lang="es-CO" sz="1200" b="1" dirty="0">
              <a:solidFill>
                <a:schemeClr val="bg1"/>
              </a:solidFill>
              <a:latin typeface="Arial Hebrew"/>
              <a:ea typeface="Calibri" panose="020F0502020204030204" pitchFamily="34" charset="0"/>
              <a:cs typeface="Arial Hebrew"/>
            </a:endParaRPr>
          </a:p>
        </p:txBody>
      </p:sp>
      <p:pic>
        <p:nvPicPr>
          <p:cNvPr id="25" name="Imagen 24"/>
          <p:cNvPicPr>
            <a:picLocks noChangeAspect="1"/>
          </p:cNvPicPr>
          <p:nvPr/>
        </p:nvPicPr>
        <p:blipFill>
          <a:blip r:embed="rId3"/>
          <a:stretch>
            <a:fillRect/>
          </a:stretch>
        </p:blipFill>
        <p:spPr>
          <a:xfrm>
            <a:off x="6953250" y="137580"/>
            <a:ext cx="4826000" cy="1026112"/>
          </a:xfrm>
          <a:prstGeom prst="rect">
            <a:avLst/>
          </a:prstGeom>
        </p:spPr>
      </p:pic>
      <p:sp>
        <p:nvSpPr>
          <p:cNvPr id="18" name="Rectángulo 17"/>
          <p:cNvSpPr/>
          <p:nvPr/>
        </p:nvSpPr>
        <p:spPr>
          <a:xfrm>
            <a:off x="6146800" y="2218267"/>
            <a:ext cx="1083734" cy="245533"/>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 name="Imagen 5"/>
          <p:cNvPicPr>
            <a:picLocks noChangeAspect="1"/>
          </p:cNvPicPr>
          <p:nvPr/>
        </p:nvPicPr>
        <p:blipFill>
          <a:blip r:embed="rId4"/>
          <a:stretch>
            <a:fillRect/>
          </a:stretch>
        </p:blipFill>
        <p:spPr>
          <a:xfrm>
            <a:off x="6218766" y="2269067"/>
            <a:ext cx="800100" cy="203200"/>
          </a:xfrm>
          <a:prstGeom prst="rect">
            <a:avLst/>
          </a:prstGeom>
        </p:spPr>
      </p:pic>
    </p:spTree>
    <p:extLst>
      <p:ext uri="{BB962C8B-B14F-4D97-AF65-F5344CB8AC3E}">
        <p14:creationId xmlns:p14="http://schemas.microsoft.com/office/powerpoint/2010/main" val="12557943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95314" y="3078972"/>
            <a:ext cx="2352223" cy="2585323"/>
          </a:xfrm>
          <a:prstGeom prst="rect">
            <a:avLst/>
          </a:prstGeom>
          <a:noFill/>
        </p:spPr>
        <p:txBody>
          <a:bodyPr wrap="square" rtlCol="0">
            <a:spAutoFit/>
          </a:bodyPr>
          <a:lstStyle/>
          <a:p>
            <a:r>
              <a:rPr lang="es-CO" sz="1600" dirty="0">
                <a:solidFill>
                  <a:srgbClr val="000000"/>
                </a:solidFill>
                <a:latin typeface="Arial Hebrew Light"/>
                <a:cs typeface="Arial Hebrew Light"/>
              </a:rPr>
              <a:t>En la hoja </a:t>
            </a:r>
            <a:r>
              <a:rPr lang="es-CO" sz="1600" i="1" dirty="0">
                <a:solidFill>
                  <a:srgbClr val="000000"/>
                </a:solidFill>
                <a:latin typeface="Arial Hebrew Light"/>
                <a:cs typeface="Arial Hebrew Light"/>
              </a:rPr>
              <a:t>Formulario</a:t>
            </a:r>
            <a:r>
              <a:rPr lang="es-CO" sz="1600" dirty="0">
                <a:solidFill>
                  <a:srgbClr val="000000"/>
                </a:solidFill>
                <a:latin typeface="Arial Hebrew Light"/>
                <a:cs typeface="Arial Hebrew Light"/>
              </a:rPr>
              <a:t> ingrese el número del NIT de acuerdo con las instrucciones y tenga en cuenta que la información de los campos </a:t>
            </a:r>
            <a:r>
              <a:rPr lang="es-CO" dirty="0">
                <a:solidFill>
                  <a:srgbClr val="000000"/>
                </a:solidFill>
                <a:latin typeface="Arial Hebrew Light"/>
                <a:cs typeface="Arial Hebrew Light"/>
              </a:rPr>
              <a:t>1, 2, 3 </a:t>
            </a:r>
            <a:r>
              <a:rPr lang="es-CO" sz="1600" dirty="0">
                <a:solidFill>
                  <a:srgbClr val="000000"/>
                </a:solidFill>
                <a:latin typeface="Arial Hebrew Light"/>
                <a:cs typeface="Arial Hebrew Light"/>
              </a:rPr>
              <a:t>y</a:t>
            </a:r>
            <a:r>
              <a:rPr lang="es-CO" dirty="0">
                <a:solidFill>
                  <a:srgbClr val="000000"/>
                </a:solidFill>
                <a:latin typeface="Arial Hebrew Light"/>
                <a:cs typeface="Arial Hebrew Light"/>
              </a:rPr>
              <a:t> 5 </a:t>
            </a:r>
            <a:r>
              <a:rPr lang="es-CO" sz="1600" dirty="0">
                <a:solidFill>
                  <a:srgbClr val="000000"/>
                </a:solidFill>
                <a:latin typeface="Arial Hebrew Light"/>
                <a:cs typeface="Arial Hebrew Light"/>
              </a:rPr>
              <a:t>debe ser la misma que se registró en el SIREC</a:t>
            </a:r>
          </a:p>
          <a:p>
            <a:endParaRPr lang="es-CO" sz="1600" dirty="0">
              <a:latin typeface="Arial" panose="020B0604020202020204" pitchFamily="34" charset="0"/>
              <a:cs typeface="Arial" panose="020B0604020202020204" pitchFamily="34" charset="0"/>
            </a:endParaRPr>
          </a:p>
        </p:txBody>
      </p:sp>
      <p:pic>
        <p:nvPicPr>
          <p:cNvPr id="8" name="Imagen 7"/>
          <p:cNvPicPr>
            <a:picLocks noChangeAspect="1"/>
          </p:cNvPicPr>
          <p:nvPr/>
        </p:nvPicPr>
        <p:blipFill>
          <a:blip r:embed="rId2"/>
          <a:stretch>
            <a:fillRect/>
          </a:stretch>
        </p:blipFill>
        <p:spPr>
          <a:xfrm>
            <a:off x="4139259" y="3068845"/>
            <a:ext cx="7376178" cy="2215556"/>
          </a:xfrm>
          <a:prstGeom prst="rect">
            <a:avLst/>
          </a:prstGeom>
        </p:spPr>
      </p:pic>
      <p:sp>
        <p:nvSpPr>
          <p:cNvPr id="11" name="Elipse 10"/>
          <p:cNvSpPr/>
          <p:nvPr/>
        </p:nvSpPr>
        <p:spPr>
          <a:xfrm>
            <a:off x="1219740" y="2133333"/>
            <a:ext cx="681890" cy="681890"/>
          </a:xfrm>
          <a:prstGeom prst="ellipse">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2" name="CuadroTexto 11"/>
          <p:cNvSpPr txBox="1"/>
          <p:nvPr/>
        </p:nvSpPr>
        <p:spPr>
          <a:xfrm>
            <a:off x="1322021" y="2144223"/>
            <a:ext cx="3787721" cy="646331"/>
          </a:xfrm>
          <a:prstGeom prst="rect">
            <a:avLst/>
          </a:prstGeom>
          <a:noFill/>
        </p:spPr>
        <p:txBody>
          <a:bodyPr wrap="square" rtlCol="0">
            <a:spAutoFit/>
          </a:bodyPr>
          <a:lstStyle/>
          <a:p>
            <a:r>
              <a:rPr lang="es-ES" sz="3600" dirty="0">
                <a:solidFill>
                  <a:schemeClr val="bg1"/>
                </a:solidFill>
                <a:latin typeface="Arial Black"/>
                <a:cs typeface="Arial Black"/>
              </a:rPr>
              <a:t>3</a:t>
            </a:r>
          </a:p>
        </p:txBody>
      </p:sp>
      <p:sp>
        <p:nvSpPr>
          <p:cNvPr id="18" name="Rectángulo 17"/>
          <p:cNvSpPr/>
          <p:nvPr/>
        </p:nvSpPr>
        <p:spPr>
          <a:xfrm>
            <a:off x="1279404" y="2934533"/>
            <a:ext cx="554036" cy="76709"/>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9" name="Rectángulo 18"/>
          <p:cNvSpPr/>
          <p:nvPr/>
        </p:nvSpPr>
        <p:spPr>
          <a:xfrm>
            <a:off x="0" y="0"/>
            <a:ext cx="12192000" cy="1295530"/>
          </a:xfrm>
          <a:prstGeom prst="rect">
            <a:avLst/>
          </a:prstGeom>
          <a:solidFill>
            <a:srgbClr val="FF706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0" name="Rectángulo 19"/>
          <p:cNvSpPr/>
          <p:nvPr/>
        </p:nvSpPr>
        <p:spPr>
          <a:xfrm>
            <a:off x="278817" y="306006"/>
            <a:ext cx="6096000" cy="646331"/>
          </a:xfrm>
          <a:prstGeom prst="rect">
            <a:avLst/>
          </a:prstGeom>
        </p:spPr>
        <p:txBody>
          <a:bodyPr>
            <a:spAutoFit/>
          </a:bodyPr>
          <a:lstStyle/>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CONTRIBUCIÓN PARAFISCAL</a:t>
            </a:r>
            <a:r>
              <a:rPr lang="es-CO" sz="1200" b="1" dirty="0">
                <a:solidFill>
                  <a:schemeClr val="bg1"/>
                </a:solidFill>
                <a:latin typeface="Arial Hebrew"/>
                <a:ea typeface="Calibri" panose="020F0502020204030204" pitchFamily="34" charset="0"/>
                <a:cs typeface="Arial Hebrew"/>
              </a:rPr>
              <a:t> </a:t>
            </a:r>
            <a:r>
              <a:rPr lang="es-CO" b="1" dirty="0">
                <a:solidFill>
                  <a:schemeClr val="bg1"/>
                </a:solidFill>
                <a:latin typeface="Arial Hebrew"/>
                <a:ea typeface="Calibri" panose="020F0502020204030204" pitchFamily="34" charset="0"/>
                <a:cs typeface="Arial Hebrew"/>
              </a:rPr>
              <a:t>CUOTA </a:t>
            </a:r>
          </a:p>
          <a:p>
            <a:pPr marL="5394960" indent="-4829175">
              <a:spcAft>
                <a:spcPts val="0"/>
              </a:spcAft>
              <a:tabLst>
                <a:tab pos="2806065" algn="ctr"/>
                <a:tab pos="5612130" algn="r"/>
              </a:tabLst>
            </a:pPr>
            <a:r>
              <a:rPr lang="es-CO" b="1" dirty="0">
                <a:solidFill>
                  <a:schemeClr val="bg1"/>
                </a:solidFill>
                <a:latin typeface="Arial Hebrew"/>
                <a:ea typeface="Calibri" panose="020F0502020204030204" pitchFamily="34" charset="0"/>
                <a:cs typeface="Arial Hebrew"/>
              </a:rPr>
              <a:t>PARA EL DESARROLLO CINEMATOGRÁFICO </a:t>
            </a:r>
            <a:endParaRPr lang="es-CO" sz="1200" b="1" dirty="0">
              <a:solidFill>
                <a:schemeClr val="bg1"/>
              </a:solidFill>
              <a:latin typeface="Arial Hebrew"/>
              <a:ea typeface="Calibri" panose="020F0502020204030204" pitchFamily="34" charset="0"/>
              <a:cs typeface="Arial Hebrew"/>
            </a:endParaRPr>
          </a:p>
        </p:txBody>
      </p:sp>
      <p:pic>
        <p:nvPicPr>
          <p:cNvPr id="22" name="Imagen 21"/>
          <p:cNvPicPr>
            <a:picLocks noChangeAspect="1"/>
          </p:cNvPicPr>
          <p:nvPr/>
        </p:nvPicPr>
        <p:blipFill>
          <a:blip r:embed="rId3"/>
          <a:stretch>
            <a:fillRect/>
          </a:stretch>
        </p:blipFill>
        <p:spPr>
          <a:xfrm>
            <a:off x="6953250" y="137580"/>
            <a:ext cx="4826000" cy="1026112"/>
          </a:xfrm>
          <a:prstGeom prst="rect">
            <a:avLst/>
          </a:prstGeom>
        </p:spPr>
      </p:pic>
      <p:sp>
        <p:nvSpPr>
          <p:cNvPr id="10" name="Rectángulo 9"/>
          <p:cNvSpPr/>
          <p:nvPr/>
        </p:nvSpPr>
        <p:spPr>
          <a:xfrm>
            <a:off x="4182531" y="3293535"/>
            <a:ext cx="1413935" cy="22013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2" name="Imagen 1"/>
          <p:cNvPicPr>
            <a:picLocks noChangeAspect="1"/>
          </p:cNvPicPr>
          <p:nvPr/>
        </p:nvPicPr>
        <p:blipFill>
          <a:blip r:embed="rId4"/>
          <a:stretch>
            <a:fillRect/>
          </a:stretch>
        </p:blipFill>
        <p:spPr>
          <a:xfrm>
            <a:off x="4239683" y="3200400"/>
            <a:ext cx="1150144" cy="292100"/>
          </a:xfrm>
          <a:prstGeom prst="rect">
            <a:avLst/>
          </a:prstGeom>
        </p:spPr>
      </p:pic>
    </p:spTree>
    <p:extLst>
      <p:ext uri="{BB962C8B-B14F-4D97-AF65-F5344CB8AC3E}">
        <p14:creationId xmlns:p14="http://schemas.microsoft.com/office/powerpoint/2010/main" val="41694905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6106</TotalTime>
  <Words>1930</Words>
  <Application>Microsoft Office PowerPoint</Application>
  <PresentationFormat>Panorámica</PresentationFormat>
  <Paragraphs>312</Paragraphs>
  <Slides>30</Slides>
  <Notes>6</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30</vt:i4>
      </vt:variant>
    </vt:vector>
  </HeadingPairs>
  <TitlesOfParts>
    <vt:vector size="38" baseType="lpstr">
      <vt:lpstr>Arial</vt:lpstr>
      <vt:lpstr>Arial Black</vt:lpstr>
      <vt:lpstr>Arial Hebrew</vt:lpstr>
      <vt:lpstr>Arial Hebrew Light</vt:lpstr>
      <vt:lpstr>Calibri</vt:lpstr>
      <vt:lpstr>Calibri Light</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Nini Rojas</dc:creator>
  <cp:lastModifiedBy>Juliana Arias</cp:lastModifiedBy>
  <cp:revision>311</cp:revision>
  <dcterms:created xsi:type="dcterms:W3CDTF">2018-01-29T16:29:32Z</dcterms:created>
  <dcterms:modified xsi:type="dcterms:W3CDTF">2019-05-06T20:59:25Z</dcterms:modified>
</cp:coreProperties>
</file>