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5" r:id="rId8"/>
    <p:sldId id="268" r:id="rId9"/>
    <p:sldId id="269" r:id="rId10"/>
    <p:sldId id="270" r:id="rId11"/>
    <p:sldId id="271" r:id="rId12"/>
    <p:sldId id="267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2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687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4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2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60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1E5F-892C-4688-8CF7-1B18B8A8A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MNIST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9183E-4EDE-43B6-B09A-8CF737ED4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Hyper-parameter search for best MNIST model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John Alexander</a:t>
            </a:r>
          </a:p>
        </p:txBody>
      </p:sp>
    </p:spTree>
    <p:extLst>
      <p:ext uri="{BB962C8B-B14F-4D97-AF65-F5344CB8AC3E}">
        <p14:creationId xmlns:p14="http://schemas.microsoft.com/office/powerpoint/2010/main" val="288103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BD62-5AED-46EC-955A-665B028E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9D48-A9ED-4F60-A041-4E0B7DB3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model fell rapidly in accuracy during training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ReLU is known for having a vanishing gradient problem, where the gradient becomes too small to compute ( this is my guess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F9385-036F-4172-9798-40BB8D7C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3807220"/>
            <a:ext cx="8201025" cy="25342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17461-B5C9-4A53-81EF-089BC6935D98}"/>
              </a:ext>
            </a:extLst>
          </p:cNvPr>
          <p:cNvCxnSpPr/>
          <p:nvPr/>
        </p:nvCxnSpPr>
        <p:spPr>
          <a:xfrm>
            <a:off x="5153025" y="3990975"/>
            <a:ext cx="900112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E202A8-5A06-45AE-A31B-FDC5ACFAD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606146"/>
            <a:ext cx="5476875" cy="402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675C4C-A168-4C69-9BD8-8F1E139A0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809" y="4691152"/>
            <a:ext cx="5533366" cy="38317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AA1A2E-B6D1-433C-80B4-FF6F5A6B9BAC}"/>
              </a:ext>
            </a:extLst>
          </p:cNvPr>
          <p:cNvCxnSpPr/>
          <p:nvPr/>
        </p:nvCxnSpPr>
        <p:spPr>
          <a:xfrm>
            <a:off x="9182100" y="5074331"/>
            <a:ext cx="838200" cy="79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6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BB6C-214C-4821-BB19-90663385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A8092-0E69-452C-A670-F7C37456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optimal hyper-parameters for MNIST classification using neural networks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MNIST dataset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structure of the MNIST neural network model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Hyper-parameter search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3169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BB6C-214C-4821-BB19-90663385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MNIST model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D487D0-7870-4402-B839-91D381C90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5" t="21952" r="77002" b="-38"/>
          <a:stretch/>
        </p:blipFill>
        <p:spPr>
          <a:xfrm>
            <a:off x="1980560" y="3288651"/>
            <a:ext cx="1815288" cy="3319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880B3-B69D-4C1E-BAA4-6207F45D0C5F}"/>
              </a:ext>
            </a:extLst>
          </p:cNvPr>
          <p:cNvSpPr txBox="1"/>
          <p:nvPr/>
        </p:nvSpPr>
        <p:spPr>
          <a:xfrm>
            <a:off x="6649564" y="1818403"/>
            <a:ext cx="134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hidden layer/s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D2966A-88FD-4902-B055-889ABDA96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96" t="6504"/>
          <a:stretch/>
        </p:blipFill>
        <p:spPr>
          <a:xfrm>
            <a:off x="3962535" y="2095402"/>
            <a:ext cx="5784716" cy="452507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8DF8281-47D9-406D-96AD-722135553BC1}"/>
              </a:ext>
            </a:extLst>
          </p:cNvPr>
          <p:cNvSpPr txBox="1"/>
          <p:nvPr/>
        </p:nvSpPr>
        <p:spPr>
          <a:xfrm>
            <a:off x="8566150" y="2509375"/>
            <a:ext cx="1181101" cy="276999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layer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57F8F-C97E-4266-BC92-C921C18D2535}"/>
              </a:ext>
            </a:extLst>
          </p:cNvPr>
          <p:cNvSpPr txBox="1"/>
          <p:nvPr/>
        </p:nvSpPr>
        <p:spPr>
          <a:xfrm>
            <a:off x="3750261" y="4165254"/>
            <a:ext cx="1112520" cy="461665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layer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(784 neurons)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7545AE-9C82-47AA-9CC3-66F85CF6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2601"/>
              </p:ext>
            </p:extLst>
          </p:nvPr>
        </p:nvGraphicFramePr>
        <p:xfrm>
          <a:off x="9913938" y="2862589"/>
          <a:ext cx="755518" cy="30216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7759">
                  <a:extLst>
                    <a:ext uri="{9D8B030D-6E8A-4147-A177-3AD203B41FA5}">
                      <a16:colId xmlns:a16="http://schemas.microsoft.com/office/drawing/2014/main" val="3288565703"/>
                    </a:ext>
                  </a:extLst>
                </a:gridCol>
                <a:gridCol w="377759">
                  <a:extLst>
                    <a:ext uri="{9D8B030D-6E8A-4147-A177-3AD203B41FA5}">
                      <a16:colId xmlns:a16="http://schemas.microsoft.com/office/drawing/2014/main" val="227430117"/>
                    </a:ext>
                  </a:extLst>
                </a:gridCol>
              </a:tblGrid>
              <a:tr h="299056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3641463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9671132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184287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063299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945201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103638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643935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378067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783833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0221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5091CCF-C124-4D09-89C4-7D13C8EC7E99}"/>
              </a:ext>
            </a:extLst>
          </p:cNvPr>
          <p:cNvSpPr txBox="1"/>
          <p:nvPr/>
        </p:nvSpPr>
        <p:spPr>
          <a:xfrm>
            <a:off x="9543865" y="4377994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DF5E25-AF83-45E5-9036-368C685D93F0}"/>
              </a:ext>
            </a:extLst>
          </p:cNvPr>
          <p:cNvSpPr txBox="1"/>
          <p:nvPr/>
        </p:nvSpPr>
        <p:spPr>
          <a:xfrm>
            <a:off x="9543865" y="3169646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42A080-025A-4F8E-A4BB-E2602AFA3C93}"/>
              </a:ext>
            </a:extLst>
          </p:cNvPr>
          <p:cNvSpPr txBox="1"/>
          <p:nvPr/>
        </p:nvSpPr>
        <p:spPr>
          <a:xfrm>
            <a:off x="9543865" y="3476704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72587B-F88D-48A4-A3EB-73599EA76D9E}"/>
              </a:ext>
            </a:extLst>
          </p:cNvPr>
          <p:cNvSpPr txBox="1"/>
          <p:nvPr/>
        </p:nvSpPr>
        <p:spPr>
          <a:xfrm>
            <a:off x="9543865" y="3783762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292675-2F83-485B-A445-5673A4DB573E}"/>
              </a:ext>
            </a:extLst>
          </p:cNvPr>
          <p:cNvSpPr txBox="1"/>
          <p:nvPr/>
        </p:nvSpPr>
        <p:spPr>
          <a:xfrm>
            <a:off x="9543865" y="4086213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7EE4B2-EEA0-42CF-8999-D5C3979DD2D4}"/>
              </a:ext>
            </a:extLst>
          </p:cNvPr>
          <p:cNvSpPr txBox="1"/>
          <p:nvPr/>
        </p:nvSpPr>
        <p:spPr>
          <a:xfrm>
            <a:off x="9536561" y="4702358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433DB5-8765-434B-A511-41558634092C}"/>
              </a:ext>
            </a:extLst>
          </p:cNvPr>
          <p:cNvSpPr txBox="1"/>
          <p:nvPr/>
        </p:nvSpPr>
        <p:spPr>
          <a:xfrm>
            <a:off x="9543865" y="2862588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5EA215-65D4-43F9-8691-45233B428C6A}"/>
              </a:ext>
            </a:extLst>
          </p:cNvPr>
          <p:cNvSpPr txBox="1"/>
          <p:nvPr/>
        </p:nvSpPr>
        <p:spPr>
          <a:xfrm>
            <a:off x="9536561" y="5004809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B10F57-05C2-4850-9DE9-B9946972BA02}"/>
              </a:ext>
            </a:extLst>
          </p:cNvPr>
          <p:cNvSpPr txBox="1"/>
          <p:nvPr/>
        </p:nvSpPr>
        <p:spPr>
          <a:xfrm>
            <a:off x="9543865" y="5321405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C72DE4-15B9-4BCF-A31C-B5E1D4D36FF5}"/>
              </a:ext>
            </a:extLst>
          </p:cNvPr>
          <p:cNvSpPr txBox="1"/>
          <p:nvPr/>
        </p:nvSpPr>
        <p:spPr>
          <a:xfrm>
            <a:off x="9536561" y="5638001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4F6C191-5C92-4A3C-9917-CD7CBD70E466}"/>
              </a:ext>
            </a:extLst>
          </p:cNvPr>
          <p:cNvSpPr/>
          <p:nvPr/>
        </p:nvSpPr>
        <p:spPr>
          <a:xfrm>
            <a:off x="9845042" y="2209545"/>
            <a:ext cx="259080" cy="12293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A8AB5-120F-428E-AD24-29238E6EA2E4}"/>
              </a:ext>
            </a:extLst>
          </p:cNvPr>
          <p:cNvSpPr txBox="1"/>
          <p:nvPr/>
        </p:nvSpPr>
        <p:spPr>
          <a:xfrm>
            <a:off x="9536561" y="1955377"/>
            <a:ext cx="63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F51D51E1-CCE9-4608-B78B-F45E83B6B083}"/>
              </a:ext>
            </a:extLst>
          </p:cNvPr>
          <p:cNvSpPr/>
          <p:nvPr/>
        </p:nvSpPr>
        <p:spPr>
          <a:xfrm flipH="1">
            <a:off x="10486892" y="1839744"/>
            <a:ext cx="502920" cy="2015208"/>
          </a:xfrm>
          <a:prstGeom prst="arc">
            <a:avLst>
              <a:gd name="adj1" fmla="val 16894891"/>
              <a:gd name="adj2" fmla="val 21343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6C5339-2322-4D37-B7E5-7DE35CC03A1D}"/>
              </a:ext>
            </a:extLst>
          </p:cNvPr>
          <p:cNvSpPr txBox="1"/>
          <p:nvPr/>
        </p:nvSpPr>
        <p:spPr>
          <a:xfrm>
            <a:off x="10303074" y="1816877"/>
            <a:ext cx="63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0D3596-BE66-403B-A4F5-A45EDA7D4B94}"/>
              </a:ext>
            </a:extLst>
          </p:cNvPr>
          <p:cNvSpPr txBox="1"/>
          <p:nvPr/>
        </p:nvSpPr>
        <p:spPr>
          <a:xfrm>
            <a:off x="1609402" y="4234907"/>
            <a:ext cx="37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D800A-1326-427C-82AA-603E3D2784D3}"/>
              </a:ext>
            </a:extLst>
          </p:cNvPr>
          <p:cNvSpPr txBox="1"/>
          <p:nvPr/>
        </p:nvSpPr>
        <p:spPr>
          <a:xfrm>
            <a:off x="2702625" y="5301811"/>
            <a:ext cx="37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E9EDF2-2323-4E66-B369-7DDB7B154B8D}"/>
              </a:ext>
            </a:extLst>
          </p:cNvPr>
          <p:cNvSpPr txBox="1"/>
          <p:nvPr/>
        </p:nvSpPr>
        <p:spPr>
          <a:xfrm>
            <a:off x="1354588" y="1839744"/>
            <a:ext cx="3926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image at a time is fed into the input layer as 784 pixels, the values propagate through the network and produce a probability at the output layer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A5D80D27-A5E0-4E6E-941A-11DA5785ABED}"/>
              </a:ext>
            </a:extLst>
          </p:cNvPr>
          <p:cNvSpPr/>
          <p:nvPr/>
        </p:nvSpPr>
        <p:spPr>
          <a:xfrm>
            <a:off x="9413856" y="5441890"/>
            <a:ext cx="1637116" cy="1085337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89BCDD-2CF2-4000-816A-23329E2A53E2}"/>
              </a:ext>
            </a:extLst>
          </p:cNvPr>
          <p:cNvSpPr txBox="1"/>
          <p:nvPr/>
        </p:nvSpPr>
        <p:spPr>
          <a:xfrm>
            <a:off x="10738352" y="5957200"/>
            <a:ext cx="84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likely an 8</a:t>
            </a:r>
          </a:p>
        </p:txBody>
      </p:sp>
    </p:spTree>
    <p:extLst>
      <p:ext uri="{BB962C8B-B14F-4D97-AF65-F5344CB8AC3E}">
        <p14:creationId xmlns:p14="http://schemas.microsoft.com/office/powerpoint/2010/main" val="12787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4519-32D0-4E58-9093-2DB3A7EB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Hyper-parameter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3A98-795B-4377-B520-B847998B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Def. Hyper-parameter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parameter that is set prior to the training process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Affects the overall performance of the algorithm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find best model: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all combinations of a set of hyper-parameters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this set to train model for highest performance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8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BD1-4898-4ED2-BDDB-127850D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(Batch Size)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F1C34B-0CCA-43FA-B83C-31B46B08C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791" y="2247899"/>
            <a:ext cx="10509333" cy="4211161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ACE5F6-98C0-483D-B56C-1FD4E5341D27}"/>
              </a:ext>
            </a:extLst>
          </p:cNvPr>
          <p:cNvCxnSpPr>
            <a:cxnSpLocks/>
          </p:cNvCxnSpPr>
          <p:nvPr/>
        </p:nvCxnSpPr>
        <p:spPr>
          <a:xfrm>
            <a:off x="9696450" y="2085975"/>
            <a:ext cx="657225" cy="11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6AC69-E23E-4707-829B-4AB27C6BB431}"/>
              </a:ext>
            </a:extLst>
          </p:cNvPr>
          <p:cNvSpPr txBox="1"/>
          <p:nvPr/>
        </p:nvSpPr>
        <p:spPr>
          <a:xfrm>
            <a:off x="9101137" y="180236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Batch=50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5AB6F-BB21-4C92-A0F7-C321532EF35E}"/>
              </a:ext>
            </a:extLst>
          </p:cNvPr>
          <p:cNvSpPr txBox="1"/>
          <p:nvPr/>
        </p:nvSpPr>
        <p:spPr>
          <a:xfrm>
            <a:off x="10649897" y="46826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Batch=1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9909AC-DDEE-455E-812C-4E9EDC2771B2}"/>
              </a:ext>
            </a:extLst>
          </p:cNvPr>
          <p:cNvCxnSpPr/>
          <p:nvPr/>
        </p:nvCxnSpPr>
        <p:spPr>
          <a:xfrm flipH="1" flipV="1">
            <a:off x="10782300" y="3829050"/>
            <a:ext cx="371475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148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284</TotalTime>
  <Words>870</Words>
  <Application>Microsoft Office PowerPoint</Application>
  <PresentationFormat>Widescreen</PresentationFormat>
  <Paragraphs>455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Franklin Gothic Book</vt:lpstr>
      <vt:lpstr>Wingdings</vt:lpstr>
      <vt:lpstr>Crop</vt:lpstr>
      <vt:lpstr>MNIST Neural Networks</vt:lpstr>
      <vt:lpstr>Overview</vt:lpstr>
      <vt:lpstr>MNIST Data</vt:lpstr>
      <vt:lpstr>MNIST model</vt:lpstr>
      <vt:lpstr>Hyper-parameter search</vt:lpstr>
      <vt:lpstr>Hyper-parameter search</vt:lpstr>
      <vt:lpstr>Models</vt:lpstr>
      <vt:lpstr>Results (Activation Function)</vt:lpstr>
      <vt:lpstr>Results (Batch Size)</vt:lpstr>
      <vt:lpstr>Results (# of neurons)</vt:lpstr>
      <vt:lpstr>Results (# of layers)</vt:lpstr>
      <vt:lpstr>Results</vt:lpstr>
      <vt:lpstr>Conclusion</vt:lpstr>
      <vt:lpstr>Bonus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Neural Networks</dc:title>
  <dc:creator>John</dc:creator>
  <cp:lastModifiedBy>John</cp:lastModifiedBy>
  <cp:revision>25</cp:revision>
  <dcterms:created xsi:type="dcterms:W3CDTF">2018-02-06T06:59:38Z</dcterms:created>
  <dcterms:modified xsi:type="dcterms:W3CDTF">2018-02-07T07:03:43Z</dcterms:modified>
</cp:coreProperties>
</file>