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2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5" r:id="rId8"/>
    <p:sldId id="268" r:id="rId9"/>
    <p:sldId id="269" r:id="rId10"/>
    <p:sldId id="270" r:id="rId11"/>
    <p:sldId id="271" r:id="rId12"/>
    <p:sldId id="267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821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687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60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513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29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1E5F-892C-4688-8CF7-1B18B8A8A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183E-4EDE-43B6-B09A-8CF737ED4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 for best MNIST model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John Alexander</a:t>
            </a:r>
          </a:p>
        </p:txBody>
      </p:sp>
    </p:spTree>
    <p:extLst>
      <p:ext uri="{BB962C8B-B14F-4D97-AF65-F5344CB8AC3E}">
        <p14:creationId xmlns:p14="http://schemas.microsoft.com/office/powerpoint/2010/main" val="288103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(# of neurons)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5EBA56-828E-4F59-99E4-77C02751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314" y="2171700"/>
            <a:ext cx="10653221" cy="4295775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63EC6E-7A9C-408C-A397-D0A001CD0DCC}"/>
              </a:ext>
            </a:extLst>
          </p:cNvPr>
          <p:cNvCxnSpPr/>
          <p:nvPr/>
        </p:nvCxnSpPr>
        <p:spPr>
          <a:xfrm flipH="1">
            <a:off x="9429750" y="1885950"/>
            <a:ext cx="466725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AF9A08-2280-42C6-A11F-A23A5149067A}"/>
              </a:ext>
            </a:extLst>
          </p:cNvPr>
          <p:cNvSpPr txBox="1"/>
          <p:nvPr/>
        </p:nvSpPr>
        <p:spPr>
          <a:xfrm>
            <a:off x="9263666" y="1583293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neurons=20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980B4-3DBA-476C-996D-559F8B94F933}"/>
              </a:ext>
            </a:extLst>
          </p:cNvPr>
          <p:cNvCxnSpPr/>
          <p:nvPr/>
        </p:nvCxnSpPr>
        <p:spPr>
          <a:xfrm flipV="1">
            <a:off x="8181975" y="3190875"/>
            <a:ext cx="361950" cy="112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D4C0BD-AA32-4998-94DC-A2F99B236CA5}"/>
              </a:ext>
            </a:extLst>
          </p:cNvPr>
          <p:cNvCxnSpPr/>
          <p:nvPr/>
        </p:nvCxnSpPr>
        <p:spPr>
          <a:xfrm flipH="1" flipV="1">
            <a:off x="9810750" y="3657600"/>
            <a:ext cx="835667" cy="66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3F51B0-0A8E-4705-A8EB-C388A4ACA05E}"/>
              </a:ext>
            </a:extLst>
          </p:cNvPr>
          <p:cNvSpPr txBox="1"/>
          <p:nvPr/>
        </p:nvSpPr>
        <p:spPr>
          <a:xfrm>
            <a:off x="7577741" y="4232314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neurons=10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CE956-65C8-4640-8C34-529372F437D7}"/>
              </a:ext>
            </a:extLst>
          </p:cNvPr>
          <p:cNvSpPr txBox="1"/>
          <p:nvPr/>
        </p:nvSpPr>
        <p:spPr>
          <a:xfrm>
            <a:off x="9971558" y="422278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neurons=50</a:t>
            </a:r>
          </a:p>
        </p:txBody>
      </p:sp>
    </p:spTree>
    <p:extLst>
      <p:ext uri="{BB962C8B-B14F-4D97-AF65-F5344CB8AC3E}">
        <p14:creationId xmlns:p14="http://schemas.microsoft.com/office/powerpoint/2010/main" val="3551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(# of layers)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F9A08-2280-42C6-A11F-A23A5149067A}"/>
              </a:ext>
            </a:extLst>
          </p:cNvPr>
          <p:cNvSpPr txBox="1"/>
          <p:nvPr/>
        </p:nvSpPr>
        <p:spPr>
          <a:xfrm>
            <a:off x="9263666" y="1583293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layers=5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EC7605-A34A-4DAD-8C2D-DEA1DC4A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867" y="2105025"/>
            <a:ext cx="10744735" cy="439316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3CD87-190B-4A5A-B5A5-5440EEB45088}"/>
              </a:ext>
            </a:extLst>
          </p:cNvPr>
          <p:cNvCxnSpPr/>
          <p:nvPr/>
        </p:nvCxnSpPr>
        <p:spPr>
          <a:xfrm flipH="1">
            <a:off x="9163050" y="1952625"/>
            <a:ext cx="30480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A058AF-4B16-4ACA-9002-EC48A33FEF7D}"/>
              </a:ext>
            </a:extLst>
          </p:cNvPr>
          <p:cNvCxnSpPr/>
          <p:nvPr/>
        </p:nvCxnSpPr>
        <p:spPr>
          <a:xfrm>
            <a:off x="7210425" y="2171700"/>
            <a:ext cx="590550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436F9-BBBB-4E49-A5FE-0AE18FCCEC19}"/>
              </a:ext>
            </a:extLst>
          </p:cNvPr>
          <p:cNvCxnSpPr/>
          <p:nvPr/>
        </p:nvCxnSpPr>
        <p:spPr>
          <a:xfrm flipH="1" flipV="1">
            <a:off x="9786583" y="3876675"/>
            <a:ext cx="70044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B33ED3-CB47-4823-8E1C-71CDE663D0E3}"/>
              </a:ext>
            </a:extLst>
          </p:cNvPr>
          <p:cNvSpPr txBox="1"/>
          <p:nvPr/>
        </p:nvSpPr>
        <p:spPr>
          <a:xfrm>
            <a:off x="6780118" y="1830943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layers=1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FF59-E555-46B4-91DE-4ED771704523}"/>
              </a:ext>
            </a:extLst>
          </p:cNvPr>
          <p:cNvSpPr txBox="1"/>
          <p:nvPr/>
        </p:nvSpPr>
        <p:spPr>
          <a:xfrm>
            <a:off x="10121456" y="4391025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layers=2</a:t>
            </a:r>
          </a:p>
        </p:txBody>
      </p:sp>
    </p:spTree>
    <p:extLst>
      <p:ext uri="{BB962C8B-B14F-4D97-AF65-F5344CB8AC3E}">
        <p14:creationId xmlns:p14="http://schemas.microsoft.com/office/powerpoint/2010/main" val="324305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8FBA-A65E-424A-A2F7-2801FE36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D484A3-42B6-4E69-9A00-62369FEE8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08021"/>
              </p:ext>
            </p:extLst>
          </p:nvPr>
        </p:nvGraphicFramePr>
        <p:xfrm>
          <a:off x="752475" y="2743201"/>
          <a:ext cx="11364538" cy="3550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251">
                  <a:extLst>
                    <a:ext uri="{9D8B030D-6E8A-4147-A177-3AD203B41FA5}">
                      <a16:colId xmlns:a16="http://schemas.microsoft.com/office/drawing/2014/main" val="1214452817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85154524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94920866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284239844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974013457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673617745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04633907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181601023"/>
                    </a:ext>
                  </a:extLst>
                </a:gridCol>
                <a:gridCol w="606506">
                  <a:extLst>
                    <a:ext uri="{9D8B030D-6E8A-4147-A177-3AD203B41FA5}">
                      <a16:colId xmlns:a16="http://schemas.microsoft.com/office/drawing/2014/main" val="1737202611"/>
                    </a:ext>
                  </a:extLst>
                </a:gridCol>
                <a:gridCol w="616449">
                  <a:extLst>
                    <a:ext uri="{9D8B030D-6E8A-4147-A177-3AD203B41FA5}">
                      <a16:colId xmlns:a16="http://schemas.microsoft.com/office/drawing/2014/main" val="2495143477"/>
                    </a:ext>
                  </a:extLst>
                </a:gridCol>
                <a:gridCol w="596563">
                  <a:extLst>
                    <a:ext uri="{9D8B030D-6E8A-4147-A177-3AD203B41FA5}">
                      <a16:colId xmlns:a16="http://schemas.microsoft.com/office/drawing/2014/main" val="4220158054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290891929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429414695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83280239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55110779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296680189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498881520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57051300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238865408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439090022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1323325866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103471758"/>
                    </a:ext>
                  </a:extLst>
                </a:gridCol>
                <a:gridCol w="477251">
                  <a:extLst>
                    <a:ext uri="{9D8B030D-6E8A-4147-A177-3AD203B41FA5}">
                      <a16:colId xmlns:a16="http://schemas.microsoft.com/office/drawing/2014/main" val="3678930616"/>
                    </a:ext>
                  </a:extLst>
                </a:gridCol>
              </a:tblGrid>
              <a:tr h="186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ReLU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sigmoid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tanh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Batch=1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Batch=50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neurons=10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neurons=20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neurons=50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layers=1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layers=2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layers=5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Lr=1E-01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Lr=3E-01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Lr=5E-01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Lr=1E-01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Lr=3E-01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Lr=5E-01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8347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0.9409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0.3463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0.1691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0.2144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33200593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0.3465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0.2930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422162456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0.2331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86053766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0.3593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0.3611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548311676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0.3877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0.4348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627250390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0.4780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0.5462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206384660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0.4932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0.5726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4155598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0.9572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0.8600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0.8065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0.6034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46500861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0.8422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0.9706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73716140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0.8803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0.9628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0.8265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16723176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0.8766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0.9608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0.6652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1.0260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324674699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0.4901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731999244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0.8621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0.4871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425528055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0.8599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0.2732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1.0530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1.0160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1.0070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753778409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0.8522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0.2132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1.1850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1.0330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2120841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1654670998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average: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0.9486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0.9025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0.9651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0.9574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0.7510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0.9446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0.9335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0.7271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0.6679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0.6967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extLst>
                  <a:ext uri="{0D108BD9-81ED-4DB2-BD59-A6C34878D82A}">
                    <a16:rowId xmlns:a16="http://schemas.microsoft.com/office/drawing/2014/main" val="2390406457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std: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0.0072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0.0067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0.0125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0.0238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0.0040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0.0135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0.2612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0.0240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0.0212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0.3337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0.3268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0.3123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51" marR="7651" marT="7651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945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93805F-4E68-43CE-B458-081F3DE615DD}"/>
              </a:ext>
            </a:extLst>
          </p:cNvPr>
          <p:cNvSpPr txBox="1"/>
          <p:nvPr/>
        </p:nvSpPr>
        <p:spPr>
          <a:xfrm>
            <a:off x="1476376" y="2158426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Activation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875F5-5528-42C6-A200-0965B5E1142A}"/>
              </a:ext>
            </a:extLst>
          </p:cNvPr>
          <p:cNvSpPr txBox="1"/>
          <p:nvPr/>
        </p:nvSpPr>
        <p:spPr>
          <a:xfrm>
            <a:off x="3086101" y="2404647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9853A-A6B9-4B7F-9C32-90394A19C4D6}"/>
              </a:ext>
            </a:extLst>
          </p:cNvPr>
          <p:cNvSpPr txBox="1"/>
          <p:nvPr/>
        </p:nvSpPr>
        <p:spPr>
          <a:xfrm>
            <a:off x="5076825" y="1921876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neurons per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07EE5-8DF3-40C7-8A59-9CB928DE4EA4}"/>
              </a:ext>
            </a:extLst>
          </p:cNvPr>
          <p:cNvSpPr txBox="1"/>
          <p:nvPr/>
        </p:nvSpPr>
        <p:spPr>
          <a:xfrm>
            <a:off x="7067549" y="1921876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hidden layers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E2ED0-984E-4955-9507-4922B3706279}"/>
              </a:ext>
            </a:extLst>
          </p:cNvPr>
          <p:cNvSpPr txBox="1"/>
          <p:nvPr/>
        </p:nvSpPr>
        <p:spPr>
          <a:xfrm>
            <a:off x="9058273" y="1912204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rate (accuracy)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6D894-C04F-4A9B-9D6A-802BA8C51653}"/>
              </a:ext>
            </a:extLst>
          </p:cNvPr>
          <p:cNvSpPr txBox="1"/>
          <p:nvPr/>
        </p:nvSpPr>
        <p:spPr>
          <a:xfrm>
            <a:off x="11012113" y="1921876"/>
            <a:ext cx="110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rate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(error)</a:t>
            </a:r>
          </a:p>
        </p:txBody>
      </p:sp>
    </p:spTree>
    <p:extLst>
      <p:ext uri="{BB962C8B-B14F-4D97-AF65-F5344CB8AC3E}">
        <p14:creationId xmlns:p14="http://schemas.microsoft.com/office/powerpoint/2010/main" val="65231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C997-35E5-463C-964A-9E8D815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958487-6F17-4423-962C-B6CE6C33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Considering the top five best performing models we can see: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out of 5 are using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activation function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out of 5 have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hidden layers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out of 5 have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neurons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out of 5 have a learning rate of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0.3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out of 5 are using batch size of 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Therefore, can conclude that using these hyper-parameters will most likely yield the best accuracy for classification of the MNIST dataset using a neural network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EB519-40BA-4E74-8030-03BFEFB5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295900"/>
            <a:ext cx="828675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0D434C-F8CA-4F64-ADD2-61A54C3A1E47}"/>
              </a:ext>
            </a:extLst>
          </p:cNvPr>
          <p:cNvSpPr txBox="1"/>
          <p:nvPr/>
        </p:nvSpPr>
        <p:spPr>
          <a:xfrm>
            <a:off x="1371600" y="5520035"/>
            <a:ext cx="187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 5 highest validation accuracy:</a:t>
            </a:r>
          </a:p>
        </p:txBody>
      </p:sp>
    </p:spTree>
    <p:extLst>
      <p:ext uri="{BB962C8B-B14F-4D97-AF65-F5344CB8AC3E}">
        <p14:creationId xmlns:p14="http://schemas.microsoft.com/office/powerpoint/2010/main" val="22510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BD62-5AED-46EC-955A-665B028E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9D48-A9ED-4F60-A041-4E0B7DB3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model fell rapidly in accuracy during training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Vanishing gradient problem? where the gradient becomes too small to compute ( this is my guess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F9385-036F-4172-9798-40BB8D7C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807220"/>
            <a:ext cx="8201025" cy="25342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17461-B5C9-4A53-81EF-089BC6935D98}"/>
              </a:ext>
            </a:extLst>
          </p:cNvPr>
          <p:cNvCxnSpPr/>
          <p:nvPr/>
        </p:nvCxnSpPr>
        <p:spPr>
          <a:xfrm>
            <a:off x="5153025" y="3990975"/>
            <a:ext cx="900112" cy="37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E202A8-5A06-45AE-A31B-FDC5ACFA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606146"/>
            <a:ext cx="5476875" cy="402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675C4C-A168-4C69-9BD8-8F1E139A0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809" y="4691152"/>
            <a:ext cx="5533366" cy="38317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AA1A2E-B6D1-433C-80B4-FF6F5A6B9BAC}"/>
              </a:ext>
            </a:extLst>
          </p:cNvPr>
          <p:cNvCxnSpPr/>
          <p:nvPr/>
        </p:nvCxnSpPr>
        <p:spPr>
          <a:xfrm>
            <a:off x="9182100" y="5074331"/>
            <a:ext cx="838200" cy="79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6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A8092-0E69-452C-A670-F7C37456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Goal: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optimal hyper-parameters for MNIST classification using neural networks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MNIST dataset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 structure of the MNIST neural network model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3169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BE3BBC-969D-4BC6-AE61-C93F0FE42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440" y="3338598"/>
            <a:ext cx="790575" cy="7810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ABF4D-05DB-4665-ABC8-2A4A4925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91" y="3329074"/>
            <a:ext cx="800100" cy="781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488A2-F180-47C8-BA09-7E135628C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65" y="4508423"/>
            <a:ext cx="809625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E1C0F-FE4D-4CF8-B47A-1D69DD1DB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044" y="4528732"/>
            <a:ext cx="809625" cy="781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A95881-B950-4403-B2B8-80A00FAF2F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434" y="3329074"/>
            <a:ext cx="819150" cy="80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4C31A7-AE6F-4AED-BFA8-EA2F31415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826" y="4517948"/>
            <a:ext cx="800100" cy="790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2A5F8E-7D94-4FD9-A3E1-D15D3CB233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7826" y="5687772"/>
            <a:ext cx="809625" cy="8001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A061D0-0327-49F2-8B75-4B3F79CB4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301" y="3333836"/>
            <a:ext cx="809625" cy="790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2824D7-5CE3-40B9-BDF4-E8AE95BA05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2608" y="4508423"/>
            <a:ext cx="800100" cy="800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0AF8F7-FD4E-4D42-BDA9-262004D767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3044" y="5670603"/>
            <a:ext cx="800100" cy="790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BB84BEE-7694-482F-829E-8C5E3839DD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2133" y="5692534"/>
            <a:ext cx="790575" cy="7810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212DC5-33D4-476F-A99B-5AD28E3A3B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6915" y="5687772"/>
            <a:ext cx="800100" cy="7905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CE4802-B1E2-4972-88A0-19F639700305}"/>
              </a:ext>
            </a:extLst>
          </p:cNvPr>
          <p:cNvSpPr txBox="1"/>
          <p:nvPr/>
        </p:nvSpPr>
        <p:spPr>
          <a:xfrm>
            <a:off x="1168963" y="1867864"/>
            <a:ext cx="5021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of data containing hand-written digits and their corresponding labels as a one-hot encoded arrays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3BED0D-C4CA-47FE-975B-51BC54138FEC}"/>
              </a:ext>
            </a:extLst>
          </p:cNvPr>
          <p:cNvSpPr txBox="1"/>
          <p:nvPr/>
        </p:nvSpPr>
        <p:spPr>
          <a:xfrm>
            <a:off x="2488815" y="3027455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EA03B7-7F8B-4B2C-B4A1-B17511354D73}"/>
              </a:ext>
            </a:extLst>
          </p:cNvPr>
          <p:cNvSpPr txBox="1"/>
          <p:nvPr/>
        </p:nvSpPr>
        <p:spPr>
          <a:xfrm>
            <a:off x="3740660" y="3027455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84C60B-2737-4829-9294-595F4CF84D8B}"/>
              </a:ext>
            </a:extLst>
          </p:cNvPr>
          <p:cNvSpPr txBox="1"/>
          <p:nvPr/>
        </p:nvSpPr>
        <p:spPr>
          <a:xfrm>
            <a:off x="5024236" y="3027455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311B96-C51E-4AB7-A3A5-27DE42C7233C}"/>
              </a:ext>
            </a:extLst>
          </p:cNvPr>
          <p:cNvSpPr txBox="1"/>
          <p:nvPr/>
        </p:nvSpPr>
        <p:spPr>
          <a:xfrm>
            <a:off x="6303777" y="3022699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71912-A27B-4A89-89E8-2DA0A612560A}"/>
              </a:ext>
            </a:extLst>
          </p:cNvPr>
          <p:cNvSpPr txBox="1"/>
          <p:nvPr/>
        </p:nvSpPr>
        <p:spPr>
          <a:xfrm>
            <a:off x="2480313" y="4206804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B9409E-5C96-474C-A183-6B539A723FD6}"/>
              </a:ext>
            </a:extLst>
          </p:cNvPr>
          <p:cNvSpPr txBox="1"/>
          <p:nvPr/>
        </p:nvSpPr>
        <p:spPr>
          <a:xfrm>
            <a:off x="3713652" y="4207989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8DF9B4-6D39-4318-964E-3191447E6F16}"/>
              </a:ext>
            </a:extLst>
          </p:cNvPr>
          <p:cNvSpPr txBox="1"/>
          <p:nvPr/>
        </p:nvSpPr>
        <p:spPr>
          <a:xfrm>
            <a:off x="5030749" y="4206804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880E29-C3DA-44DC-A2E6-63FCD501AD75}"/>
              </a:ext>
            </a:extLst>
          </p:cNvPr>
          <p:cNvSpPr txBox="1"/>
          <p:nvPr/>
        </p:nvSpPr>
        <p:spPr>
          <a:xfrm>
            <a:off x="6303777" y="4206804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6B494-AD08-4C34-9C78-A859FBB0CD81}"/>
              </a:ext>
            </a:extLst>
          </p:cNvPr>
          <p:cNvSpPr txBox="1"/>
          <p:nvPr/>
        </p:nvSpPr>
        <p:spPr>
          <a:xfrm>
            <a:off x="2488815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9D237-192C-4CB6-9670-1D0179722856}"/>
              </a:ext>
            </a:extLst>
          </p:cNvPr>
          <p:cNvSpPr txBox="1"/>
          <p:nvPr/>
        </p:nvSpPr>
        <p:spPr>
          <a:xfrm>
            <a:off x="3772391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231456-AF70-44FF-A800-D79A24FF8BD6}"/>
              </a:ext>
            </a:extLst>
          </p:cNvPr>
          <p:cNvSpPr txBox="1"/>
          <p:nvPr/>
        </p:nvSpPr>
        <p:spPr>
          <a:xfrm>
            <a:off x="5024236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67BB77-8C2C-43F4-B73A-D834A2A5215C}"/>
              </a:ext>
            </a:extLst>
          </p:cNvPr>
          <p:cNvSpPr txBox="1"/>
          <p:nvPr/>
        </p:nvSpPr>
        <p:spPr>
          <a:xfrm>
            <a:off x="6312880" y="5386153"/>
            <a:ext cx="107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Label: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24AAC7-D6F1-438B-8B6E-39A5427DC0F6}"/>
              </a:ext>
            </a:extLst>
          </p:cNvPr>
          <p:cNvSpPr txBox="1"/>
          <p:nvPr/>
        </p:nvSpPr>
        <p:spPr>
          <a:xfrm>
            <a:off x="1304733" y="4377266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E24438-24DC-4E33-99CC-9023FA519C70}"/>
              </a:ext>
            </a:extLst>
          </p:cNvPr>
          <p:cNvSpPr txBox="1"/>
          <p:nvPr/>
        </p:nvSpPr>
        <p:spPr>
          <a:xfrm>
            <a:off x="7967476" y="4377290"/>
            <a:ext cx="170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hot array: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47D9023-3BFA-463B-B473-C52FA95E5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9147"/>
              </p:ext>
            </p:extLst>
          </p:nvPr>
        </p:nvGraphicFramePr>
        <p:xfrm>
          <a:off x="10032087" y="3191976"/>
          <a:ext cx="452481" cy="3021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2481">
                  <a:extLst>
                    <a:ext uri="{9D8B030D-6E8A-4147-A177-3AD203B41FA5}">
                      <a16:colId xmlns:a16="http://schemas.microsoft.com/office/drawing/2014/main" val="227430117"/>
                    </a:ext>
                  </a:extLst>
                </a:gridCol>
              </a:tblGrid>
              <a:tr h="299056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364146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671132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18428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063299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945201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103638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643935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37806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8383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022110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1DA0F95-EFE4-468E-8E50-A9FEE77C520B}"/>
              </a:ext>
            </a:extLst>
          </p:cNvPr>
          <p:cNvSpPr txBox="1"/>
          <p:nvPr/>
        </p:nvSpPr>
        <p:spPr>
          <a:xfrm>
            <a:off x="9730480" y="4704571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056B5-E078-428C-A2D0-87CC4EBFB9A0}"/>
              </a:ext>
            </a:extLst>
          </p:cNvPr>
          <p:cNvSpPr txBox="1"/>
          <p:nvPr/>
        </p:nvSpPr>
        <p:spPr>
          <a:xfrm>
            <a:off x="9730480" y="3496223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CF7494-D947-4330-85CD-C653E48C422D}"/>
              </a:ext>
            </a:extLst>
          </p:cNvPr>
          <p:cNvSpPr txBox="1"/>
          <p:nvPr/>
        </p:nvSpPr>
        <p:spPr>
          <a:xfrm>
            <a:off x="9730480" y="3803281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2600B-B8FA-443F-8501-BB2EC9401587}"/>
              </a:ext>
            </a:extLst>
          </p:cNvPr>
          <p:cNvSpPr txBox="1"/>
          <p:nvPr/>
        </p:nvSpPr>
        <p:spPr>
          <a:xfrm>
            <a:off x="9730480" y="4110339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A0AA3-02DB-4EC4-8130-49135108869C}"/>
              </a:ext>
            </a:extLst>
          </p:cNvPr>
          <p:cNvSpPr txBox="1"/>
          <p:nvPr/>
        </p:nvSpPr>
        <p:spPr>
          <a:xfrm>
            <a:off x="9730480" y="4412790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00CD36-39B1-4691-8F18-7D3D35F4C425}"/>
              </a:ext>
            </a:extLst>
          </p:cNvPr>
          <p:cNvSpPr txBox="1"/>
          <p:nvPr/>
        </p:nvSpPr>
        <p:spPr>
          <a:xfrm>
            <a:off x="9723176" y="5028935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52D831-0C2D-406F-8FD7-5C0F168A51DF}"/>
              </a:ext>
            </a:extLst>
          </p:cNvPr>
          <p:cNvSpPr txBox="1"/>
          <p:nvPr/>
        </p:nvSpPr>
        <p:spPr>
          <a:xfrm>
            <a:off x="9730480" y="3189165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1D3970-D87B-4A2F-92D7-5E79FCAF0FF2}"/>
              </a:ext>
            </a:extLst>
          </p:cNvPr>
          <p:cNvSpPr txBox="1"/>
          <p:nvPr/>
        </p:nvSpPr>
        <p:spPr>
          <a:xfrm>
            <a:off x="9723176" y="5331386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4F8724-9904-49F5-A24F-8EE7964834A8}"/>
              </a:ext>
            </a:extLst>
          </p:cNvPr>
          <p:cNvSpPr txBox="1"/>
          <p:nvPr/>
        </p:nvSpPr>
        <p:spPr>
          <a:xfrm>
            <a:off x="9730480" y="5647982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7708A0-72EF-45F5-A718-991A6F4ADCDA}"/>
              </a:ext>
            </a:extLst>
          </p:cNvPr>
          <p:cNvSpPr txBox="1"/>
          <p:nvPr/>
        </p:nvSpPr>
        <p:spPr>
          <a:xfrm>
            <a:off x="9723176" y="596457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C212E201-75A7-4B52-867E-A8C0848032FB}"/>
              </a:ext>
            </a:extLst>
          </p:cNvPr>
          <p:cNvSpPr/>
          <p:nvPr/>
        </p:nvSpPr>
        <p:spPr>
          <a:xfrm>
            <a:off x="8541543" y="2454669"/>
            <a:ext cx="1736605" cy="1431695"/>
          </a:xfrm>
          <a:prstGeom prst="arc">
            <a:avLst>
              <a:gd name="adj1" fmla="val 16200000"/>
              <a:gd name="adj2" fmla="val 215260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2C4FB3-EAC5-4F51-9BCC-DC23AA731DF4}"/>
              </a:ext>
            </a:extLst>
          </p:cNvPr>
          <p:cNvSpPr txBox="1"/>
          <p:nvPr/>
        </p:nvSpPr>
        <p:spPr>
          <a:xfrm>
            <a:off x="7967476" y="2111748"/>
            <a:ext cx="1575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hot for an image of an 8</a:t>
            </a:r>
          </a:p>
        </p:txBody>
      </p:sp>
    </p:spTree>
    <p:extLst>
      <p:ext uri="{BB962C8B-B14F-4D97-AF65-F5344CB8AC3E}">
        <p14:creationId xmlns:p14="http://schemas.microsoft.com/office/powerpoint/2010/main" val="306194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BB6C-214C-4821-BB19-906633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MNIST model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D487D0-7870-4402-B839-91D381C90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5" t="21952" r="77002" b="-38"/>
          <a:stretch/>
        </p:blipFill>
        <p:spPr>
          <a:xfrm>
            <a:off x="1980560" y="3288651"/>
            <a:ext cx="1815288" cy="3319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880B3-B69D-4C1E-BAA4-6207F45D0C5F}"/>
              </a:ext>
            </a:extLst>
          </p:cNvPr>
          <p:cNvSpPr txBox="1"/>
          <p:nvPr/>
        </p:nvSpPr>
        <p:spPr>
          <a:xfrm>
            <a:off x="6649564" y="1818403"/>
            <a:ext cx="134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hidden layer/s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2966A-88FD-4902-B055-889ABDA96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96" t="6504"/>
          <a:stretch/>
        </p:blipFill>
        <p:spPr>
          <a:xfrm>
            <a:off x="3962535" y="2095402"/>
            <a:ext cx="5784716" cy="452507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8DF8281-47D9-406D-96AD-722135553BC1}"/>
              </a:ext>
            </a:extLst>
          </p:cNvPr>
          <p:cNvSpPr txBox="1"/>
          <p:nvPr/>
        </p:nvSpPr>
        <p:spPr>
          <a:xfrm>
            <a:off x="8566150" y="2509375"/>
            <a:ext cx="1181101" cy="276999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 layer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57F8F-C97E-4266-BC92-C921C18D2535}"/>
              </a:ext>
            </a:extLst>
          </p:cNvPr>
          <p:cNvSpPr txBox="1"/>
          <p:nvPr/>
        </p:nvSpPr>
        <p:spPr>
          <a:xfrm>
            <a:off x="3750261" y="4165254"/>
            <a:ext cx="1112520" cy="461665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layer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(784 neurons)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7545AE-9C82-47AA-9CC3-66F85CF6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2601"/>
              </p:ext>
            </p:extLst>
          </p:nvPr>
        </p:nvGraphicFramePr>
        <p:xfrm>
          <a:off x="9913938" y="2862589"/>
          <a:ext cx="755518" cy="3021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7759">
                  <a:extLst>
                    <a:ext uri="{9D8B030D-6E8A-4147-A177-3AD203B41FA5}">
                      <a16:colId xmlns:a16="http://schemas.microsoft.com/office/drawing/2014/main" val="3288565703"/>
                    </a:ext>
                  </a:extLst>
                </a:gridCol>
                <a:gridCol w="377759">
                  <a:extLst>
                    <a:ext uri="{9D8B030D-6E8A-4147-A177-3AD203B41FA5}">
                      <a16:colId xmlns:a16="http://schemas.microsoft.com/office/drawing/2014/main" val="227430117"/>
                    </a:ext>
                  </a:extLst>
                </a:gridCol>
              </a:tblGrid>
              <a:tr h="299056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364146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9671132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18428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063299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945201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3103638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643935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7378067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83833"/>
                  </a:ext>
                </a:extLst>
              </a:tr>
              <a:tr h="302509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0221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5091CCF-C124-4D09-89C4-7D13C8EC7E99}"/>
              </a:ext>
            </a:extLst>
          </p:cNvPr>
          <p:cNvSpPr txBox="1"/>
          <p:nvPr/>
        </p:nvSpPr>
        <p:spPr>
          <a:xfrm>
            <a:off x="9543865" y="4377994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DF5E25-AF83-45E5-9036-368C685D93F0}"/>
              </a:ext>
            </a:extLst>
          </p:cNvPr>
          <p:cNvSpPr txBox="1"/>
          <p:nvPr/>
        </p:nvSpPr>
        <p:spPr>
          <a:xfrm>
            <a:off x="9543865" y="3169646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2A080-025A-4F8E-A4BB-E2602AFA3C93}"/>
              </a:ext>
            </a:extLst>
          </p:cNvPr>
          <p:cNvSpPr txBox="1"/>
          <p:nvPr/>
        </p:nvSpPr>
        <p:spPr>
          <a:xfrm>
            <a:off x="9543865" y="3476704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72587B-F88D-48A4-A3EB-73599EA76D9E}"/>
              </a:ext>
            </a:extLst>
          </p:cNvPr>
          <p:cNvSpPr txBox="1"/>
          <p:nvPr/>
        </p:nvSpPr>
        <p:spPr>
          <a:xfrm>
            <a:off x="9543865" y="3783762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292675-2F83-485B-A445-5673A4DB573E}"/>
              </a:ext>
            </a:extLst>
          </p:cNvPr>
          <p:cNvSpPr txBox="1"/>
          <p:nvPr/>
        </p:nvSpPr>
        <p:spPr>
          <a:xfrm>
            <a:off x="9543865" y="4086213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7EE4B2-EEA0-42CF-8999-D5C3979DD2D4}"/>
              </a:ext>
            </a:extLst>
          </p:cNvPr>
          <p:cNvSpPr txBox="1"/>
          <p:nvPr/>
        </p:nvSpPr>
        <p:spPr>
          <a:xfrm>
            <a:off x="9536561" y="470235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433DB5-8765-434B-A511-41558634092C}"/>
              </a:ext>
            </a:extLst>
          </p:cNvPr>
          <p:cNvSpPr txBox="1"/>
          <p:nvPr/>
        </p:nvSpPr>
        <p:spPr>
          <a:xfrm>
            <a:off x="9543865" y="2862588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5EA215-65D4-43F9-8691-45233B428C6A}"/>
              </a:ext>
            </a:extLst>
          </p:cNvPr>
          <p:cNvSpPr txBox="1"/>
          <p:nvPr/>
        </p:nvSpPr>
        <p:spPr>
          <a:xfrm>
            <a:off x="9536561" y="5004809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B10F57-05C2-4850-9DE9-B9946972BA02}"/>
              </a:ext>
            </a:extLst>
          </p:cNvPr>
          <p:cNvSpPr txBox="1"/>
          <p:nvPr/>
        </p:nvSpPr>
        <p:spPr>
          <a:xfrm>
            <a:off x="9543865" y="5321405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C72DE4-15B9-4BCF-A31C-B5E1D4D36FF5}"/>
              </a:ext>
            </a:extLst>
          </p:cNvPr>
          <p:cNvSpPr txBox="1"/>
          <p:nvPr/>
        </p:nvSpPr>
        <p:spPr>
          <a:xfrm>
            <a:off x="9536561" y="5638001"/>
            <a:ext cx="203386" cy="246221"/>
          </a:xfrm>
          <a:prstGeom prst="rect">
            <a:avLst/>
          </a:prstGeom>
          <a:solidFill>
            <a:srgbClr val="EFED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4F6C191-5C92-4A3C-9917-CD7CBD70E466}"/>
              </a:ext>
            </a:extLst>
          </p:cNvPr>
          <p:cNvSpPr/>
          <p:nvPr/>
        </p:nvSpPr>
        <p:spPr>
          <a:xfrm>
            <a:off x="9845042" y="2209545"/>
            <a:ext cx="259080" cy="122931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A8AB5-120F-428E-AD24-29238E6EA2E4}"/>
              </a:ext>
            </a:extLst>
          </p:cNvPr>
          <p:cNvSpPr txBox="1"/>
          <p:nvPr/>
        </p:nvSpPr>
        <p:spPr>
          <a:xfrm>
            <a:off x="9536561" y="1955377"/>
            <a:ext cx="63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F51D51E1-CCE9-4608-B78B-F45E83B6B083}"/>
              </a:ext>
            </a:extLst>
          </p:cNvPr>
          <p:cNvSpPr/>
          <p:nvPr/>
        </p:nvSpPr>
        <p:spPr>
          <a:xfrm flipH="1">
            <a:off x="10486892" y="1839744"/>
            <a:ext cx="502920" cy="2015208"/>
          </a:xfrm>
          <a:prstGeom prst="arc">
            <a:avLst>
              <a:gd name="adj1" fmla="val 16894891"/>
              <a:gd name="adj2" fmla="val 21343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6C5339-2322-4D37-B7E5-7DE35CC03A1D}"/>
              </a:ext>
            </a:extLst>
          </p:cNvPr>
          <p:cNvSpPr txBox="1"/>
          <p:nvPr/>
        </p:nvSpPr>
        <p:spPr>
          <a:xfrm>
            <a:off x="10303074" y="1816877"/>
            <a:ext cx="63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0D3596-BE66-403B-A4F5-A45EDA7D4B94}"/>
              </a:ext>
            </a:extLst>
          </p:cNvPr>
          <p:cNvSpPr txBox="1"/>
          <p:nvPr/>
        </p:nvSpPr>
        <p:spPr>
          <a:xfrm>
            <a:off x="1609402" y="4234907"/>
            <a:ext cx="3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D800A-1326-427C-82AA-603E3D2784D3}"/>
              </a:ext>
            </a:extLst>
          </p:cNvPr>
          <p:cNvSpPr txBox="1"/>
          <p:nvPr/>
        </p:nvSpPr>
        <p:spPr>
          <a:xfrm>
            <a:off x="2702625" y="5301811"/>
            <a:ext cx="371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E9EDF2-2323-4E66-B369-7DDB7B154B8D}"/>
              </a:ext>
            </a:extLst>
          </p:cNvPr>
          <p:cNvSpPr txBox="1"/>
          <p:nvPr/>
        </p:nvSpPr>
        <p:spPr>
          <a:xfrm>
            <a:off x="1354588" y="1839744"/>
            <a:ext cx="392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image at a time is fed into the input layer as 784 pixels, the values propagate through the network and produce a probability at the output layer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5D80D27-A5E0-4E6E-941A-11DA5785ABED}"/>
              </a:ext>
            </a:extLst>
          </p:cNvPr>
          <p:cNvSpPr/>
          <p:nvPr/>
        </p:nvSpPr>
        <p:spPr>
          <a:xfrm>
            <a:off x="9413856" y="5441890"/>
            <a:ext cx="1637116" cy="1085337"/>
          </a:xfrm>
          <a:prstGeom prst="arc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89BCDD-2CF2-4000-816A-23329E2A53E2}"/>
              </a:ext>
            </a:extLst>
          </p:cNvPr>
          <p:cNvSpPr txBox="1"/>
          <p:nvPr/>
        </p:nvSpPr>
        <p:spPr>
          <a:xfrm>
            <a:off x="10738352" y="5957200"/>
            <a:ext cx="84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likely an 8</a:t>
            </a:r>
          </a:p>
        </p:txBody>
      </p:sp>
    </p:spTree>
    <p:extLst>
      <p:ext uri="{BB962C8B-B14F-4D97-AF65-F5344CB8AC3E}">
        <p14:creationId xmlns:p14="http://schemas.microsoft.com/office/powerpoint/2010/main" val="12787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4519-32D0-4E58-9093-2DB3A7E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3A98-795B-4377-B520-B847998B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Def. Hyper-parameter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parameter that is set prior to the training process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Affects the overall performance of the algorithm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best model: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all combinations of a set of hyper-parameters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this set to train model for highest performance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8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4519-32D0-4E58-9093-2DB3A7EB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Hyper-parameter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3A98-795B-4377-B520-B847998B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Constant hyper-parameters: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epochs: 20,000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classes: 10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size: 784 (28 x 28)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 hyper-parameters: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size: 1 (On-line), 50 (mini-batch)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neurons per layer: 10, 20, 50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of hidden layers: 1, 2, 5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rates: 0.1, 0.3, 0.5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Activation functions: ReLU, sigmoid, tanh</a:t>
            </a: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90C-A492-4FE2-9BA4-8456BEBDE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FE1CA-1A34-465E-A8BA-2C61AD0B0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Validation accuracy of 162 Models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Models are validated on every 100th iteration	</a:t>
                </a:r>
                <a:r>
                  <a:rPr lang="en-US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		 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𝑎𝑙𝑖𝑑𝑎𝑡𝑖𝑜𝑛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𝑡𝑜𝑡𝑎𝑙𝐶𝑜𝑟𝑟𝑒𝑐𝑡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den>
                    </m:f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FE1CA-1A34-465E-A8BA-2C61AD0B0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5C40C0-0930-432E-88B9-EB29BDE39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30081"/>
            <a:ext cx="10145791" cy="30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3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(Activation Function)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F0083-67F7-439D-924F-CD726F790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77" y="2447925"/>
            <a:ext cx="10850473" cy="41787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2ED4E-E9E2-43B0-82E9-CC4769CAC80F}"/>
              </a:ext>
            </a:extLst>
          </p:cNvPr>
          <p:cNvCxnSpPr>
            <a:cxnSpLocks/>
          </p:cNvCxnSpPr>
          <p:nvPr/>
        </p:nvCxnSpPr>
        <p:spPr>
          <a:xfrm flipH="1">
            <a:off x="9305925" y="2314575"/>
            <a:ext cx="13335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29040E-217F-4D58-80B7-F3DC3B5DB2CC}"/>
              </a:ext>
            </a:extLst>
          </p:cNvPr>
          <p:cNvSpPr txBox="1"/>
          <p:nvPr/>
        </p:nvSpPr>
        <p:spPr>
          <a:xfrm>
            <a:off x="9191625" y="1987034"/>
            <a:ext cx="71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305936-65E0-48C2-95A5-7F20F4EAC889}"/>
              </a:ext>
            </a:extLst>
          </p:cNvPr>
          <p:cNvCxnSpPr/>
          <p:nvPr/>
        </p:nvCxnSpPr>
        <p:spPr>
          <a:xfrm>
            <a:off x="7239000" y="2562225"/>
            <a:ext cx="314325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F3100-7F77-49B5-8C7B-E417EACA722B}"/>
              </a:ext>
            </a:extLst>
          </p:cNvPr>
          <p:cNvCxnSpPr/>
          <p:nvPr/>
        </p:nvCxnSpPr>
        <p:spPr>
          <a:xfrm flipH="1" flipV="1">
            <a:off x="8991600" y="4419600"/>
            <a:ext cx="314325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839D4B-8F98-4993-BCE8-5BAF2A0ED45F}"/>
              </a:ext>
            </a:extLst>
          </p:cNvPr>
          <p:cNvSpPr txBox="1"/>
          <p:nvPr/>
        </p:nvSpPr>
        <p:spPr>
          <a:xfrm>
            <a:off x="6736556" y="2187089"/>
            <a:ext cx="112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4AF67-0D1C-45A7-888E-CF81E6576BD6}"/>
              </a:ext>
            </a:extLst>
          </p:cNvPr>
          <p:cNvSpPr txBox="1"/>
          <p:nvPr/>
        </p:nvSpPr>
        <p:spPr>
          <a:xfrm>
            <a:off x="8874918" y="5381565"/>
            <a:ext cx="112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357064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BD1-4898-4ED2-BDDB-127850D9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(Batch Size)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F1C34B-0CCA-43FA-B83C-31B46B08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791" y="2247899"/>
            <a:ext cx="10509333" cy="4211161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CE5F6-98C0-483D-B56C-1FD4E5341D27}"/>
              </a:ext>
            </a:extLst>
          </p:cNvPr>
          <p:cNvCxnSpPr>
            <a:cxnSpLocks/>
          </p:cNvCxnSpPr>
          <p:nvPr/>
        </p:nvCxnSpPr>
        <p:spPr>
          <a:xfrm>
            <a:off x="9696450" y="2085975"/>
            <a:ext cx="657225" cy="112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6AC69-E23E-4707-829B-4AB27C6BB431}"/>
              </a:ext>
            </a:extLst>
          </p:cNvPr>
          <p:cNvSpPr txBox="1"/>
          <p:nvPr/>
        </p:nvSpPr>
        <p:spPr>
          <a:xfrm>
            <a:off x="9101137" y="18023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Batch=50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5AB6F-BB21-4C92-A0F7-C321532EF35E}"/>
              </a:ext>
            </a:extLst>
          </p:cNvPr>
          <p:cNvSpPr txBox="1"/>
          <p:nvPr/>
        </p:nvSpPr>
        <p:spPr>
          <a:xfrm>
            <a:off x="10649897" y="46826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Batch=1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909AC-DDEE-455E-812C-4E9EDC2771B2}"/>
              </a:ext>
            </a:extLst>
          </p:cNvPr>
          <p:cNvCxnSpPr/>
          <p:nvPr/>
        </p:nvCxnSpPr>
        <p:spPr>
          <a:xfrm flipH="1" flipV="1">
            <a:off x="10782300" y="3829050"/>
            <a:ext cx="371475" cy="96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148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284</TotalTime>
  <Words>864</Words>
  <Application>Microsoft Macintosh PowerPoint</Application>
  <PresentationFormat>Widescreen</PresentationFormat>
  <Paragraphs>455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 Math</vt:lpstr>
      <vt:lpstr>Franklin Gothic Book</vt:lpstr>
      <vt:lpstr>Wingdings</vt:lpstr>
      <vt:lpstr>Crop</vt:lpstr>
      <vt:lpstr>MNIST Neural Networks</vt:lpstr>
      <vt:lpstr>Overview</vt:lpstr>
      <vt:lpstr>MNIST Data</vt:lpstr>
      <vt:lpstr>MNIST model</vt:lpstr>
      <vt:lpstr>Hyper-parameter search</vt:lpstr>
      <vt:lpstr>Hyper-parameter search</vt:lpstr>
      <vt:lpstr>Models</vt:lpstr>
      <vt:lpstr>Results (Activation Function)</vt:lpstr>
      <vt:lpstr>Results (Batch Size)</vt:lpstr>
      <vt:lpstr>Results (# of neurons)</vt:lpstr>
      <vt:lpstr>Results (# of layers)</vt:lpstr>
      <vt:lpstr>Results</vt:lpstr>
      <vt:lpstr>Conclusion</vt:lpstr>
      <vt:lpstr>Bonus Points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Neural Networks</dc:title>
  <dc:creator>John</dc:creator>
  <cp:lastModifiedBy>John Alexander</cp:lastModifiedBy>
  <cp:revision>26</cp:revision>
  <dcterms:created xsi:type="dcterms:W3CDTF">2018-02-06T06:59:38Z</dcterms:created>
  <dcterms:modified xsi:type="dcterms:W3CDTF">2018-03-08T16:35:11Z</dcterms:modified>
</cp:coreProperties>
</file>