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3"/>
  </p:notesMasterIdLst>
  <p:handoutMasterIdLst>
    <p:handoutMasterId r:id="rId24"/>
  </p:handoutMasterIdLst>
  <p:sldIdLst>
    <p:sldId id="256" r:id="rId2"/>
    <p:sldId id="275" r:id="rId3"/>
    <p:sldId id="276" r:id="rId4"/>
    <p:sldId id="277" r:id="rId5"/>
    <p:sldId id="278" r:id="rId6"/>
    <p:sldId id="269" r:id="rId7"/>
    <p:sldId id="285" r:id="rId8"/>
    <p:sldId id="296" r:id="rId9"/>
    <p:sldId id="295" r:id="rId10"/>
    <p:sldId id="283" r:id="rId11"/>
    <p:sldId id="279" r:id="rId12"/>
    <p:sldId id="286" r:id="rId13"/>
    <p:sldId id="287" r:id="rId14"/>
    <p:sldId id="289" r:id="rId15"/>
    <p:sldId id="290" r:id="rId16"/>
    <p:sldId id="280" r:id="rId17"/>
    <p:sldId id="281" r:id="rId18"/>
    <p:sldId id="291" r:id="rId19"/>
    <p:sldId id="292" r:id="rId20"/>
    <p:sldId id="282"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p:cViewPr varScale="1">
        <p:scale>
          <a:sx n="91" d="100"/>
          <a:sy n="91" d="100"/>
        </p:scale>
        <p:origin x="360" y="7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a:solidFill>
          <a:srgbClr val="FFC000"/>
        </a:solidFill>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a:solidFill>
          <a:srgbClr val="FFC000"/>
        </a:solidFill>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a:solidFill>
          <a:schemeClr val="accent2">
            <a:lumMod val="40000"/>
            <a:lumOff val="60000"/>
            <a:alpha val="90000"/>
          </a:schemeClr>
        </a:solidFill>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a:solidFill>
          <a:schemeClr val="accent2">
            <a:lumMod val="40000"/>
            <a:lumOff val="60000"/>
            <a:alpha val="90000"/>
          </a:schemeClr>
        </a:solidFill>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a:solidFill>
          <a:schemeClr val="accent2">
            <a:lumMod val="40000"/>
            <a:lumOff val="60000"/>
            <a:alpha val="90000"/>
          </a:schemeClr>
        </a:solidFill>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a:solidFill>
          <a:schemeClr val="accent2">
            <a:lumMod val="40000"/>
            <a:lumOff val="60000"/>
            <a:alpha val="90000"/>
          </a:schemeClr>
        </a:solidFill>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a:solidFill>
          <a:schemeClr val="accent2">
            <a:lumMod val="40000"/>
            <a:lumOff val="60000"/>
          </a:schemeClr>
        </a:solidFill>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a:solidFill>
          <a:schemeClr val="accent2">
            <a:lumMod val="40000"/>
            <a:lumOff val="60000"/>
            <a:alpha val="90000"/>
          </a:schemeClr>
        </a:solidFill>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a:solidFill>
          <a:schemeClr val="accent2">
            <a:lumMod val="40000"/>
            <a:lumOff val="60000"/>
            <a:alpha val="90000"/>
          </a:schemeClr>
        </a:solidFill>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a:solidFill>
          <a:srgbClr val="FFC000"/>
        </a:solidFill>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a:solidFill>
          <a:schemeClr val="accent2">
            <a:lumMod val="40000"/>
            <a:lumOff val="60000"/>
            <a:alpha val="90000"/>
          </a:schemeClr>
        </a:solidFill>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a:solidFill>
          <a:schemeClr val="accent2">
            <a:lumMod val="40000"/>
            <a:lumOff val="60000"/>
            <a:alpha val="90000"/>
          </a:schemeClr>
        </a:solidFill>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a:solidFill>
          <a:srgbClr val="FFC000"/>
        </a:solidFill>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a:solidFill>
          <a:schemeClr val="accent2">
            <a:lumMod val="40000"/>
            <a:lumOff val="60000"/>
            <a:alpha val="90000"/>
          </a:schemeClr>
        </a:solidFill>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791" y="385111"/>
          <a:ext cx="1944508" cy="486127"/>
        </a:xfrm>
        <a:prstGeom prst="roundRect">
          <a:avLst>
            <a:gd name="adj" fmla="val 10000"/>
          </a:avLst>
        </a:prstGeom>
        <a:solidFill>
          <a:srgbClr val="FFC000"/>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Web Scraping</a:t>
          </a:r>
        </a:p>
      </dsp:txBody>
      <dsp:txXfrm>
        <a:off x="15029" y="399349"/>
        <a:ext cx="1916032" cy="457651"/>
      </dsp:txXfrm>
    </dsp:sp>
    <dsp:sp modelId="{1B1F80F4-E9A5-4A99-A630-6548067B7CB5}">
      <dsp:nvSpPr>
        <dsp:cNvPr id="0" name=""/>
        <dsp:cNvSpPr/>
      </dsp:nvSpPr>
      <dsp:spPr>
        <a:xfrm rot="5400000">
          <a:off x="930509" y="913774"/>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791" y="1041383"/>
          <a:ext cx="1944508" cy="486127"/>
        </a:xfrm>
        <a:prstGeom prst="roundRect">
          <a:avLst>
            <a:gd name="adj" fmla="val 10000"/>
          </a:avLst>
        </a:prstGeom>
        <a:solidFill>
          <a:schemeClr val="accent2">
            <a:lumMod val="40000"/>
            <a:lumOff val="60000"/>
            <a:alpha val="9000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15029" y="1055621"/>
        <a:ext cx="1916032" cy="457651"/>
      </dsp:txXfrm>
    </dsp:sp>
    <dsp:sp modelId="{7CAEA63C-96B5-40D4-900F-409598FDB0C1}">
      <dsp:nvSpPr>
        <dsp:cNvPr id="0" name=""/>
        <dsp:cNvSpPr/>
      </dsp:nvSpPr>
      <dsp:spPr>
        <a:xfrm rot="5400000">
          <a:off x="930509" y="1570046"/>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791" y="1697654"/>
          <a:ext cx="1944508" cy="486127"/>
        </a:xfrm>
        <a:prstGeom prst="roundRect">
          <a:avLst>
            <a:gd name="adj" fmla="val 10000"/>
          </a:avLst>
        </a:prstGeom>
        <a:solidFill>
          <a:schemeClr val="accent2">
            <a:lumMod val="40000"/>
            <a:lumOff val="60000"/>
            <a:alpha val="9000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15029" y="1711892"/>
        <a:ext cx="1916032" cy="457651"/>
      </dsp:txXfrm>
    </dsp:sp>
    <dsp:sp modelId="{A65C4264-24F4-4122-844B-F5E582EC0111}">
      <dsp:nvSpPr>
        <dsp:cNvPr id="0" name=""/>
        <dsp:cNvSpPr/>
      </dsp:nvSpPr>
      <dsp:spPr>
        <a:xfrm rot="5400000">
          <a:off x="930509" y="2226318"/>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791" y="2353926"/>
          <a:ext cx="1944508" cy="486127"/>
        </a:xfrm>
        <a:prstGeom prst="roundRect">
          <a:avLst>
            <a:gd name="adj" fmla="val 10000"/>
          </a:avLst>
        </a:prstGeom>
        <a:solidFill>
          <a:schemeClr val="accent2">
            <a:lumMod val="40000"/>
            <a:lumOff val="6000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15029" y="2368164"/>
        <a:ext cx="1916032" cy="457651"/>
      </dsp:txXfrm>
    </dsp:sp>
    <dsp:sp modelId="{3FBD4BD3-B74D-4AAB-9295-AE19DCC50691}">
      <dsp:nvSpPr>
        <dsp:cNvPr id="0" name=""/>
        <dsp:cNvSpPr/>
      </dsp:nvSpPr>
      <dsp:spPr>
        <a:xfrm rot="5400000">
          <a:off x="930509" y="2882590"/>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791" y="3010198"/>
          <a:ext cx="1944508" cy="486127"/>
        </a:xfrm>
        <a:prstGeom prst="roundRect">
          <a:avLst>
            <a:gd name="adj" fmla="val 10000"/>
          </a:avLst>
        </a:prstGeom>
        <a:solidFill>
          <a:schemeClr val="accent2">
            <a:lumMod val="40000"/>
            <a:lumOff val="60000"/>
            <a:alpha val="9000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15029" y="3024436"/>
        <a:ext cx="1916032" cy="457651"/>
      </dsp:txXfrm>
    </dsp:sp>
    <dsp:sp modelId="{09ADE9CE-20B7-4A4E-BED6-D56E4ED1D855}">
      <dsp:nvSpPr>
        <dsp:cNvPr id="0" name=""/>
        <dsp:cNvSpPr/>
      </dsp:nvSpPr>
      <dsp:spPr>
        <a:xfrm>
          <a:off x="2217531" y="385111"/>
          <a:ext cx="1944508" cy="486127"/>
        </a:xfrm>
        <a:prstGeom prst="roundRect">
          <a:avLst>
            <a:gd name="adj" fmla="val 10000"/>
          </a:avLst>
        </a:prstGeom>
        <a:solidFill>
          <a:srgbClr val="FFC000"/>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EDA</a:t>
          </a:r>
        </a:p>
      </dsp:txBody>
      <dsp:txXfrm>
        <a:off x="2231769" y="399349"/>
        <a:ext cx="1916032" cy="457651"/>
      </dsp:txXfrm>
    </dsp:sp>
    <dsp:sp modelId="{C8CE6287-76AA-46C4-B478-0F9183DE6118}">
      <dsp:nvSpPr>
        <dsp:cNvPr id="0" name=""/>
        <dsp:cNvSpPr/>
      </dsp:nvSpPr>
      <dsp:spPr>
        <a:xfrm rot="5400000">
          <a:off x="3147249" y="913774"/>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217531" y="1041383"/>
          <a:ext cx="1944508" cy="486127"/>
        </a:xfrm>
        <a:prstGeom prst="roundRect">
          <a:avLst>
            <a:gd name="adj" fmla="val 10000"/>
          </a:avLst>
        </a:prstGeom>
        <a:solidFill>
          <a:schemeClr val="accent2">
            <a:lumMod val="40000"/>
            <a:lumOff val="60000"/>
            <a:alpha val="9000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231769" y="1055621"/>
        <a:ext cx="1916032" cy="457651"/>
      </dsp:txXfrm>
    </dsp:sp>
    <dsp:sp modelId="{DDA5CBC7-AA05-481A-A03A-3964C1BBBB5A}">
      <dsp:nvSpPr>
        <dsp:cNvPr id="0" name=""/>
        <dsp:cNvSpPr/>
      </dsp:nvSpPr>
      <dsp:spPr>
        <a:xfrm rot="5400000">
          <a:off x="3147249" y="1570046"/>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217531" y="1697654"/>
          <a:ext cx="1944508" cy="486127"/>
        </a:xfrm>
        <a:prstGeom prst="roundRect">
          <a:avLst>
            <a:gd name="adj" fmla="val 10000"/>
          </a:avLst>
        </a:prstGeom>
        <a:solidFill>
          <a:schemeClr val="accent2">
            <a:lumMod val="40000"/>
            <a:lumOff val="60000"/>
            <a:alpha val="9000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231769" y="1711892"/>
        <a:ext cx="1916032" cy="457651"/>
      </dsp:txXfrm>
    </dsp:sp>
    <dsp:sp modelId="{E7F7C4A8-2F3A-49BA-B2E4-CF48FCA5D8D8}">
      <dsp:nvSpPr>
        <dsp:cNvPr id="0" name=""/>
        <dsp:cNvSpPr/>
      </dsp:nvSpPr>
      <dsp:spPr>
        <a:xfrm rot="5400000">
          <a:off x="3147249" y="2226318"/>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217531" y="2353926"/>
          <a:ext cx="1944508" cy="486127"/>
        </a:xfrm>
        <a:prstGeom prst="roundRect">
          <a:avLst>
            <a:gd name="adj" fmla="val 10000"/>
          </a:avLst>
        </a:prstGeom>
        <a:solidFill>
          <a:schemeClr val="accent2">
            <a:lumMod val="40000"/>
            <a:lumOff val="60000"/>
            <a:alpha val="9000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231769" y="2368164"/>
        <a:ext cx="1916032" cy="457651"/>
      </dsp:txXfrm>
    </dsp:sp>
    <dsp:sp modelId="{67971461-EE07-4B5E-A0C3-A166C6559682}">
      <dsp:nvSpPr>
        <dsp:cNvPr id="0" name=""/>
        <dsp:cNvSpPr/>
      </dsp:nvSpPr>
      <dsp:spPr>
        <a:xfrm>
          <a:off x="4434271" y="385111"/>
          <a:ext cx="1944508" cy="486127"/>
        </a:xfrm>
        <a:prstGeom prst="roundRect">
          <a:avLst>
            <a:gd name="adj" fmla="val 10000"/>
          </a:avLst>
        </a:prstGeom>
        <a:solidFill>
          <a:srgbClr val="FFC000"/>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Visualization</a:t>
          </a:r>
        </a:p>
      </dsp:txBody>
      <dsp:txXfrm>
        <a:off x="4448509" y="399349"/>
        <a:ext cx="1916032" cy="457651"/>
      </dsp:txXfrm>
    </dsp:sp>
    <dsp:sp modelId="{BF9CEF10-4726-4D20-AC2F-85DE706D0D00}">
      <dsp:nvSpPr>
        <dsp:cNvPr id="0" name=""/>
        <dsp:cNvSpPr/>
      </dsp:nvSpPr>
      <dsp:spPr>
        <a:xfrm rot="5400000">
          <a:off x="5363989" y="913774"/>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434271" y="1041383"/>
          <a:ext cx="1944508" cy="486127"/>
        </a:xfrm>
        <a:prstGeom prst="roundRect">
          <a:avLst>
            <a:gd name="adj" fmla="val 10000"/>
          </a:avLst>
        </a:prstGeom>
        <a:solidFill>
          <a:schemeClr val="accent2">
            <a:lumMod val="40000"/>
            <a:lumOff val="60000"/>
            <a:alpha val="9000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448509" y="1055621"/>
        <a:ext cx="1916032" cy="457651"/>
      </dsp:txXfrm>
    </dsp:sp>
    <dsp:sp modelId="{0C1CAC8B-CC80-49DA-9707-021AB163C55F}">
      <dsp:nvSpPr>
        <dsp:cNvPr id="0" name=""/>
        <dsp:cNvSpPr/>
      </dsp:nvSpPr>
      <dsp:spPr>
        <a:xfrm rot="5400000">
          <a:off x="5363989" y="1570046"/>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434271" y="1697654"/>
          <a:ext cx="1944508" cy="486127"/>
        </a:xfrm>
        <a:prstGeom prst="roundRect">
          <a:avLst>
            <a:gd name="adj" fmla="val 10000"/>
          </a:avLst>
        </a:prstGeom>
        <a:solidFill>
          <a:schemeClr val="accent2">
            <a:lumMod val="40000"/>
            <a:lumOff val="60000"/>
            <a:alpha val="9000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448509" y="1711892"/>
        <a:ext cx="1916032" cy="457651"/>
      </dsp:txXfrm>
    </dsp:sp>
    <dsp:sp modelId="{DA50ACFD-2722-4D29-B376-5CF3C8F3EB41}">
      <dsp:nvSpPr>
        <dsp:cNvPr id="0" name=""/>
        <dsp:cNvSpPr/>
      </dsp:nvSpPr>
      <dsp:spPr>
        <a:xfrm>
          <a:off x="6651011" y="385111"/>
          <a:ext cx="1944508" cy="486127"/>
        </a:xfrm>
        <a:prstGeom prst="roundRect">
          <a:avLst>
            <a:gd name="adj" fmla="val 10000"/>
          </a:avLst>
        </a:prstGeom>
        <a:solidFill>
          <a:srgbClr val="FFC000"/>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Model Building</a:t>
          </a:r>
        </a:p>
      </dsp:txBody>
      <dsp:txXfrm>
        <a:off x="6665249" y="399349"/>
        <a:ext cx="1916032" cy="457651"/>
      </dsp:txXfrm>
    </dsp:sp>
    <dsp:sp modelId="{E31C91BC-3A8F-4AC7-8DBF-330AFF31351C}">
      <dsp:nvSpPr>
        <dsp:cNvPr id="0" name=""/>
        <dsp:cNvSpPr/>
      </dsp:nvSpPr>
      <dsp:spPr>
        <a:xfrm rot="5400000">
          <a:off x="7580730" y="913774"/>
          <a:ext cx="85072" cy="85072"/>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6651011" y="1041383"/>
          <a:ext cx="1944508" cy="486127"/>
        </a:xfrm>
        <a:prstGeom prst="roundRect">
          <a:avLst>
            <a:gd name="adj" fmla="val 10000"/>
          </a:avLst>
        </a:prstGeom>
        <a:solidFill>
          <a:schemeClr val="accent2">
            <a:lumMod val="40000"/>
            <a:lumOff val="60000"/>
            <a:alpha val="9000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6665249" y="1055621"/>
        <a:ext cx="1916032" cy="45765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pPr/>
              <a:t>8/24/2022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pPr/>
              <a:t>8/24/2022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8" name="Rectangle 7">
            <a:extLst>
              <a:ext uri="{FF2B5EF4-FFF2-40B4-BE49-F238E27FC236}">
                <a16:creationId xmlns:a16="http://schemas.microsoft.com/office/drawing/2014/main" id="{4A01DA97-AAA3-46A5-7F05-20B9CB137BC5}"/>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4498B6-B06A-0081-D444-BC19BC0BA318}"/>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311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51775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96228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74316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7450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40714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115812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028071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8/24/2022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79679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198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8088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pPr/>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8767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pPr/>
              <a:t>8/24/2022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413709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pPr/>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058766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07604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
        <p:nvSpPr>
          <p:cNvPr id="8" name="Rectangle 7" descr="An empty placeholder to add an image. Click on the placeholder and select the image that you wish to add.">
            <a:extLst>
              <a:ext uri="{FF2B5EF4-FFF2-40B4-BE49-F238E27FC236}">
                <a16:creationId xmlns:a16="http://schemas.microsoft.com/office/drawing/2014/main" id="{4288AD14-58F1-0647-78BF-3572E425629C}"/>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336631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CC0096-1860-4642-9CD2-0079EA5E7CD1}" type="datetimeFigureOut">
              <a:rPr lang="en-US" smtClean="0"/>
              <a:pPr/>
              <a:t>8/24/2022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340392689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65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9536" y="3048000"/>
            <a:ext cx="7848872" cy="1373070"/>
          </a:xfrm>
        </p:spPr>
        <p:txBody>
          <a:bodyPr>
            <a:normAutofit fontScale="90000"/>
          </a:bodyPr>
          <a:lstStyle/>
          <a:p>
            <a:pPr algn="ctr"/>
            <a:r>
              <a:rPr lang="en-IN" sz="5400" b="1" dirty="0"/>
              <a:t>Ratings Prediction Project Presentation</a:t>
            </a:r>
            <a:endParaRPr sz="5400" b="1" dirty="0"/>
          </a:p>
        </p:txBody>
      </p:sp>
      <p:sp>
        <p:nvSpPr>
          <p:cNvPr id="3" name="Subtitle 2"/>
          <p:cNvSpPr>
            <a:spLocks noGrp="1"/>
          </p:cNvSpPr>
          <p:nvPr>
            <p:ph type="subTitle" idx="1"/>
          </p:nvPr>
        </p:nvSpPr>
        <p:spPr>
          <a:xfrm>
            <a:off x="1371600" y="4876800"/>
            <a:ext cx="10591800" cy="685800"/>
          </a:xfrm>
        </p:spPr>
        <p:txBody>
          <a:bodyPr>
            <a:normAutofit fontScale="77500" lnSpcReduction="20000"/>
          </a:bodyPr>
          <a:lstStyle/>
          <a:p>
            <a:r>
              <a:rPr lang="en-US" sz="1700" i="1" dirty="0"/>
              <a:t>Submitted by</a:t>
            </a:r>
          </a:p>
          <a:p>
            <a:r>
              <a:rPr lang="en-US" sz="3000" b="1" dirty="0"/>
              <a:t>Alfinson John</a:t>
            </a: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a:xfrm>
            <a:off x="2895600" y="764373"/>
            <a:ext cx="8458200" cy="1293028"/>
          </a:xfrm>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p:txBody>
          <a:bodyPr>
            <a:normAutofit/>
          </a:bodyPr>
          <a:lstStyle/>
          <a:p>
            <a:r>
              <a:rPr lang="en-IN" dirty="0"/>
              <a:t>Hardware technology being used.</a:t>
            </a:r>
          </a:p>
          <a:p>
            <a:pPr marL="0" indent="0">
              <a:buNone/>
            </a:pPr>
            <a:r>
              <a:rPr lang="en-IN" dirty="0"/>
              <a:t>	RAM 	: 8 GB</a:t>
            </a:r>
          </a:p>
          <a:p>
            <a:pPr marL="0" indent="0">
              <a:buNone/>
            </a:pPr>
            <a:r>
              <a:rPr lang="en-IN" dirty="0"/>
              <a:t>	CPU 	: </a:t>
            </a:r>
            <a:r>
              <a:rPr lang="pt-BR" dirty="0"/>
              <a:t>Intel(R) Core(TM) i3-7100U CPU @ 2.40GHz   2.40 GHz</a:t>
            </a:r>
            <a:endParaRPr lang="en-IN" dirty="0"/>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a:xfrm>
            <a:off x="2895600" y="764373"/>
            <a:ext cx="7696200" cy="1293028"/>
          </a:xfrm>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a:xfrm>
            <a:off x="740032" y="762000"/>
            <a:ext cx="6956168" cy="1295400"/>
          </a:xfrm>
        </p:spPr>
        <p:txBody>
          <a:bodyPr>
            <a:normAutofit/>
          </a:bodyPr>
          <a:lstStyle/>
          <a:p>
            <a:r>
              <a:rPr lang="en-US" dirty="0"/>
              <a:t>WORD AND CHARACTER COUNT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759507"/>
            <a:ext cx="4513262" cy="3037361"/>
          </a:xfrm>
        </p:spPr>
      </p:pic>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a:xfrm>
            <a:off x="685800" y="3429000"/>
            <a:ext cx="4114800" cy="2789684"/>
          </a:xfrm>
        </p:spPr>
        <p:txBody>
          <a:bodyPr>
            <a:normAutofit/>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spTree>
    <p:extLst>
      <p:ext uri="{BB962C8B-B14F-4D97-AF65-F5344CB8AC3E}">
        <p14:creationId xmlns:p14="http://schemas.microsoft.com/office/powerpoint/2010/main" val="383866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a:xfrm>
            <a:off x="911424" y="548680"/>
            <a:ext cx="4114800" cy="424979"/>
          </a:xfrm>
        </p:spPr>
        <p:txBody>
          <a:bodyPr/>
          <a:lstStyle/>
          <a:p>
            <a:r>
              <a:rPr lang="en-US" dirty="0"/>
              <a:t>RATINGS PLOT</a:t>
            </a:r>
            <a:endParaRPr lang="en-IN" dirty="0"/>
          </a:p>
        </p:txBody>
      </p:sp>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a:xfrm>
            <a:off x="3143672" y="4840014"/>
            <a:ext cx="4114800" cy="1952780"/>
          </a:xfrm>
        </p:spPr>
        <p:txBody>
          <a:bodyPr/>
          <a:lstStyle/>
          <a:p>
            <a:r>
              <a:rPr lang="en-US" dirty="0"/>
              <a:t>Created the histogram + distribution plots for our target label and observed each and every rating class for word counts as well as their character counts.</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268760"/>
            <a:ext cx="8991600" cy="3276153"/>
          </a:xfrm>
          <a:prstGeom prst="rect">
            <a:avLst/>
          </a:prstGeom>
        </p:spPr>
      </p:pic>
      <p:sp>
        <p:nvSpPr>
          <p:cNvPr id="6" name="Content Placeholder 5">
            <a:extLst>
              <a:ext uri="{FF2B5EF4-FFF2-40B4-BE49-F238E27FC236}">
                <a16:creationId xmlns:a16="http://schemas.microsoft.com/office/drawing/2014/main" id="{62E262F6-F3DE-77EF-B9B3-E36090E52B62}"/>
              </a:ext>
            </a:extLst>
          </p:cNvPr>
          <p:cNvSpPr>
            <a:spLocks noGrp="1"/>
          </p:cNvSpPr>
          <p:nvPr>
            <p:ph idx="1"/>
          </p:nvPr>
        </p:nvSpPr>
        <p:spPr>
          <a:xfrm flipH="1">
            <a:off x="10344472" y="5042309"/>
            <a:ext cx="1574526" cy="1316961"/>
          </a:xfrm>
        </p:spPr>
        <p:txBody>
          <a:bodyPr/>
          <a:lstStyle/>
          <a:p>
            <a:endParaRPr lang="en-US" dirty="0"/>
          </a:p>
        </p:txBody>
      </p:sp>
    </p:spTree>
    <p:extLst>
      <p:ext uri="{BB962C8B-B14F-4D97-AF65-F5344CB8AC3E}">
        <p14:creationId xmlns:p14="http://schemas.microsoft.com/office/powerpoint/2010/main" val="1856256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a:xfrm>
            <a:off x="646113" y="567679"/>
            <a:ext cx="4114800" cy="526604"/>
          </a:xfrm>
        </p:spPr>
        <p:txBody>
          <a:bodyPr/>
          <a:lstStyle/>
          <a:p>
            <a:r>
              <a:rPr lang="en-US" dirty="0"/>
              <a:t>BAR PLOTS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4591" y="2224089"/>
            <a:ext cx="4513262" cy="2921221"/>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a:xfrm>
            <a:off x="767408" y="5301208"/>
            <a:ext cx="4114800" cy="1189484"/>
          </a:xfrm>
        </p:spPr>
        <p:txBody>
          <a:bodyPr/>
          <a:lstStyle/>
          <a:p>
            <a:r>
              <a:rPr lang="en-US" dirty="0"/>
              <a:t>Generated these bar plots for most frequently used words in review summary and least or rarely used words in a review summary by any customer in our dataset.</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4089"/>
            <a:ext cx="5161676" cy="2821210"/>
          </a:xfrm>
          <a:prstGeom prst="rect">
            <a:avLst/>
          </a:prstGeom>
        </p:spPr>
      </p:pic>
    </p:spTree>
    <p:extLst>
      <p:ext uri="{BB962C8B-B14F-4D97-AF65-F5344CB8AC3E}">
        <p14:creationId xmlns:p14="http://schemas.microsoft.com/office/powerpoint/2010/main" val="206407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a:xfrm>
            <a:off x="767408" y="404664"/>
            <a:ext cx="4114800" cy="383639"/>
          </a:xfrm>
        </p:spPr>
        <p:txBody>
          <a:bodyPr>
            <a:normAutofit fontScale="90000"/>
          </a:bodyPr>
          <a:lstStyle/>
          <a:p>
            <a:r>
              <a:rPr lang="en-US" dirty="0"/>
              <a:t>Count Plots</a:t>
            </a: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23" y="2780928"/>
            <a:ext cx="5608638" cy="2636804"/>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a:xfrm>
            <a:off x="481885" y="1053676"/>
            <a:ext cx="4114800" cy="2025392"/>
          </a:xfrm>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9976" y="1053676"/>
            <a:ext cx="6025654" cy="4749406"/>
          </a:xfrm>
          <a:prstGeom prst="rect">
            <a:avLst/>
          </a:prstGeom>
        </p:spPr>
      </p:pic>
    </p:spTree>
    <p:extLst>
      <p:ext uri="{BB962C8B-B14F-4D97-AF65-F5344CB8AC3E}">
        <p14:creationId xmlns:p14="http://schemas.microsoft.com/office/powerpoint/2010/main" val="3128399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839416" y="476672"/>
            <a:ext cx="10287001" cy="1143000"/>
          </a:xfrm>
        </p:spPr>
        <p:txBody>
          <a:bodyPr>
            <a:normAutofit/>
          </a:bodyPr>
          <a:lstStyle/>
          <a:p>
            <a:r>
              <a:rPr lang="en-US" sz="3200" dirty="0"/>
              <a:t>MODEL DEVELOPMENT ALGORITHMS</a:t>
            </a:r>
            <a:endParaRPr lang="en-IN" sz="3200" dirty="0"/>
          </a:p>
        </p:txBody>
      </p:sp>
      <p:sp>
        <p:nvSpPr>
          <p:cNvPr id="4" name="TextBox 3">
            <a:extLst>
              <a:ext uri="{FF2B5EF4-FFF2-40B4-BE49-F238E27FC236}">
                <a16:creationId xmlns:a16="http://schemas.microsoft.com/office/drawing/2014/main" id="{F89EDBAC-D4A3-453A-A2F7-6807E8D5F9F9}"/>
              </a:ext>
            </a:extLst>
          </p:cNvPr>
          <p:cNvSpPr txBox="1"/>
          <p:nvPr/>
        </p:nvSpPr>
        <p:spPr>
          <a:xfrm>
            <a:off x="479376" y="1844824"/>
            <a:ext cx="9255968" cy="3331297"/>
          </a:xfrm>
          <a:prstGeom prst="rect">
            <a:avLst/>
          </a:prstGeom>
          <a:noFill/>
        </p:spPr>
        <p:txBody>
          <a:bodyPr wrap="square">
            <a:spAutoFit/>
          </a:bodyPr>
          <a:lstStyle/>
          <a:p>
            <a:pPr marR="0" lvl="0">
              <a:lnSpc>
                <a:spcPct val="107000"/>
              </a:lnSpc>
              <a:spcBef>
                <a:spcPts val="0"/>
              </a:spcBef>
              <a:spcAft>
                <a:spcPts val="0"/>
              </a:spcAft>
            </a:pPr>
            <a:r>
              <a:rPr lang="en-US" cap="all" dirty="0">
                <a:latin typeface="+mj-lt"/>
                <a:ea typeface="+mj-ea"/>
                <a:cs typeface="+mj-cs"/>
              </a:rPr>
              <a:t>The complete list of algorithms that were used in training and testing the classification model are listed below:</a:t>
            </a:r>
          </a:p>
          <a:p>
            <a:pPr marR="0" lvl="0">
              <a:lnSpc>
                <a:spcPct val="107000"/>
              </a:lnSpc>
              <a:spcBef>
                <a:spcPts val="0"/>
              </a:spcBef>
              <a:spcAft>
                <a:spcPts val="0"/>
              </a:spcAft>
            </a:pPr>
            <a:endParaRPr lang="en-IN" cap="all" dirty="0">
              <a:latin typeface="+mj-lt"/>
              <a:ea typeface="+mj-ea"/>
              <a:cs typeface="+mj-cs"/>
            </a:endParaRP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Logistic Regression</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Linear Support Vector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Random Forest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Bernoulli Naïve Bayes</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Multinomial Naïve Bayes</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Stochastic Gradient Descent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LGBM Classifier</a:t>
            </a:r>
          </a:p>
          <a:p>
            <a:pPr marL="342900" marR="0" lvl="0" indent="-342900">
              <a:lnSpc>
                <a:spcPct val="107000"/>
              </a:lnSpc>
              <a:spcBef>
                <a:spcPts val="0"/>
              </a:spcBef>
              <a:spcAft>
                <a:spcPts val="800"/>
              </a:spcAft>
              <a:buFont typeface="+mj-lt"/>
              <a:buAutoNum type="arabicPeriod"/>
            </a:pPr>
            <a:r>
              <a:rPr lang="en-IN" cap="all" dirty="0">
                <a:latin typeface="+mj-lt"/>
                <a:ea typeface="+mj-ea"/>
                <a:cs typeface="+mj-cs"/>
              </a:rPr>
              <a:t>XGB Classifier</a:t>
            </a:r>
          </a:p>
        </p:txBody>
      </p:sp>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normAutofit/>
          </a:bodyPr>
          <a:lstStyle/>
          <a:p>
            <a:r>
              <a:rPr lang="en-US" sz="3200" dirty="0"/>
              <a:t>MODEL CREATION AND EVALUATION</a:t>
            </a:r>
            <a:endParaRPr lang="en-IN" sz="3200" dirty="0"/>
          </a:p>
        </p:txBody>
      </p:sp>
      <p:pic>
        <p:nvPicPr>
          <p:cNvPr id="3" name="Picture 2"/>
          <p:cNvPicPr>
            <a:picLocks noChangeAspect="1"/>
          </p:cNvPicPr>
          <p:nvPr/>
        </p:nvPicPr>
        <p:blipFill>
          <a:blip r:embed="rId2"/>
          <a:stretch>
            <a:fillRect/>
          </a:stretch>
        </p:blipFill>
        <p:spPr>
          <a:xfrm>
            <a:off x="5029200" y="2209800"/>
            <a:ext cx="5381625" cy="3505200"/>
          </a:xfrm>
          <a:prstGeom prst="rect">
            <a:avLst/>
          </a:prstGeom>
        </p:spPr>
      </p:pic>
      <p:pic>
        <p:nvPicPr>
          <p:cNvPr id="5" name="Picture 4"/>
          <p:cNvPicPr>
            <a:picLocks noChangeAspect="1"/>
          </p:cNvPicPr>
          <p:nvPr/>
        </p:nvPicPr>
        <p:blipFill>
          <a:blip r:embed="rId3"/>
          <a:stretch>
            <a:fillRect/>
          </a:stretch>
        </p:blipFill>
        <p:spPr>
          <a:xfrm>
            <a:off x="699639" y="2209800"/>
            <a:ext cx="3276600" cy="175260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a:xfrm>
            <a:off x="2895600" y="764373"/>
            <a:ext cx="7924800" cy="1293028"/>
          </a:xfrm>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600200" y="2057401"/>
            <a:ext cx="8839200" cy="4188627"/>
          </a:xfrm>
          <a:prstGeom prst="rect">
            <a:avLst/>
          </a:prstGeom>
          <a:effectLst>
            <a:glow rad="127000">
              <a:schemeClr val="tx2">
                <a:lumMod val="20000"/>
                <a:lumOff val="80000"/>
              </a:schemeClr>
            </a:glow>
          </a:effectLst>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p:txBody>
          <a:bodyPr>
            <a:normAutofit/>
          </a:bodyPr>
          <a:lstStyle/>
          <a:p>
            <a:r>
              <a:rPr lang="en-US" sz="3600" dirty="0"/>
              <a:t>NORMALIZED CONFUSION MATRIX</a:t>
            </a:r>
            <a:endParaRPr lang="en-IN" sz="3600"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533401" y="2362200"/>
            <a:ext cx="4876799" cy="3815073"/>
          </a:xfrm>
          <a:prstGeom prst="rect">
            <a:avLst/>
          </a:prstGeom>
          <a:effectLst>
            <a:glow rad="127000">
              <a:schemeClr val="tx2">
                <a:lumMod val="20000"/>
                <a:lumOff val="80000"/>
              </a:schemeClr>
            </a:glow>
          </a:effectLst>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2362200"/>
            <a:ext cx="4743045" cy="4196073"/>
          </a:xfrm>
          <a:prstGeom prst="rect">
            <a:avLst/>
          </a:prstGeom>
          <a:effectLst>
            <a:glow rad="127000">
              <a:schemeClr val="tx2">
                <a:lumMod val="20000"/>
                <a:lumOff val="80000"/>
              </a:schemeClr>
            </a:glow>
          </a:effectLst>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a:xfrm>
            <a:off x="2895600" y="764373"/>
            <a:ext cx="8001000" cy="1293028"/>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a:xfrm>
            <a:off x="680053" y="1772816"/>
            <a:ext cx="8616347" cy="4571998"/>
          </a:xfrm>
        </p:spPr>
        <p:txBody>
          <a:bodyPr>
            <a:normAutofit/>
          </a:bodyPr>
          <a:lstStyle/>
          <a:p>
            <a:pPr algn="just"/>
            <a:r>
              <a:rPr lang="en-US" dirty="0"/>
              <a:t>This is a Machine Learning Project performed on customer reviews. Reviews are processed using common NLP techniques.</a:t>
            </a:r>
          </a:p>
          <a:p>
            <a:pPr algn="just"/>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pPr algn="just"/>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pPr algn="just"/>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a:xfrm>
            <a:off x="2895600" y="764373"/>
            <a:ext cx="8229600" cy="129302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fontScale="92500"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a:xfrm>
            <a:off x="2895600" y="764373"/>
            <a:ext cx="7848600" cy="129302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a:xfrm>
            <a:off x="623392" y="1772816"/>
            <a:ext cx="8596668" cy="3880773"/>
          </a:xfrm>
        </p:spPr>
        <p:txBody>
          <a:bodyPr>
            <a:normAutofit/>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a:xfrm>
            <a:off x="2895600" y="764373"/>
            <a:ext cx="8229600" cy="1293028"/>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a:xfrm>
            <a:off x="680321" y="2336872"/>
            <a:ext cx="8158879" cy="4292527"/>
          </a:xfrm>
        </p:spPr>
        <p:txBody>
          <a:bodyPr>
            <a:normAutofit fontScale="92500"/>
          </a:bodyPr>
          <a:lstStyle/>
          <a:p>
            <a:pPr algn="just"/>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pPr algn="just"/>
            <a:r>
              <a:rPr lang="en-US" dirty="0"/>
              <a:t>The ability to successfully decide whether a review will be helpful to other customers and thus give the product more exposure is vital to companies that support these reviews, companies like Google, Amazon, Flipkart etc.</a:t>
            </a:r>
          </a:p>
          <a:p>
            <a:pPr algn="just"/>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a:xfrm>
            <a:off x="2711624" y="692696"/>
            <a:ext cx="8305800" cy="1293028"/>
          </a:xfrm>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a:xfrm>
            <a:off x="623392" y="1844824"/>
            <a:ext cx="8006479" cy="4216327"/>
          </a:xfrm>
        </p:spPr>
        <p:txBody>
          <a:bodyPr>
            <a:normAutofit/>
          </a:bodyPr>
          <a:lstStyle/>
          <a:p>
            <a:pPr algn="just"/>
            <a:r>
              <a:rPr lang="en-US" dirty="0"/>
              <a:t>We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pPr algn="just"/>
            <a:r>
              <a:rPr lang="en-US" dirty="0"/>
              <a:t>Basically, we need these columns:</a:t>
            </a:r>
          </a:p>
          <a:p>
            <a:pPr marL="0" indent="0" algn="just">
              <a:buNone/>
            </a:pPr>
            <a:r>
              <a:rPr lang="en-US" dirty="0"/>
              <a:t>	1) reviews of the product.</a:t>
            </a:r>
          </a:p>
          <a:p>
            <a:pPr marL="0" indent="0" algn="just">
              <a:buNone/>
            </a:pPr>
            <a:r>
              <a:rPr lang="en-US" dirty="0"/>
              <a:t>	2) rating of the product.</a:t>
            </a:r>
          </a:p>
          <a:p>
            <a:pPr algn="just"/>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pic>
        <p:nvPicPr>
          <p:cNvPr id="4" name="Picture 3"/>
          <p:cNvPicPr>
            <a:picLocks noChangeAspect="1"/>
          </p:cNvPicPr>
          <p:nvPr/>
        </p:nvPicPr>
        <p:blipFill>
          <a:blip r:embed="rId2"/>
          <a:stretch>
            <a:fillRect/>
          </a:stretch>
        </p:blipFill>
        <p:spPr>
          <a:xfrm>
            <a:off x="8976320" y="2780928"/>
            <a:ext cx="2877616" cy="2146490"/>
          </a:xfrm>
          <a:prstGeom prst="rect">
            <a:avLst/>
          </a:prstGeom>
        </p:spPr>
      </p:pic>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a:xfrm>
            <a:off x="2895600" y="764373"/>
            <a:ext cx="8077200" cy="1293028"/>
          </a:xfrm>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382000" cy="1293028"/>
          </a:xfrm>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131643081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a:xfrm>
            <a:off x="767408" y="332656"/>
            <a:ext cx="4114800" cy="812872"/>
          </a:xfrm>
        </p:spPr>
        <p:txBody>
          <a:bodyPr/>
          <a:lstStyle/>
          <a:p>
            <a:r>
              <a:rPr lang="en-US" dirty="0"/>
              <a:t>PANDAS PROFILING</a:t>
            </a:r>
            <a:endParaRPr lang="en-IN" dirty="0"/>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a:xfrm>
            <a:off x="407368" y="1196752"/>
            <a:ext cx="3790078" cy="1905000"/>
          </a:xfrm>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3" name="Picture 2"/>
          <p:cNvPicPr>
            <a:picLocks noChangeAspect="1"/>
          </p:cNvPicPr>
          <p:nvPr/>
        </p:nvPicPr>
        <p:blipFill>
          <a:blip r:embed="rId2"/>
          <a:stretch>
            <a:fillRect/>
          </a:stretch>
        </p:blipFill>
        <p:spPr>
          <a:xfrm>
            <a:off x="1543628" y="2143632"/>
            <a:ext cx="6677159" cy="4191000"/>
          </a:xfrm>
          <a:prstGeom prst="rect">
            <a:avLst/>
          </a:prstGeom>
        </p:spPr>
      </p:pic>
      <p:pic>
        <p:nvPicPr>
          <p:cNvPr id="5" name="Picture 4"/>
          <p:cNvPicPr>
            <a:picLocks noChangeAspect="1"/>
          </p:cNvPicPr>
          <p:nvPr/>
        </p:nvPicPr>
        <p:blipFill>
          <a:blip r:embed="rId3"/>
          <a:stretch>
            <a:fillRect/>
          </a:stretch>
        </p:blipFill>
        <p:spPr>
          <a:xfrm>
            <a:off x="4511824" y="396652"/>
            <a:ext cx="4690864" cy="1304156"/>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pic>
        <p:nvPicPr>
          <p:cNvPr id="4" name="Content Placeholder 3"/>
          <p:cNvPicPr>
            <a:picLocks noGrp="1" noChangeAspect="1"/>
          </p:cNvPicPr>
          <p:nvPr>
            <p:ph idx="1"/>
          </p:nvPr>
        </p:nvPicPr>
        <p:blipFill>
          <a:blip r:embed="rId2"/>
          <a:stretch>
            <a:fillRect/>
          </a:stretch>
        </p:blipFill>
        <p:spPr>
          <a:xfrm>
            <a:off x="721782" y="1052736"/>
            <a:ext cx="4253886" cy="4191000"/>
          </a:xfrm>
          <a:prstGeom prst="rect">
            <a:avLst/>
          </a:prstGeom>
        </p:spPr>
      </p:pic>
      <p:pic>
        <p:nvPicPr>
          <p:cNvPr id="7" name="Picture 6"/>
          <p:cNvPicPr>
            <a:picLocks noChangeAspect="1"/>
          </p:cNvPicPr>
          <p:nvPr/>
        </p:nvPicPr>
        <p:blipFill>
          <a:blip r:embed="rId3"/>
          <a:stretch>
            <a:fillRect/>
          </a:stretch>
        </p:blipFill>
        <p:spPr>
          <a:xfrm>
            <a:off x="5879976" y="1057275"/>
            <a:ext cx="5343525" cy="4743450"/>
          </a:xfrm>
          <a:prstGeom prst="rect">
            <a:avLst/>
          </a:prstGeom>
        </p:spPr>
      </p:pic>
    </p:spTree>
    <p:extLst>
      <p:ext uri="{BB962C8B-B14F-4D97-AF65-F5344CB8AC3E}">
        <p14:creationId xmlns:p14="http://schemas.microsoft.com/office/powerpoint/2010/main" val="154673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380477"/>
            <a:ext cx="3854528" cy="1278466"/>
          </a:xfrm>
        </p:spPr>
        <p:txBody>
          <a:bodyPr>
            <a:normAutofit/>
          </a:bodyPr>
          <a:lstStyle/>
          <a:p>
            <a:r>
              <a:rPr lang="en-US" dirty="0"/>
              <a:t>Plot </a:t>
            </a:r>
            <a:r>
              <a:rPr lang="en-US" dirty="0" err="1"/>
              <a:t>heatmap</a:t>
            </a:r>
            <a:r>
              <a:rPr lang="en-US" dirty="0"/>
              <a:t> for visualizing the correlation</a:t>
            </a:r>
            <a:br>
              <a:rPr lang="en-US" dirty="0"/>
            </a:b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4072" y="651583"/>
            <a:ext cx="4513262" cy="3295307"/>
          </a:xfrm>
        </p:spPr>
      </p:pic>
      <p:sp>
        <p:nvSpPr>
          <p:cNvPr id="4" name="Text Placeholder 3"/>
          <p:cNvSpPr>
            <a:spLocks noGrp="1"/>
          </p:cNvSpPr>
          <p:nvPr>
            <p:ph type="body" sz="half" idx="2"/>
          </p:nvPr>
        </p:nvSpPr>
        <p:spPr/>
        <p:txBody>
          <a:bodyPr/>
          <a:lstStyle/>
          <a:p>
            <a:r>
              <a:rPr lang="en-IN" dirty="0"/>
              <a:t> </a:t>
            </a:r>
          </a:p>
        </p:txBody>
      </p:sp>
      <p:pic>
        <p:nvPicPr>
          <p:cNvPr id="7" name="Picture 6"/>
          <p:cNvPicPr>
            <a:picLocks noChangeAspect="1"/>
          </p:cNvPicPr>
          <p:nvPr/>
        </p:nvPicPr>
        <p:blipFill>
          <a:blip r:embed="rId3"/>
          <a:stretch>
            <a:fillRect/>
          </a:stretch>
        </p:blipFill>
        <p:spPr>
          <a:xfrm>
            <a:off x="407368" y="1658943"/>
            <a:ext cx="5536529" cy="4248150"/>
          </a:xfrm>
          <a:prstGeom prst="rect">
            <a:avLst/>
          </a:prstGeom>
        </p:spPr>
      </p:pic>
    </p:spTree>
    <p:extLst>
      <p:ext uri="{BB962C8B-B14F-4D97-AF65-F5344CB8AC3E}">
        <p14:creationId xmlns:p14="http://schemas.microsoft.com/office/powerpoint/2010/main" val="183567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201</TotalTime>
  <Words>1419</Words>
  <Application>Microsoft Office PowerPoint</Application>
  <PresentationFormat>Widescreen</PresentationFormat>
  <Paragraphs>99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Candara</vt:lpstr>
      <vt:lpstr>Trebuchet MS</vt:lpstr>
      <vt:lpstr>Wingdings 3</vt:lpstr>
      <vt:lpstr>Facet</vt:lpstr>
      <vt:lpstr>Ratings Prediction Project Presentation</vt:lpstr>
      <vt:lpstr>INTRODUCTION</vt:lpstr>
      <vt:lpstr>PROBLEM STATEMENT</vt:lpstr>
      <vt:lpstr>DATA COLLECTION PHASE</vt:lpstr>
      <vt:lpstr>MODEL BUILDING PHASE</vt:lpstr>
      <vt:lpstr>PROJECT FLOW</vt:lpstr>
      <vt:lpstr>PANDAS PROFILING</vt:lpstr>
      <vt:lpstr> </vt:lpstr>
      <vt:lpstr>Plot heatmap for visualizing the correlation </vt:lpstr>
      <vt:lpstr>HARDWARE AND SOFTWARE USED</vt:lpstr>
      <vt:lpstr>DATA PREPROCESSING</vt:lpstr>
      <vt:lpstr>WORD AND CHARACTER COUNT</vt:lpstr>
      <vt:lpstr>RATINGS PLOT</vt:lpstr>
      <vt:lpstr>BAR PLOTS</vt:lpstr>
      <vt:lpstr>Count Plots</vt:lpstr>
      <vt:lpstr>MODEL DEVELOPMENT ALGORITHMS</vt:lpstr>
      <vt:lpstr>MODEL CREATION AND EVALUATION</vt:lpstr>
      <vt:lpstr>FINAL MODEL</vt:lpstr>
      <vt:lpstr>NORMALIZED CONFUSION MATRIX</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john Alfinson</cp:lastModifiedBy>
  <cp:revision>27</cp:revision>
  <dcterms:created xsi:type="dcterms:W3CDTF">2021-12-26T03:23:22Z</dcterms:created>
  <dcterms:modified xsi:type="dcterms:W3CDTF">2022-08-24T14:44:26Z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