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24" r:id="rId5"/>
    <p:sldId id="302" r:id="rId6"/>
    <p:sldId id="327" r:id="rId7"/>
    <p:sldId id="328" r:id="rId8"/>
    <p:sldId id="329" r:id="rId9"/>
    <p:sldId id="330" r:id="rId10"/>
    <p:sldId id="332" r:id="rId11"/>
    <p:sldId id="315" r:id="rId12"/>
    <p:sldId id="334" r:id="rId13"/>
    <p:sldId id="333" r:id="rId14"/>
    <p:sldId id="335" r:id="rId15"/>
    <p:sldId id="336" r:id="rId16"/>
    <p:sldId id="337" r:id="rId17"/>
    <p:sldId id="338" r:id="rId18"/>
    <p:sldId id="339" r:id="rId19"/>
    <p:sldId id="340" r:id="rId20"/>
    <p:sldId id="341" r:id="rId21"/>
    <p:sldId id="342" r:id="rId22"/>
    <p:sldId id="343" r:id="rId23"/>
    <p:sldId id="344"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3" autoAdjust="0"/>
  </p:normalViewPr>
  <p:slideViewPr>
    <p:cSldViewPr snapToGrid="0">
      <p:cViewPr varScale="1">
        <p:scale>
          <a:sx n="91" d="100"/>
          <a:sy n="91" d="100"/>
        </p:scale>
        <p:origin x="278"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Prefered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26D-4B5C-B6E0-58FC11ECAD2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126D-4B5C-B6E0-58FC11ECAD2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26D-4B5C-B6E0-58FC11ECAD2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126D-4B5C-B6E0-58FC11ECAD2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26D-4B5C-B6E0-58FC11ECAD2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126D-4B5C-B6E0-58FC11ECAD2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126D-4B5C-B6E0-58FC11ECAD2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26D-4B5C-B6E0-58FC11ECAD2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126D-4B5C-B6E0-58FC11ECAD2C}"/>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26D-4B5C-B6E0-58FC11ECAD2C}"/>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Snapdal</c:v>
                </c:pt>
                <c:pt idx="3">
                  <c:v>PayTM</c:v>
                </c:pt>
                <c:pt idx="4">
                  <c:v>Myntra</c:v>
                </c:pt>
              </c:strCache>
            </c:strRef>
          </c:cat>
          <c:val>
            <c:numRef>
              <c:f>Sheet1!$B$2:$B$6</c:f>
              <c:numCache>
                <c:formatCode>0%</c:formatCode>
                <c:ptCount val="5"/>
                <c:pt idx="0">
                  <c:v>0.28000000000000003</c:v>
                </c:pt>
                <c:pt idx="1">
                  <c:v>0.23</c:v>
                </c:pt>
                <c:pt idx="2">
                  <c:v>0.19</c:v>
                </c:pt>
                <c:pt idx="3">
                  <c:v>0.15</c:v>
                </c:pt>
                <c:pt idx="4">
                  <c:v>0.15</c:v>
                </c:pt>
              </c:numCache>
            </c:numRef>
          </c:val>
          <c:extLst>
            <c:ext xmlns:c16="http://schemas.microsoft.com/office/drawing/2014/chart" uri="{C3380CC4-5D6E-409C-BE32-E72D297353CC}">
              <c16:uniqueId val="{00000000-126D-4B5C-B6E0-58FC11ECAD2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8.1873710651016354E-2"/>
          <c:y val="2.033371305608502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How much time do you explore the e- retail store before making a purchase decision?
</c:v>
                </c:pt>
              </c:strCache>
            </c:strRef>
          </c:tx>
          <c:spPr>
            <a:solidFill>
              <a:schemeClr val="accent1"/>
            </a:solidFill>
            <a:ln>
              <a:noFill/>
            </a:ln>
            <a:effectLst/>
            <a:sp3d/>
          </c:spPr>
          <c:invertIfNegative val="0"/>
          <c:cat>
            <c:strRef>
              <c:f>Sheet1!$A$2:$A$6</c:f>
              <c:strCache>
                <c:ptCount val="5"/>
                <c:pt idx="0">
                  <c:v>More than 15 mins</c:v>
                </c:pt>
                <c:pt idx="1">
                  <c:v>6-10 mins</c:v>
                </c:pt>
                <c:pt idx="2">
                  <c:v>10-15 mins</c:v>
                </c:pt>
                <c:pt idx="3">
                  <c:v>less than 1 min</c:v>
                </c:pt>
                <c:pt idx="4">
                  <c:v>1-5 mins</c:v>
                </c:pt>
              </c:strCache>
            </c:strRef>
          </c:cat>
          <c:val>
            <c:numRef>
              <c:f>Sheet1!$B$2:$B$6</c:f>
              <c:numCache>
                <c:formatCode>General</c:formatCode>
                <c:ptCount val="5"/>
                <c:pt idx="0">
                  <c:v>100</c:v>
                </c:pt>
                <c:pt idx="1">
                  <c:v>55</c:v>
                </c:pt>
                <c:pt idx="2">
                  <c:v>30</c:v>
                </c:pt>
                <c:pt idx="3">
                  <c:v>10</c:v>
                </c:pt>
              </c:numCache>
            </c:numRef>
          </c:val>
          <c:extLst>
            <c:ext xmlns:c16="http://schemas.microsoft.com/office/drawing/2014/chart" uri="{C3380CC4-5D6E-409C-BE32-E72D297353CC}">
              <c16:uniqueId val="{00000000-B8BD-4A56-8F07-7B2AC79324B4}"/>
            </c:ext>
          </c:extLst>
        </c:ser>
        <c:dLbls>
          <c:showLegendKey val="0"/>
          <c:showVal val="0"/>
          <c:showCatName val="0"/>
          <c:showSerName val="0"/>
          <c:showPercent val="0"/>
          <c:showBubbleSize val="0"/>
        </c:dLbls>
        <c:gapWidth val="150"/>
        <c:shape val="box"/>
        <c:axId val="758666159"/>
        <c:axId val="758667455"/>
        <c:axId val="0"/>
      </c:bar3DChart>
      <c:catAx>
        <c:axId val="7586661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667455"/>
        <c:crosses val="autoZero"/>
        <c:auto val="1"/>
        <c:lblAlgn val="ctr"/>
        <c:lblOffset val="100"/>
        <c:noMultiLvlLbl val="0"/>
      </c:catAx>
      <c:valAx>
        <c:axId val="758667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66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How frequently do you abandon your shopping cart?
</c:v>
                </c:pt>
              </c:strCache>
            </c:strRef>
          </c:tx>
          <c:spPr>
            <a:solidFill>
              <a:schemeClr val="accent1"/>
            </a:solidFill>
            <a:ln>
              <a:noFill/>
            </a:ln>
            <a:effectLst/>
            <a:sp3d/>
          </c:spPr>
          <c:invertIfNegative val="0"/>
          <c:cat>
            <c:strRef>
              <c:f>Sheet1!$A$2:$A$5</c:f>
              <c:strCache>
                <c:ptCount val="4"/>
                <c:pt idx="0">
                  <c:v>sometimes</c:v>
                </c:pt>
                <c:pt idx="1">
                  <c:v>very frequently</c:v>
                </c:pt>
                <c:pt idx="2">
                  <c:v>never</c:v>
                </c:pt>
                <c:pt idx="3">
                  <c:v>frequently</c:v>
                </c:pt>
              </c:strCache>
            </c:strRef>
          </c:cat>
          <c:val>
            <c:numRef>
              <c:f>Sheet1!$B$2:$B$5</c:f>
              <c:numCache>
                <c:formatCode>General</c:formatCode>
                <c:ptCount val="4"/>
                <c:pt idx="0">
                  <c:v>80</c:v>
                </c:pt>
                <c:pt idx="1">
                  <c:v>10</c:v>
                </c:pt>
                <c:pt idx="2">
                  <c:v>45</c:v>
                </c:pt>
                <c:pt idx="3">
                  <c:v>15</c:v>
                </c:pt>
              </c:numCache>
            </c:numRef>
          </c:val>
          <c:extLst>
            <c:ext xmlns:c16="http://schemas.microsoft.com/office/drawing/2014/chart" uri="{C3380CC4-5D6E-409C-BE32-E72D297353CC}">
              <c16:uniqueId val="{00000000-27BA-4BCE-A5C7-4850C338A723}"/>
            </c:ext>
          </c:extLst>
        </c:ser>
        <c:dLbls>
          <c:showLegendKey val="0"/>
          <c:showVal val="0"/>
          <c:showCatName val="0"/>
          <c:showSerName val="0"/>
          <c:showPercent val="0"/>
          <c:showBubbleSize val="0"/>
        </c:dLbls>
        <c:gapWidth val="150"/>
        <c:shape val="box"/>
        <c:axId val="2019212895"/>
        <c:axId val="2019211599"/>
        <c:axId val="0"/>
      </c:bar3DChart>
      <c:catAx>
        <c:axId val="2019212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9211599"/>
        <c:crosses val="autoZero"/>
        <c:auto val="1"/>
        <c:lblAlgn val="ctr"/>
        <c:lblOffset val="100"/>
        <c:noMultiLvlLbl val="0"/>
      </c:catAx>
      <c:valAx>
        <c:axId val="2019211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921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Convenient Payment methods
</c:v>
                </c:pt>
              </c:strCache>
            </c:strRef>
          </c:tx>
          <c:spPr>
            <a:solidFill>
              <a:schemeClr val="accent1"/>
            </a:solidFill>
            <a:ln>
              <a:noFill/>
            </a:ln>
            <a:effectLst/>
            <a:sp3d/>
          </c:spPr>
          <c:invertIfNegative val="0"/>
          <c:cat>
            <c:strRef>
              <c:f>Sheet1!$A$2:$A$4</c:f>
              <c:strCache>
                <c:ptCount val="3"/>
                <c:pt idx="0">
                  <c:v>stronghly agree</c:v>
                </c:pt>
                <c:pt idx="1">
                  <c:v>agree</c:v>
                </c:pt>
                <c:pt idx="2">
                  <c:v>disagree</c:v>
                </c:pt>
              </c:strCache>
            </c:strRef>
          </c:cat>
          <c:val>
            <c:numRef>
              <c:f>Sheet1!$B$2:$B$4</c:f>
              <c:numCache>
                <c:formatCode>General</c:formatCode>
                <c:ptCount val="3"/>
                <c:pt idx="0">
                  <c:v>100</c:v>
                </c:pt>
                <c:pt idx="1">
                  <c:v>50</c:v>
                </c:pt>
                <c:pt idx="2">
                  <c:v>25</c:v>
                </c:pt>
              </c:numCache>
            </c:numRef>
          </c:val>
          <c:extLst>
            <c:ext xmlns:c16="http://schemas.microsoft.com/office/drawing/2014/chart" uri="{C3380CC4-5D6E-409C-BE32-E72D297353CC}">
              <c16:uniqueId val="{00000000-58C2-40F8-B45F-0FF12E0BB126}"/>
            </c:ext>
          </c:extLst>
        </c:ser>
        <c:dLbls>
          <c:showLegendKey val="0"/>
          <c:showVal val="0"/>
          <c:showCatName val="0"/>
          <c:showSerName val="0"/>
          <c:showPercent val="0"/>
          <c:showBubbleSize val="0"/>
        </c:dLbls>
        <c:gapWidth val="150"/>
        <c:shape val="box"/>
        <c:axId val="2012689407"/>
        <c:axId val="2012691567"/>
        <c:axId val="0"/>
      </c:bar3DChart>
      <c:catAx>
        <c:axId val="20126894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2691567"/>
        <c:crosses val="autoZero"/>
        <c:auto val="1"/>
        <c:lblAlgn val="ctr"/>
        <c:lblOffset val="100"/>
        <c:noMultiLvlLbl val="0"/>
      </c:catAx>
      <c:valAx>
        <c:axId val="2012691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268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The content on the website must be easy to read and understand
</c:v>
                </c:pt>
              </c:strCache>
            </c:strRef>
          </c:tx>
          <c:spPr>
            <a:solidFill>
              <a:schemeClr val="accent1"/>
            </a:solidFill>
            <a:ln>
              <a:noFill/>
            </a:ln>
            <a:effectLst/>
            <a:sp3d/>
          </c:spPr>
          <c:invertIfNegative val="0"/>
          <c:cat>
            <c:strRef>
              <c:f>Sheet1!$A$2:$A$5</c:f>
              <c:strCache>
                <c:ptCount val="4"/>
                <c:pt idx="0">
                  <c:v>strongly agree</c:v>
                </c:pt>
                <c:pt idx="1">
                  <c:v>agree</c:v>
                </c:pt>
                <c:pt idx="2">
                  <c:v>strongly disagree</c:v>
                </c:pt>
                <c:pt idx="3">
                  <c:v>indifferent</c:v>
                </c:pt>
              </c:strCache>
            </c:strRef>
          </c:cat>
          <c:val>
            <c:numRef>
              <c:f>Sheet1!$B$2:$B$5</c:f>
              <c:numCache>
                <c:formatCode>General</c:formatCode>
                <c:ptCount val="4"/>
                <c:pt idx="0">
                  <c:v>100</c:v>
                </c:pt>
                <c:pt idx="1">
                  <c:v>40</c:v>
                </c:pt>
                <c:pt idx="2">
                  <c:v>20</c:v>
                </c:pt>
                <c:pt idx="3">
                  <c:v>5</c:v>
                </c:pt>
              </c:numCache>
            </c:numRef>
          </c:val>
          <c:extLst>
            <c:ext xmlns:c16="http://schemas.microsoft.com/office/drawing/2014/chart" uri="{C3380CC4-5D6E-409C-BE32-E72D297353CC}">
              <c16:uniqueId val="{00000000-3580-4B2F-B2BB-1BEC3E9112FD}"/>
            </c:ext>
          </c:extLst>
        </c:ser>
        <c:dLbls>
          <c:showLegendKey val="0"/>
          <c:showVal val="0"/>
          <c:showCatName val="0"/>
          <c:showSerName val="0"/>
          <c:showPercent val="0"/>
          <c:showBubbleSize val="0"/>
        </c:dLbls>
        <c:gapWidth val="150"/>
        <c:shape val="box"/>
        <c:axId val="210589903"/>
        <c:axId val="210591199"/>
        <c:axId val="0"/>
      </c:bar3DChart>
      <c:catAx>
        <c:axId val="2105899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91199"/>
        <c:crosses val="autoZero"/>
        <c:auto val="1"/>
        <c:lblAlgn val="ctr"/>
        <c:lblOffset val="100"/>
        <c:noMultiLvlLbl val="0"/>
      </c:catAx>
      <c:valAx>
        <c:axId val="210591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89903"/>
        <c:crosses val="autoZero"/>
        <c:crossBetween val="between"/>
      </c:valAx>
      <c:spPr>
        <a:noFill/>
        <a:ln>
          <a:noFill/>
        </a:ln>
        <a:effectLst/>
      </c:spPr>
    </c:plotArea>
    <c:legend>
      <c:legendPos val="b"/>
      <c:layout>
        <c:manualLayout>
          <c:xMode val="edge"/>
          <c:yMode val="edge"/>
          <c:x val="4.7186382357647584E-2"/>
          <c:y val="0.83080972592373248"/>
          <c:w val="0.89999989807764247"/>
          <c:h val="0.100600563984353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Recommendation is relevent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6C6-44D7-AEA2-0F97F2769D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6C6-44D7-AEA2-0F97F2769D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C6-44D7-AEA2-0F97F2769D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6C6-44D7-AEA2-0F97F2769DE3}"/>
              </c:ext>
            </c:extLst>
          </c:dPt>
          <c:cat>
            <c:strRef>
              <c:f>Sheet1!$A$2:$A$5</c:f>
              <c:strCache>
                <c:ptCount val="4"/>
                <c:pt idx="0">
                  <c:v>strongly agree</c:v>
                </c:pt>
                <c:pt idx="1">
                  <c:v>agree</c:v>
                </c:pt>
                <c:pt idx="2">
                  <c:v>disagree</c:v>
                </c:pt>
                <c:pt idx="3">
                  <c:v>indifferent</c:v>
                </c:pt>
              </c:strCache>
            </c:strRef>
          </c:cat>
          <c:val>
            <c:numRef>
              <c:f>Sheet1!$B$2:$B$5</c:f>
              <c:numCache>
                <c:formatCode>General</c:formatCode>
                <c:ptCount val="4"/>
                <c:pt idx="0">
                  <c:v>43.45</c:v>
                </c:pt>
                <c:pt idx="1">
                  <c:v>13.45</c:v>
                </c:pt>
                <c:pt idx="2">
                  <c:v>7.76</c:v>
                </c:pt>
                <c:pt idx="3">
                  <c:v>3.5</c:v>
                </c:pt>
              </c:numCache>
            </c:numRef>
          </c:val>
          <c:extLst>
            <c:ext xmlns:c16="http://schemas.microsoft.com/office/drawing/2014/chart" uri="{C3380CC4-5D6E-409C-BE32-E72D297353CC}">
              <c16:uniqueId val="{00000000-2164-43E0-8475-BB40443FD75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2124378353471722"/>
          <c:y val="0.1028476207532918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User friendly Interface of the website'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DD-4325-ACA7-4B12400AFD7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DD-4325-ACA7-4B12400AFD7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DD-4325-ACA7-4B12400AFD7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DD-4325-ACA7-4B12400AFD7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CDD-4325-ACA7-4B12400AFD7F}"/>
              </c:ext>
            </c:extLst>
          </c:dPt>
          <c:cat>
            <c:strRef>
              <c:f>Sheet1!$A$2:$A$6</c:f>
              <c:strCache>
                <c:ptCount val="5"/>
                <c:pt idx="0">
                  <c:v>strongly agree</c:v>
                </c:pt>
                <c:pt idx="1">
                  <c:v>agree</c:v>
                </c:pt>
                <c:pt idx="2">
                  <c:v>strongly disagree</c:v>
                </c:pt>
                <c:pt idx="3">
                  <c:v>in different</c:v>
                </c:pt>
                <c:pt idx="4">
                  <c:v>disagree</c:v>
                </c:pt>
              </c:strCache>
            </c:strRef>
          </c:cat>
          <c:val>
            <c:numRef>
              <c:f>Sheet1!$B$2:$B$6</c:f>
              <c:numCache>
                <c:formatCode>General</c:formatCode>
                <c:ptCount val="5"/>
                <c:pt idx="0">
                  <c:v>75</c:v>
                </c:pt>
                <c:pt idx="1">
                  <c:v>15</c:v>
                </c:pt>
                <c:pt idx="2">
                  <c:v>20</c:v>
                </c:pt>
                <c:pt idx="3">
                  <c:v>10</c:v>
                </c:pt>
                <c:pt idx="4">
                  <c:v>7</c:v>
                </c:pt>
              </c:numCache>
            </c:numRef>
          </c:val>
          <c:extLst>
            <c:ext xmlns:c16="http://schemas.microsoft.com/office/drawing/2014/chart" uri="{C3380CC4-5D6E-409C-BE32-E72D297353CC}">
              <c16:uniqueId val="{00000000-AA47-4F0A-BAD2-95AC32203C6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PayTM</c:v>
                </c:pt>
                <c:pt idx="3">
                  <c:v>Snapdeal</c:v>
                </c:pt>
                <c:pt idx="4">
                  <c:v>Flipkart</c:v>
                </c:pt>
              </c:strCache>
            </c:strRef>
          </c:cat>
          <c:val>
            <c:numRef>
              <c:f>Sheet1!$B$2:$B$6</c:f>
              <c:numCache>
                <c:formatCode>General</c:formatCode>
                <c:ptCount val="5"/>
                <c:pt idx="0">
                  <c:v>47.47</c:v>
                </c:pt>
                <c:pt idx="1">
                  <c:v>16.309999999999999</c:v>
                </c:pt>
                <c:pt idx="2">
                  <c:v>9.44</c:v>
                </c:pt>
                <c:pt idx="3">
                  <c:v>2.33</c:v>
                </c:pt>
                <c:pt idx="4">
                  <c:v>27.25</c:v>
                </c:pt>
              </c:numCache>
            </c:numRef>
          </c:val>
          <c:extLst>
            <c:ext xmlns:c16="http://schemas.microsoft.com/office/drawing/2014/chart" uri="{C3380CC4-5D6E-409C-BE32-E72D297353CC}">
              <c16:uniqueId val="{00000000-E321-4AB1-8A42-E99CCA250814}"/>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9499830533927501"/>
          <c:y val="3.6224430312004299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time to get logged in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31C-44D4-ADBD-C5E04F2ECFF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531C-44D4-ADBD-C5E04F2ECFF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31C-44D4-ADBD-C5E04F2ECFF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531C-44D4-ADBD-C5E04F2ECFF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31C-44D4-ADBD-C5E04F2ECFF8}"/>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531C-44D4-ADBD-C5E04F2ECFF8}"/>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531C-44D4-ADBD-C5E04F2ECFF8}"/>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531C-44D4-ADBD-C5E04F2ECFF8}"/>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531C-44D4-ADBD-C5E04F2ECFF8}"/>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531C-44D4-ADBD-C5E04F2ECFF8}"/>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32</c:v>
                </c:pt>
                <c:pt idx="1">
                  <c:v>24</c:v>
                </c:pt>
                <c:pt idx="2">
                  <c:v>18</c:v>
                </c:pt>
                <c:pt idx="3">
                  <c:v>16</c:v>
                </c:pt>
                <c:pt idx="4">
                  <c:v>10</c:v>
                </c:pt>
              </c:numCache>
            </c:numRef>
          </c:val>
          <c:extLst>
            <c:ext xmlns:c16="http://schemas.microsoft.com/office/drawing/2014/chart" uri="{C3380CC4-5D6E-409C-BE32-E72D297353CC}">
              <c16:uniqueId val="{00000000-531C-44D4-ADBD-C5E04F2ECFF8}"/>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406203215750519"/>
          <c:y val="3.3459149101345217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time in displaying graphics and photos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947-4581-8AB6-016FCDA8B74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947-4581-8AB6-016FCDA8B74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947-4581-8AB6-016FCDA8B746}"/>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4947-4581-8AB6-016FCDA8B746}"/>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947-4581-8AB6-016FCDA8B746}"/>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947-4581-8AB6-016FCDA8B746}"/>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947-4581-8AB6-016FCDA8B746}"/>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947-4581-8AB6-016FCDA8B746}"/>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4947-4581-8AB6-016FCDA8B746}"/>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4947-4581-8AB6-016FCDA8B746}"/>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30</c:v>
                </c:pt>
                <c:pt idx="1">
                  <c:v>22</c:v>
                </c:pt>
                <c:pt idx="2">
                  <c:v>17</c:v>
                </c:pt>
                <c:pt idx="3">
                  <c:v>14</c:v>
                </c:pt>
                <c:pt idx="4">
                  <c:v>6</c:v>
                </c:pt>
              </c:numCache>
            </c:numRef>
          </c:val>
          <c:extLst>
            <c:ext xmlns:c16="http://schemas.microsoft.com/office/drawing/2014/chart" uri="{C3380CC4-5D6E-409C-BE32-E72D297353CC}">
              <c16:uniqueId val="{00000000-4947-4581-8AB6-016FCDA8B746}"/>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4011587596017461"/>
          <c:y val="9.3324783396001074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Late declaration of price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481-4ECD-ABD4-FEF8B6B9E49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3481-4ECD-ABD4-FEF8B6B9E49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481-4ECD-ABD4-FEF8B6B9E49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3481-4ECD-ABD4-FEF8B6B9E49F}"/>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481-4ECD-ABD4-FEF8B6B9E49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3481-4ECD-ABD4-FEF8B6B9E49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3481-4ECD-ABD4-FEF8B6B9E49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3481-4ECD-ABD4-FEF8B6B9E49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3481-4ECD-ABD4-FEF8B6B9E49F}"/>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3481-4ECD-ABD4-FEF8B6B9E49F}"/>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22</c:v>
                </c:pt>
                <c:pt idx="1">
                  <c:v>17</c:v>
                </c:pt>
                <c:pt idx="2">
                  <c:v>18</c:v>
                </c:pt>
                <c:pt idx="3">
                  <c:v>29</c:v>
                </c:pt>
                <c:pt idx="4">
                  <c:v>40</c:v>
                </c:pt>
              </c:numCache>
            </c:numRef>
          </c:val>
          <c:extLst>
            <c:ext xmlns:c16="http://schemas.microsoft.com/office/drawing/2014/chart" uri="{C3380CC4-5D6E-409C-BE32-E72D297353CC}">
              <c16:uniqueId val="{00000000-3481-4ECD-ABD4-FEF8B6B9E49F}"/>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Sheet1!$B$1</c:f>
              <c:strCache>
                <c:ptCount val="1"/>
                <c:pt idx="0">
                  <c:v>Percent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E17-42B8-978C-BEFFB77B3B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E17-42B8-978C-BEFFB77B3BE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CF87-4E0B-A353-D2537CBAAAD5}"/>
              </c:ext>
            </c:extLst>
          </c:dPt>
          <c:cat>
            <c:strRef>
              <c:f>Sheet1!$A$2:$A$3</c:f>
              <c:strCache>
                <c:ptCount val="2"/>
                <c:pt idx="0">
                  <c:v>Male</c:v>
                </c:pt>
                <c:pt idx="1">
                  <c:v>Female</c:v>
                </c:pt>
              </c:strCache>
            </c:strRef>
          </c:cat>
          <c:val>
            <c:numRef>
              <c:f>Sheet1!$B$2:$B$3</c:f>
              <c:numCache>
                <c:formatCode>0.00%</c:formatCode>
                <c:ptCount val="2"/>
                <c:pt idx="0">
                  <c:v>0.67290000000000005</c:v>
                </c:pt>
                <c:pt idx="1">
                  <c:v>0.32169999999999999</c:v>
                </c:pt>
              </c:numCache>
            </c:numRef>
          </c:val>
          <c:extLst>
            <c:ext xmlns:c16="http://schemas.microsoft.com/office/drawing/2014/chart" uri="{C3380CC4-5D6E-409C-BE32-E72D297353CC}">
              <c16:uniqueId val="{00000000-CF87-4E0B-A353-D2537CBAAAD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827767092469577"/>
          <c:y val="3.2606837826279281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page loading time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BAF-481F-A575-7B3B0BEBC26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BAF-481F-A575-7B3B0BEBC26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BAF-481F-A575-7B3B0BEBC26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4BAF-481F-A575-7B3B0BEBC26B}"/>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BAF-481F-A575-7B3B0BEBC26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BAF-481F-A575-7B3B0BEBC26B}"/>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BAF-481F-A575-7B3B0BEBC26B}"/>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BAF-481F-A575-7B3B0BEBC26B}"/>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4BAF-481F-A575-7B3B0BEBC26B}"/>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4BAF-481F-A575-7B3B0BEBC26B}"/>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16</c:v>
                </c:pt>
                <c:pt idx="1">
                  <c:v>17</c:v>
                </c:pt>
                <c:pt idx="2">
                  <c:v>19</c:v>
                </c:pt>
                <c:pt idx="3">
                  <c:v>13</c:v>
                </c:pt>
                <c:pt idx="4">
                  <c:v>76</c:v>
                </c:pt>
              </c:numCache>
            </c:numRef>
          </c:val>
          <c:extLst>
            <c:ext xmlns:c16="http://schemas.microsoft.com/office/drawing/2014/chart" uri="{C3380CC4-5D6E-409C-BE32-E72D297353CC}">
              <c16:uniqueId val="{00000000-4BAF-481F-A575-7B3B0BEBC26B}"/>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Privacy of customers’ information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39</c:v>
                </c:pt>
                <c:pt idx="1">
                  <c:v>26</c:v>
                </c:pt>
                <c:pt idx="2">
                  <c:v>13</c:v>
                </c:pt>
                <c:pt idx="3">
                  <c:v>12</c:v>
                </c:pt>
                <c:pt idx="4">
                  <c:v>8</c:v>
                </c:pt>
              </c:numCache>
            </c:numRef>
          </c:val>
          <c:extLst>
            <c:ext xmlns:c16="http://schemas.microsoft.com/office/drawing/2014/chart" uri="{C3380CC4-5D6E-409C-BE32-E72D297353CC}">
              <c16:uniqueId val="{00000000-1ADE-4922-9075-BD9F21E54FC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Security of customer financial information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32</c:v>
                </c:pt>
                <c:pt idx="1">
                  <c:v>23</c:v>
                </c:pt>
                <c:pt idx="2">
                  <c:v>14</c:v>
                </c:pt>
                <c:pt idx="3">
                  <c:v>13</c:v>
                </c:pt>
                <c:pt idx="4">
                  <c:v>5</c:v>
                </c:pt>
              </c:numCache>
            </c:numRef>
          </c:val>
          <c:extLst>
            <c:ext xmlns:c16="http://schemas.microsoft.com/office/drawing/2014/chart" uri="{C3380CC4-5D6E-409C-BE32-E72D297353CC}">
              <c16:uniqueId val="{00000000-0820-49E7-A774-A1F1DFF029E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Perceived Trustworthiness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43</c:v>
                </c:pt>
                <c:pt idx="1">
                  <c:v>25</c:v>
                </c:pt>
                <c:pt idx="2">
                  <c:v>15</c:v>
                </c:pt>
                <c:pt idx="3">
                  <c:v>13</c:v>
                </c:pt>
                <c:pt idx="4">
                  <c:v>12</c:v>
                </c:pt>
              </c:numCache>
            </c:numRef>
          </c:val>
          <c:extLst>
            <c:ext xmlns:c16="http://schemas.microsoft.com/office/drawing/2014/chart" uri="{C3380CC4-5D6E-409C-BE32-E72D297353CC}">
              <c16:uniqueId val="{00000000-D5C3-4F9B-9080-F5CF082FC32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Fast loading website
</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37</c:v>
                </c:pt>
                <c:pt idx="1">
                  <c:v>24</c:v>
                </c:pt>
                <c:pt idx="2">
                  <c:v>11</c:v>
                </c:pt>
                <c:pt idx="3">
                  <c:v>14</c:v>
                </c:pt>
                <c:pt idx="4">
                  <c:v>12</c:v>
                </c:pt>
              </c:numCache>
            </c:numRef>
          </c:val>
          <c:extLst>
            <c:ext xmlns:c16="http://schemas.microsoft.com/office/drawing/2014/chart" uri="{C3380CC4-5D6E-409C-BE32-E72D297353CC}">
              <c16:uniqueId val="{00000000-8514-4339-9153-959E1241110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643630732475058"/>
          <c:y val="1.5490444947910395E-2"/>
          <c:w val="0.58758096806895521"/>
          <c:h val="0.74020168003771658"/>
        </c:manualLayout>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39</c:v>
                </c:pt>
                <c:pt idx="1">
                  <c:v>25</c:v>
                </c:pt>
                <c:pt idx="2">
                  <c:v>11</c:v>
                </c:pt>
                <c:pt idx="3">
                  <c:v>15</c:v>
                </c:pt>
                <c:pt idx="4">
                  <c:v>12</c:v>
                </c:pt>
              </c:numCache>
            </c:numRef>
          </c:val>
          <c:extLst>
            <c:ext xmlns:c16="http://schemas.microsoft.com/office/drawing/2014/chart" uri="{C3380CC4-5D6E-409C-BE32-E72D297353CC}">
              <c16:uniqueId val="{00000000-53DB-423F-99C1-FFE95FA3D54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Frequent disruption when moving from one page to another
</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Sheet1!$A$2:$A$6</c:f>
              <c:strCache>
                <c:ptCount val="5"/>
                <c:pt idx="0">
                  <c:v>amazon</c:v>
                </c:pt>
                <c:pt idx="1">
                  <c:v>myntra</c:v>
                </c:pt>
                <c:pt idx="2">
                  <c:v>flipkart</c:v>
                </c:pt>
                <c:pt idx="3">
                  <c:v>paytm</c:v>
                </c:pt>
                <c:pt idx="4">
                  <c:v>snapdeal</c:v>
                </c:pt>
              </c:strCache>
            </c:strRef>
          </c:cat>
          <c:val>
            <c:numRef>
              <c:f>Sheet1!$B$2:$B$6</c:f>
              <c:numCache>
                <c:formatCode>General</c:formatCode>
                <c:ptCount val="5"/>
                <c:pt idx="0">
                  <c:v>24</c:v>
                </c:pt>
                <c:pt idx="1">
                  <c:v>19</c:v>
                </c:pt>
                <c:pt idx="2">
                  <c:v>20</c:v>
                </c:pt>
                <c:pt idx="3">
                  <c:v>12</c:v>
                </c:pt>
                <c:pt idx="4">
                  <c:v>39</c:v>
                </c:pt>
              </c:numCache>
            </c:numRef>
          </c:val>
          <c:extLst>
            <c:ext xmlns:c16="http://schemas.microsoft.com/office/drawing/2014/chart" uri="{C3380CC4-5D6E-409C-BE32-E72D297353CC}">
              <c16:uniqueId val="{00000000-A45A-4B23-AD5B-7AEE152601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Distribution</a:t>
            </a:r>
          </a:p>
          <a:p>
            <a:pPr>
              <a:defRPr sz="1862" b="0" i="0" u="none" strike="noStrike" kern="1200" spc="0" baseline="0">
                <a:solidFill>
                  <a:schemeClr val="tx1">
                    <a:lumMod val="65000"/>
                    <a:lumOff val="35000"/>
                  </a:schemeClr>
                </a:solidFill>
                <a:latin typeface="+mn-lt"/>
                <a:ea typeface="+mn-ea"/>
                <a:cs typeface="+mn-cs"/>
              </a:defRPr>
            </a:pPr>
            <a:r>
              <a:rPr lang="en-US" dirty="0"/>
              <a:t>Of</a:t>
            </a:r>
            <a:r>
              <a:rPr lang="en-US" baseline="0" dirty="0"/>
              <a:t> users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Distribution</c:v>
                </c:pt>
              </c:strCache>
            </c:strRef>
          </c:tx>
          <c:spPr>
            <a:solidFill>
              <a:schemeClr val="accent1"/>
            </a:solidFill>
            <a:ln>
              <a:noFill/>
            </a:ln>
            <a:effectLst/>
            <a:sp3d/>
          </c:spPr>
          <c:invertIfNegative val="0"/>
          <c:cat>
            <c:strRef>
              <c:f>Sheet1!$A$2:$A$12</c:f>
              <c:strCache>
                <c:ptCount val="11"/>
                <c:pt idx="0">
                  <c:v>Delhi</c:v>
                </c:pt>
                <c:pt idx="1">
                  <c:v>Noida</c:v>
                </c:pt>
                <c:pt idx="2">
                  <c:v>Greater Noida</c:v>
                </c:pt>
                <c:pt idx="3">
                  <c:v>Bangalore</c:v>
                </c:pt>
                <c:pt idx="4">
                  <c:v>Karnal</c:v>
                </c:pt>
                <c:pt idx="5">
                  <c:v>Solan</c:v>
                </c:pt>
                <c:pt idx="6">
                  <c:v>Ghazibad</c:v>
                </c:pt>
                <c:pt idx="7">
                  <c:v>Guaragon</c:v>
                </c:pt>
                <c:pt idx="8">
                  <c:v>Merut</c:v>
                </c:pt>
                <c:pt idx="9">
                  <c:v>Moradabad</c:v>
                </c:pt>
                <c:pt idx="10">
                  <c:v>Bulandashudr</c:v>
                </c:pt>
              </c:strCache>
            </c:strRef>
          </c:cat>
          <c:val>
            <c:numRef>
              <c:f>Sheet1!$B$2:$B$12</c:f>
              <c:numCache>
                <c:formatCode>General</c:formatCode>
                <c:ptCount val="11"/>
                <c:pt idx="0">
                  <c:v>58</c:v>
                </c:pt>
                <c:pt idx="1">
                  <c:v>40</c:v>
                </c:pt>
                <c:pt idx="2">
                  <c:v>30</c:v>
                </c:pt>
                <c:pt idx="3">
                  <c:v>37</c:v>
                </c:pt>
                <c:pt idx="4">
                  <c:v>27</c:v>
                </c:pt>
                <c:pt idx="5">
                  <c:v>18</c:v>
                </c:pt>
                <c:pt idx="6">
                  <c:v>18</c:v>
                </c:pt>
                <c:pt idx="7">
                  <c:v>12</c:v>
                </c:pt>
                <c:pt idx="8">
                  <c:v>9</c:v>
                </c:pt>
                <c:pt idx="9">
                  <c:v>5</c:v>
                </c:pt>
                <c:pt idx="10">
                  <c:v>2</c:v>
                </c:pt>
              </c:numCache>
            </c:numRef>
          </c:val>
          <c:extLst>
            <c:ext xmlns:c16="http://schemas.microsoft.com/office/drawing/2014/chart" uri="{C3380CC4-5D6E-409C-BE32-E72D297353CC}">
              <c16:uniqueId val="{00000000-B08A-48F7-B9C8-83B5F2F9BBCE}"/>
            </c:ext>
          </c:extLst>
        </c:ser>
        <c:ser>
          <c:idx val="1"/>
          <c:order val="1"/>
          <c:tx>
            <c:strRef>
              <c:f>Sheet1!#REF!</c:f>
              <c:strCache>
                <c:ptCount val="1"/>
                <c:pt idx="0">
                  <c:v>#REF!</c:v>
                </c:pt>
              </c:strCache>
            </c:strRef>
          </c:tx>
          <c:spPr>
            <a:solidFill>
              <a:schemeClr val="accent2"/>
            </a:solidFill>
            <a:ln>
              <a:noFill/>
            </a:ln>
            <a:effectLst/>
            <a:sp3d/>
          </c:spPr>
          <c:invertIfNegative val="0"/>
          <c:cat>
            <c:strRef>
              <c:f>Sheet1!$A$2:$A$12</c:f>
              <c:strCache>
                <c:ptCount val="11"/>
                <c:pt idx="0">
                  <c:v>Delhi</c:v>
                </c:pt>
                <c:pt idx="1">
                  <c:v>Noida</c:v>
                </c:pt>
                <c:pt idx="2">
                  <c:v>Greater Noida</c:v>
                </c:pt>
                <c:pt idx="3">
                  <c:v>Bangalore</c:v>
                </c:pt>
                <c:pt idx="4">
                  <c:v>Karnal</c:v>
                </c:pt>
                <c:pt idx="5">
                  <c:v>Solan</c:v>
                </c:pt>
                <c:pt idx="6">
                  <c:v>Ghazibad</c:v>
                </c:pt>
                <c:pt idx="7">
                  <c:v>Guaragon</c:v>
                </c:pt>
                <c:pt idx="8">
                  <c:v>Merut</c:v>
                </c:pt>
                <c:pt idx="9">
                  <c:v>Moradabad</c:v>
                </c:pt>
                <c:pt idx="10">
                  <c:v>Bulandashudr</c:v>
                </c:pt>
              </c:strCache>
            </c:strRef>
          </c:cat>
          <c:val>
            <c:numRef>
              <c:f>Sheet1!#REF!</c:f>
              <c:numCache>
                <c:formatCode>General</c:formatCode>
                <c:ptCount val="1"/>
                <c:pt idx="0">
                  <c:v>1</c:v>
                </c:pt>
              </c:numCache>
            </c:numRef>
          </c:val>
          <c:extLst>
            <c:ext xmlns:c16="http://schemas.microsoft.com/office/drawing/2014/chart" uri="{C3380CC4-5D6E-409C-BE32-E72D297353CC}">
              <c16:uniqueId val="{00000001-B08A-48F7-B9C8-83B5F2F9BBCE}"/>
            </c:ext>
          </c:extLst>
        </c:ser>
        <c:dLbls>
          <c:showLegendKey val="0"/>
          <c:showVal val="0"/>
          <c:showCatName val="0"/>
          <c:showSerName val="0"/>
          <c:showPercent val="0"/>
          <c:showBubbleSize val="0"/>
        </c:dLbls>
        <c:gapWidth val="150"/>
        <c:shape val="box"/>
        <c:axId val="2018261215"/>
        <c:axId val="2018273311"/>
        <c:axId val="0"/>
      </c:bar3DChart>
      <c:catAx>
        <c:axId val="20182612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273311"/>
        <c:crosses val="autoZero"/>
        <c:auto val="1"/>
        <c:lblAlgn val="ctr"/>
        <c:lblOffset val="100"/>
        <c:noMultiLvlLbl val="0"/>
      </c:catAx>
      <c:valAx>
        <c:axId val="2018273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261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04507599413568"/>
          <c:y val="0.15395669472243637"/>
          <c:w val="0.81974015748031492"/>
          <c:h val="0.66188209347512461"/>
        </c:manualLayout>
      </c:layout>
      <c:barChart>
        <c:barDir val="bar"/>
        <c:grouping val="stacked"/>
        <c:varyColors val="0"/>
        <c:ser>
          <c:idx val="0"/>
          <c:order val="0"/>
          <c:tx>
            <c:strRef>
              <c:f>Sheet1!$B$1</c:f>
              <c:strCache>
                <c:ptCount val="1"/>
                <c:pt idx="0">
                  <c:v>Percent</c:v>
                </c:pt>
              </c:strCache>
            </c:strRef>
          </c:tx>
          <c:spPr>
            <a:solidFill>
              <a:schemeClr val="accent1"/>
            </a:solidFill>
            <a:ln>
              <a:noFill/>
            </a:ln>
            <a:effectLst/>
          </c:spPr>
          <c:invertIfNegative val="0"/>
          <c:cat>
            <c:strRef>
              <c:f>Sheet1!$A$2:$A$6</c:f>
              <c:strCache>
                <c:ptCount val="5"/>
                <c:pt idx="0">
                  <c:v>Above 4 years</c:v>
                </c:pt>
                <c:pt idx="1">
                  <c:v>Below 2-3 years</c:v>
                </c:pt>
                <c:pt idx="2">
                  <c:v>3-4 years</c:v>
                </c:pt>
                <c:pt idx="3">
                  <c:v>less than  1 year</c:v>
                </c:pt>
                <c:pt idx="4">
                  <c:v>1-2 years</c:v>
                </c:pt>
              </c:strCache>
            </c:strRef>
          </c:cat>
          <c:val>
            <c:numRef>
              <c:f>Sheet1!$B$2:$B$6</c:f>
              <c:numCache>
                <c:formatCode>General</c:formatCode>
                <c:ptCount val="5"/>
                <c:pt idx="0">
                  <c:v>98</c:v>
                </c:pt>
                <c:pt idx="1">
                  <c:v>65</c:v>
                </c:pt>
                <c:pt idx="2">
                  <c:v>47</c:v>
                </c:pt>
                <c:pt idx="3">
                  <c:v>43</c:v>
                </c:pt>
                <c:pt idx="4">
                  <c:v>17</c:v>
                </c:pt>
              </c:numCache>
            </c:numRef>
          </c:val>
          <c:extLst>
            <c:ext xmlns:c16="http://schemas.microsoft.com/office/drawing/2014/chart" uri="{C3380CC4-5D6E-409C-BE32-E72D297353CC}">
              <c16:uniqueId val="{00000000-C2B5-46F5-83A9-C7D3A642E48F}"/>
            </c:ext>
          </c:extLst>
        </c:ser>
        <c:dLbls>
          <c:showLegendKey val="0"/>
          <c:showVal val="0"/>
          <c:showCatName val="0"/>
          <c:showSerName val="0"/>
          <c:showPercent val="0"/>
          <c:showBubbleSize val="0"/>
        </c:dLbls>
        <c:gapWidth val="150"/>
        <c:overlap val="100"/>
        <c:axId val="2018273743"/>
        <c:axId val="2018272447"/>
      </c:barChart>
      <c:catAx>
        <c:axId val="20182737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272447"/>
        <c:crosses val="autoZero"/>
        <c:auto val="1"/>
        <c:lblAlgn val="ctr"/>
        <c:lblOffset val="100"/>
        <c:noMultiLvlLbl val="0"/>
      </c:catAx>
      <c:valAx>
        <c:axId val="2018272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8273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B0D-4A3B-8CF3-6C100A13EE2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0.00%</c:formatCode>
                <c:ptCount val="6"/>
                <c:pt idx="0">
                  <c:v>0.42380000000000001</c:v>
                </c:pt>
                <c:pt idx="1">
                  <c:v>0.23419999999999999</c:v>
                </c:pt>
                <c:pt idx="2">
                  <c:v>0.17469999999999999</c:v>
                </c:pt>
                <c:pt idx="3">
                  <c:v>0.10730000000000001</c:v>
                </c:pt>
                <c:pt idx="4">
                  <c:v>3.7199999999999997E-2</c:v>
                </c:pt>
                <c:pt idx="5">
                  <c:v>2.23E-2</c:v>
                </c:pt>
              </c:numCache>
            </c:numRef>
          </c:cat>
          <c:val>
            <c:numRef>
              <c:f>Sheet1!#REF!</c:f>
              <c:numCache>
                <c:formatCode>General</c:formatCode>
                <c:ptCount val="1"/>
                <c:pt idx="0">
                  <c:v>1</c:v>
                </c:pt>
              </c:numCache>
            </c:numRef>
          </c:val>
          <c:extLst>
            <c:ext xmlns:c15="http://schemas.microsoft.com/office/drawing/2012/chart" uri="{02D57815-91ED-43cb-92C2-25804820EDAC}">
              <c15:filteredSeriesTitle>
                <c15:tx>
                  <c:strRef>
                    <c:extLst>
                      <c:ext uri="{02D57815-91ED-43cb-92C2-25804820EDAC}">
                        <c15:formulaRef>
                          <c15:sqref>Sheet1!#REF!</c15:sqref>
                        </c15:formulaRef>
                      </c:ext>
                    </c:extLst>
                    <c:strCache>
                      <c:ptCount val="1"/>
                      <c:pt idx="0">
                        <c:v>#REF!</c:v>
                      </c:pt>
                    </c:strCache>
                  </c:strRef>
                </c15:tx>
              </c15:filteredSeriesTitle>
            </c:ext>
            <c:ext xmlns:c16="http://schemas.microsoft.com/office/drawing/2014/chart" uri="{C3380CC4-5D6E-409C-BE32-E72D297353CC}">
              <c16:uniqueId val="{00000000-47E2-44D2-A3C2-A1AB555D1A4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Column1</c:v>
                </c:pt>
              </c:strCache>
            </c:strRef>
          </c:tx>
          <c:spPr>
            <a:solidFill>
              <a:schemeClr val="accent1"/>
            </a:solidFill>
            <a:ln>
              <a:noFill/>
            </a:ln>
            <a:effectLst/>
            <a:sp3d/>
          </c:spPr>
          <c:invertIfNegative val="0"/>
          <c:cat>
            <c:strRef>
              <c:f>Sheet1!$A$2:$A$5</c:f>
              <c:strCache>
                <c:ptCount val="4"/>
                <c:pt idx="0">
                  <c:v>Smartphone</c:v>
                </c:pt>
                <c:pt idx="1">
                  <c:v>Laptop</c:v>
                </c:pt>
                <c:pt idx="2">
                  <c:v>Desktop</c:v>
                </c:pt>
                <c:pt idx="3">
                  <c:v>Tablet</c:v>
                </c:pt>
              </c:strCache>
            </c:strRef>
          </c:cat>
          <c:val>
            <c:numRef>
              <c:f>Sheet1!$B$2:$B$5</c:f>
              <c:numCache>
                <c:formatCode>General</c:formatCode>
                <c:ptCount val="4"/>
                <c:pt idx="0">
                  <c:v>40</c:v>
                </c:pt>
                <c:pt idx="1">
                  <c:v>35</c:v>
                </c:pt>
                <c:pt idx="2">
                  <c:v>25</c:v>
                </c:pt>
                <c:pt idx="3">
                  <c:v>3</c:v>
                </c:pt>
              </c:numCache>
            </c:numRef>
          </c:val>
          <c:extLst>
            <c:ext xmlns:c16="http://schemas.microsoft.com/office/drawing/2014/chart" uri="{C3380CC4-5D6E-409C-BE32-E72D297353CC}">
              <c16:uniqueId val="{00000000-D6A8-4F16-B755-421C994986BA}"/>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Smartphone</c:v>
                </c:pt>
                <c:pt idx="1">
                  <c:v>Laptop</c:v>
                </c:pt>
                <c:pt idx="2">
                  <c:v>Desktop</c:v>
                </c:pt>
                <c:pt idx="3">
                  <c:v>Tablet</c:v>
                </c:pt>
              </c:strCache>
            </c:strRef>
          </c:cat>
          <c:val>
            <c:numRef>
              <c:f>Sheet1!$C$2:$C$5</c:f>
              <c:numCache>
                <c:formatCode>General</c:formatCode>
                <c:ptCount val="4"/>
                <c:pt idx="0">
                  <c:v>100</c:v>
                </c:pt>
                <c:pt idx="1">
                  <c:v>56</c:v>
                </c:pt>
                <c:pt idx="2">
                  <c:v>5</c:v>
                </c:pt>
                <c:pt idx="3">
                  <c:v>4</c:v>
                </c:pt>
              </c:numCache>
            </c:numRef>
          </c:val>
          <c:extLst>
            <c:ext xmlns:c16="http://schemas.microsoft.com/office/drawing/2014/chart" uri="{C3380CC4-5D6E-409C-BE32-E72D297353CC}">
              <c16:uniqueId val="{00000001-D6A8-4F16-B755-421C994986BA}"/>
            </c:ext>
          </c:extLst>
        </c:ser>
        <c:dLbls>
          <c:showLegendKey val="0"/>
          <c:showVal val="0"/>
          <c:showCatName val="0"/>
          <c:showSerName val="0"/>
          <c:showPercent val="0"/>
          <c:showBubbleSize val="0"/>
        </c:dLbls>
        <c:gapWidth val="150"/>
        <c:shape val="box"/>
        <c:axId val="737017855"/>
        <c:axId val="737019151"/>
        <c:axId val="0"/>
      </c:bar3DChart>
      <c:catAx>
        <c:axId val="7370178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7019151"/>
        <c:crosses val="autoZero"/>
        <c:auto val="1"/>
        <c:lblAlgn val="ctr"/>
        <c:lblOffset val="100"/>
        <c:noMultiLvlLbl val="0"/>
      </c:catAx>
      <c:valAx>
        <c:axId val="737019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7017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Percent</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49C-4A0C-9EB1-85B1B198C6C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49C-4A0C-9EB1-85B1B198C6C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49C-4A0C-9EB1-85B1B198C6C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49C-4A0C-9EB1-85B1B198C6C1}"/>
              </c:ext>
            </c:extLst>
          </c:dPt>
          <c:cat>
            <c:strRef>
              <c:f>Sheet1!$A$2:$A$5</c:f>
              <c:strCache>
                <c:ptCount val="4"/>
                <c:pt idx="0">
                  <c:v>Chrome</c:v>
                </c:pt>
                <c:pt idx="1">
                  <c:v>Firefox</c:v>
                </c:pt>
                <c:pt idx="2">
                  <c:v>Safari</c:v>
                </c:pt>
                <c:pt idx="3">
                  <c:v>Yahoo</c:v>
                </c:pt>
              </c:strCache>
            </c:strRef>
          </c:cat>
          <c:val>
            <c:numRef>
              <c:f>Sheet1!$B$2:$B$5</c:f>
              <c:numCache>
                <c:formatCode>General</c:formatCode>
                <c:ptCount val="4"/>
                <c:pt idx="0">
                  <c:v>80.3</c:v>
                </c:pt>
                <c:pt idx="1">
                  <c:v>14.87</c:v>
                </c:pt>
                <c:pt idx="2">
                  <c:v>2.97</c:v>
                </c:pt>
                <c:pt idx="3">
                  <c:v>1.86</c:v>
                </c:pt>
              </c:numCache>
            </c:numRef>
          </c:val>
          <c:extLst>
            <c:ext xmlns:c16="http://schemas.microsoft.com/office/drawing/2014/chart" uri="{C3380CC4-5D6E-409C-BE32-E72D297353CC}">
              <c16:uniqueId val="{00000000-8CEB-4DDB-80DC-635FCBD7973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242650257002603E-2"/>
          <c:y val="0.18354491101837139"/>
          <c:w val="0.89326588878077939"/>
          <c:h val="0.50683642987104349"/>
        </c:manualLayout>
      </c:layout>
      <c:barChart>
        <c:barDir val="col"/>
        <c:grouping val="clustered"/>
        <c:varyColors val="0"/>
        <c:ser>
          <c:idx val="0"/>
          <c:order val="0"/>
          <c:tx>
            <c:strRef>
              <c:f>Sheet1!$B$1</c:f>
              <c:strCache>
                <c:ptCount val="1"/>
                <c:pt idx="0">
                  <c:v> First time visit through
2</c:v>
                </c:pt>
              </c:strCache>
            </c:strRef>
          </c:tx>
          <c:spPr>
            <a:solidFill>
              <a:schemeClr val="accent1"/>
            </a:solidFill>
            <a:ln>
              <a:noFill/>
            </a:ln>
            <a:effectLst/>
          </c:spPr>
          <c:invertIfNegative val="0"/>
          <c:cat>
            <c:strRef>
              <c:f>Sheet1!$A$2:$A$4</c:f>
              <c:strCache>
                <c:ptCount val="3"/>
                <c:pt idx="0">
                  <c:v>search engine</c:v>
                </c:pt>
                <c:pt idx="1">
                  <c:v>content marketing</c:v>
                </c:pt>
                <c:pt idx="2">
                  <c:v>display adverts</c:v>
                </c:pt>
              </c:strCache>
            </c:strRef>
          </c:cat>
          <c:val>
            <c:numRef>
              <c:f>Sheet1!$B$2:$B$4</c:f>
              <c:numCache>
                <c:formatCode>General</c:formatCode>
                <c:ptCount val="3"/>
                <c:pt idx="0">
                  <c:v>90</c:v>
                </c:pt>
                <c:pt idx="1">
                  <c:v>30</c:v>
                </c:pt>
                <c:pt idx="2">
                  <c:v>25</c:v>
                </c:pt>
              </c:numCache>
            </c:numRef>
          </c:val>
          <c:extLst>
            <c:ext xmlns:c16="http://schemas.microsoft.com/office/drawing/2014/chart" uri="{C3380CC4-5D6E-409C-BE32-E72D297353CC}">
              <c16:uniqueId val="{00000000-B4CD-4A57-A799-467497D79F95}"/>
            </c:ext>
          </c:extLst>
        </c:ser>
        <c:dLbls>
          <c:showLegendKey val="0"/>
          <c:showVal val="0"/>
          <c:showCatName val="0"/>
          <c:showSerName val="0"/>
          <c:showPercent val="0"/>
          <c:showBubbleSize val="0"/>
        </c:dLbls>
        <c:gapWidth val="219"/>
        <c:overlap val="-27"/>
        <c:axId val="1954001151"/>
        <c:axId val="1954005039"/>
      </c:barChart>
      <c:catAx>
        <c:axId val="1954001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4005039"/>
        <c:crosses val="autoZero"/>
        <c:auto val="1"/>
        <c:lblAlgn val="ctr"/>
        <c:lblOffset val="100"/>
        <c:noMultiLvlLbl val="0"/>
      </c:catAx>
      <c:valAx>
        <c:axId val="195400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4001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First Time visit, How?
</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6D7-42EE-AC7F-6A683CB2867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6D7-42EE-AC7F-6A683CB2867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6D7-42EE-AC7F-6A683CB28672}"/>
              </c:ext>
            </c:extLst>
          </c:dPt>
          <c:cat>
            <c:strRef>
              <c:f>Sheet1!$A$2:$A$4</c:f>
              <c:strCache>
                <c:ptCount val="3"/>
                <c:pt idx="0">
                  <c:v>search engine</c:v>
                </c:pt>
                <c:pt idx="1">
                  <c:v>content marketing</c:v>
                </c:pt>
                <c:pt idx="2">
                  <c:v>display engine</c:v>
                </c:pt>
              </c:strCache>
            </c:strRef>
          </c:cat>
          <c:val>
            <c:numRef>
              <c:f>Sheet1!$B$2:$B$4</c:f>
              <c:numCache>
                <c:formatCode>General</c:formatCode>
                <c:ptCount val="3"/>
                <c:pt idx="0">
                  <c:v>85</c:v>
                </c:pt>
                <c:pt idx="1">
                  <c:v>8</c:v>
                </c:pt>
                <c:pt idx="2">
                  <c:v>7</c:v>
                </c:pt>
              </c:numCache>
            </c:numRef>
          </c:val>
          <c:extLst>
            <c:ext xmlns:c16="http://schemas.microsoft.com/office/drawing/2014/chart" uri="{C3380CC4-5D6E-409C-BE32-E72D297353CC}">
              <c16:uniqueId val="{00000000-0EB8-4F9C-B927-10E18D60EC8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6/12/2022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6/12/2022</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0.xml"/><Relationship Id="rId5" Type="http://schemas.openxmlformats.org/officeDocument/2006/relationships/chart" Target="../charts/chart15.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0.xml"/><Relationship Id="rId5" Type="http://schemas.openxmlformats.org/officeDocument/2006/relationships/chart" Target="../charts/chart20.xml"/><Relationship Id="rId4" Type="http://schemas.openxmlformats.org/officeDocument/2006/relationships/chart" Target="../charts/chart19.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10.xml"/><Relationship Id="rId4" Type="http://schemas.openxmlformats.org/officeDocument/2006/relationships/chart" Target="../charts/chart2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10.xml"/><Relationship Id="rId4" Type="http://schemas.openxmlformats.org/officeDocument/2006/relationships/chart" Target="../charts/chart2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8389"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 Customer</a:t>
            </a:r>
            <a:br>
              <a:rPr lang="en-US" sz="4800" dirty="0"/>
            </a:br>
            <a:r>
              <a:rPr lang="en-US" sz="4800" dirty="0"/>
              <a:t>Retention</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Flip Robo Technologies</a:t>
            </a:r>
          </a:p>
          <a:p>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Report by</a:t>
            </a:r>
          </a:p>
          <a:p>
            <a:r>
              <a:rPr lang="en-US" dirty="0"/>
              <a:t>Alfinson John</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5625D71-1744-627A-F6BF-33B0100338B0}"/>
              </a:ext>
            </a:extLst>
          </p:cNvPr>
          <p:cNvGraphicFramePr>
            <a:graphicFrameLocks noGrp="1"/>
          </p:cNvGraphicFramePr>
          <p:nvPr>
            <p:ph sz="quarter" idx="10"/>
            <p:extLst>
              <p:ext uri="{D42A27DB-BD31-4B8C-83A1-F6EECF244321}">
                <p14:modId xmlns:p14="http://schemas.microsoft.com/office/powerpoint/2010/main" val="2609501627"/>
              </p:ext>
            </p:extLst>
          </p:nvPr>
        </p:nvGraphicFramePr>
        <p:xfrm>
          <a:off x="838200" y="1593908"/>
          <a:ext cx="7550791" cy="320459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26D3757C-F38F-8362-75C7-347C98429935}"/>
              </a:ext>
            </a:extLst>
          </p:cNvPr>
          <p:cNvSpPr>
            <a:spLocks noGrp="1"/>
          </p:cNvSpPr>
          <p:nvPr>
            <p:ph type="title"/>
          </p:nvPr>
        </p:nvSpPr>
        <p:spPr/>
        <p:txBody>
          <a:bodyPr/>
          <a:lstStyle/>
          <a:p>
            <a:r>
              <a:rPr lang="en-US" dirty="0"/>
              <a:t>Who is our potential customer?</a:t>
            </a:r>
          </a:p>
        </p:txBody>
      </p:sp>
      <p:sp>
        <p:nvSpPr>
          <p:cNvPr id="8" name="TextBox 7">
            <a:extLst>
              <a:ext uri="{FF2B5EF4-FFF2-40B4-BE49-F238E27FC236}">
                <a16:creationId xmlns:a16="http://schemas.microsoft.com/office/drawing/2014/main" id="{897A4CA5-53A9-6A24-39DD-225C73E81EDD}"/>
              </a:ext>
            </a:extLst>
          </p:cNvPr>
          <p:cNvSpPr txBox="1"/>
          <p:nvPr/>
        </p:nvSpPr>
        <p:spPr>
          <a:xfrm>
            <a:off x="7667537" y="2201921"/>
            <a:ext cx="4251121" cy="646331"/>
          </a:xfrm>
          <a:prstGeom prst="rect">
            <a:avLst/>
          </a:prstGeom>
          <a:noFill/>
        </p:spPr>
        <p:txBody>
          <a:bodyPr wrap="square">
            <a:spAutoFit/>
          </a:bodyPr>
          <a:lstStyle/>
          <a:p>
            <a:r>
              <a:rPr lang="en-US" dirty="0"/>
              <a:t>21 – 50 Years are potential age who covers</a:t>
            </a:r>
          </a:p>
          <a:p>
            <a:r>
              <a:rPr lang="en-US" dirty="0"/>
              <a:t>85% sales</a:t>
            </a:r>
          </a:p>
        </p:txBody>
      </p:sp>
      <p:sp>
        <p:nvSpPr>
          <p:cNvPr id="10" name="TextBox 9">
            <a:extLst>
              <a:ext uri="{FF2B5EF4-FFF2-40B4-BE49-F238E27FC236}">
                <a16:creationId xmlns:a16="http://schemas.microsoft.com/office/drawing/2014/main" id="{DF8C2ED2-185A-BBB4-D94B-12D5B3D88E27}"/>
              </a:ext>
            </a:extLst>
          </p:cNvPr>
          <p:cNvSpPr txBox="1"/>
          <p:nvPr/>
        </p:nvSpPr>
        <p:spPr>
          <a:xfrm>
            <a:off x="7667537" y="3361712"/>
            <a:ext cx="6094602" cy="923330"/>
          </a:xfrm>
          <a:prstGeom prst="rect">
            <a:avLst/>
          </a:prstGeom>
          <a:noFill/>
        </p:spPr>
        <p:txBody>
          <a:bodyPr wrap="square">
            <a:spAutoFit/>
          </a:bodyPr>
          <a:lstStyle/>
          <a:p>
            <a:r>
              <a:rPr lang="en-US" dirty="0"/>
              <a:t>&gt; Females are the</a:t>
            </a:r>
          </a:p>
          <a:p>
            <a:r>
              <a:rPr lang="en-US" dirty="0"/>
              <a:t>Potential customer</a:t>
            </a:r>
          </a:p>
          <a:p>
            <a:r>
              <a:rPr lang="en-US" dirty="0"/>
              <a:t>67.29%</a:t>
            </a:r>
          </a:p>
        </p:txBody>
      </p:sp>
    </p:spTree>
    <p:extLst>
      <p:ext uri="{BB962C8B-B14F-4D97-AF65-F5344CB8AC3E}">
        <p14:creationId xmlns:p14="http://schemas.microsoft.com/office/powerpoint/2010/main" val="341748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19BC-BFED-67B0-20E6-F376CD5BAACB}"/>
              </a:ext>
            </a:extLst>
          </p:cNvPr>
          <p:cNvSpPr>
            <a:spLocks noGrp="1"/>
          </p:cNvSpPr>
          <p:nvPr>
            <p:ph type="title"/>
          </p:nvPr>
        </p:nvSpPr>
        <p:spPr>
          <a:xfrm>
            <a:off x="426000" y="647700"/>
            <a:ext cx="11340000" cy="700114"/>
          </a:xfrm>
        </p:spPr>
        <p:txBody>
          <a:bodyPr/>
          <a:lstStyle/>
          <a:p>
            <a:pPr algn="ctr"/>
            <a:r>
              <a:rPr lang="en-US" b="1" dirty="0"/>
              <a:t>Top 10 Cities for e-commerce</a:t>
            </a:r>
          </a:p>
        </p:txBody>
      </p:sp>
      <p:graphicFrame>
        <p:nvGraphicFramePr>
          <p:cNvPr id="9" name="Chart 8">
            <a:extLst>
              <a:ext uri="{FF2B5EF4-FFF2-40B4-BE49-F238E27FC236}">
                <a16:creationId xmlns:a16="http://schemas.microsoft.com/office/drawing/2014/main" id="{9CC93F05-1D7A-9F6D-7A7C-39E47B89DAED}"/>
              </a:ext>
            </a:extLst>
          </p:cNvPr>
          <p:cNvGraphicFramePr/>
          <p:nvPr>
            <p:extLst>
              <p:ext uri="{D42A27DB-BD31-4B8C-83A1-F6EECF244321}">
                <p14:modId xmlns:p14="http://schemas.microsoft.com/office/powerpoint/2010/main" val="3249252981"/>
              </p:ext>
            </p:extLst>
          </p:nvPr>
        </p:nvGraphicFramePr>
        <p:xfrm>
          <a:off x="787939" y="1459684"/>
          <a:ext cx="10778247" cy="46786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819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0DEA-7D1C-2E79-A07A-698E043BB839}"/>
              </a:ext>
            </a:extLst>
          </p:cNvPr>
          <p:cNvSpPr>
            <a:spLocks noGrp="1"/>
          </p:cNvSpPr>
          <p:nvPr>
            <p:ph type="title"/>
          </p:nvPr>
        </p:nvSpPr>
        <p:spPr>
          <a:xfrm>
            <a:off x="432000" y="647700"/>
            <a:ext cx="3186689" cy="700114"/>
          </a:xfrm>
        </p:spPr>
        <p:txBody>
          <a:bodyPr/>
          <a:lstStyle/>
          <a:p>
            <a:r>
              <a:rPr lang="en-US" sz="2800" b="1" dirty="0"/>
              <a:t>Shopping Pattern</a:t>
            </a:r>
          </a:p>
        </p:txBody>
      </p:sp>
      <p:sp>
        <p:nvSpPr>
          <p:cNvPr id="3" name="TextBox 2">
            <a:extLst>
              <a:ext uri="{FF2B5EF4-FFF2-40B4-BE49-F238E27FC236}">
                <a16:creationId xmlns:a16="http://schemas.microsoft.com/office/drawing/2014/main" id="{E51E9E0E-FB03-63E7-1B46-27BB174ED0F0}"/>
              </a:ext>
            </a:extLst>
          </p:cNvPr>
          <p:cNvSpPr txBox="1"/>
          <p:nvPr/>
        </p:nvSpPr>
        <p:spPr>
          <a:xfrm>
            <a:off x="7457456" y="1609009"/>
            <a:ext cx="4818434" cy="923330"/>
          </a:xfrm>
          <a:prstGeom prst="rect">
            <a:avLst/>
          </a:prstGeom>
          <a:noFill/>
        </p:spPr>
        <p:txBody>
          <a:bodyPr wrap="square" rtlCol="0">
            <a:spAutoFit/>
          </a:bodyPr>
          <a:lstStyle/>
          <a:p>
            <a:r>
              <a:rPr lang="en-US" b="1" dirty="0"/>
              <a:t>How many times you have made an online purchase in the past 1 year?</a:t>
            </a:r>
          </a:p>
          <a:p>
            <a:endParaRPr lang="en-US" dirty="0"/>
          </a:p>
        </p:txBody>
      </p:sp>
      <p:graphicFrame>
        <p:nvGraphicFramePr>
          <p:cNvPr id="6" name="Chart 5">
            <a:extLst>
              <a:ext uri="{FF2B5EF4-FFF2-40B4-BE49-F238E27FC236}">
                <a16:creationId xmlns:a16="http://schemas.microsoft.com/office/drawing/2014/main" id="{EA603471-85C0-33D5-BC55-A779077B4184}"/>
              </a:ext>
            </a:extLst>
          </p:cNvPr>
          <p:cNvGraphicFramePr/>
          <p:nvPr>
            <p:extLst>
              <p:ext uri="{D42A27DB-BD31-4B8C-83A1-F6EECF244321}">
                <p14:modId xmlns:p14="http://schemas.microsoft.com/office/powerpoint/2010/main" val="2031258495"/>
              </p:ext>
            </p:extLst>
          </p:nvPr>
        </p:nvGraphicFramePr>
        <p:xfrm>
          <a:off x="432000" y="2793534"/>
          <a:ext cx="6017438" cy="341676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F4C2B25-3681-AF75-A2C6-C1A59DD43BB6}"/>
              </a:ext>
            </a:extLst>
          </p:cNvPr>
          <p:cNvSpPr txBox="1"/>
          <p:nvPr/>
        </p:nvSpPr>
        <p:spPr>
          <a:xfrm>
            <a:off x="186654" y="1691788"/>
            <a:ext cx="6094602" cy="378886"/>
          </a:xfrm>
          <a:prstGeom prst="rect">
            <a:avLst/>
          </a:prstGeom>
          <a:noFill/>
        </p:spPr>
        <p:txBody>
          <a:bodyPr wrap="square">
            <a:spAutoFit/>
          </a:bodyPr>
          <a:lstStyle/>
          <a:p>
            <a:pPr algn="ctr" rtl="0">
              <a:defRPr sz="1862" b="0" i="0" u="none" strike="noStrike" kern="1200" spc="0" baseline="0">
                <a:solidFill>
                  <a:prstClr val="white">
                    <a:lumMod val="65000"/>
                    <a:lumOff val="35000"/>
                  </a:prstClr>
                </a:solidFill>
                <a:latin typeface="+mn-lt"/>
                <a:ea typeface="+mn-ea"/>
                <a:cs typeface="+mn-cs"/>
              </a:defRPr>
            </a:pPr>
            <a:r>
              <a:rPr lang="en-US" b="1" dirty="0">
                <a:solidFill>
                  <a:schemeClr val="tx1">
                    <a:lumMod val="95000"/>
                    <a:lumOff val="5000"/>
                  </a:schemeClr>
                </a:solidFill>
              </a:rPr>
              <a:t>Since how</a:t>
            </a:r>
            <a:r>
              <a:rPr lang="en-US" b="1" baseline="0" dirty="0">
                <a:solidFill>
                  <a:schemeClr val="tx1">
                    <a:lumMod val="95000"/>
                    <a:lumOff val="5000"/>
                  </a:schemeClr>
                </a:solidFill>
              </a:rPr>
              <a:t> long you are shopping online</a:t>
            </a:r>
            <a:r>
              <a:rPr lang="en-US" baseline="0" dirty="0">
                <a:solidFill>
                  <a:schemeClr val="tx1">
                    <a:lumMod val="95000"/>
                    <a:lumOff val="5000"/>
                  </a:schemeClr>
                </a:solidFill>
              </a:rPr>
              <a:t>?</a:t>
            </a:r>
            <a:endParaRPr lang="en-US" dirty="0">
              <a:solidFill>
                <a:schemeClr val="tx1">
                  <a:lumMod val="95000"/>
                  <a:lumOff val="5000"/>
                </a:schemeClr>
              </a:solidFill>
            </a:endParaRPr>
          </a:p>
        </p:txBody>
      </p:sp>
      <p:graphicFrame>
        <p:nvGraphicFramePr>
          <p:cNvPr id="14" name="Chart 13">
            <a:extLst>
              <a:ext uri="{FF2B5EF4-FFF2-40B4-BE49-F238E27FC236}">
                <a16:creationId xmlns:a16="http://schemas.microsoft.com/office/drawing/2014/main" id="{15F5F9A1-C52D-2879-993B-4E13DC90B28E}"/>
              </a:ext>
            </a:extLst>
          </p:cNvPr>
          <p:cNvGraphicFramePr/>
          <p:nvPr>
            <p:extLst>
              <p:ext uri="{D42A27DB-BD31-4B8C-83A1-F6EECF244321}">
                <p14:modId xmlns:p14="http://schemas.microsoft.com/office/powerpoint/2010/main" val="3619730025"/>
              </p:ext>
            </p:extLst>
          </p:nvPr>
        </p:nvGraphicFramePr>
        <p:xfrm>
          <a:off x="8011486" y="2725286"/>
          <a:ext cx="2962246" cy="33315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797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5FEE-0A23-641A-FAFF-2C8470896FA5}"/>
              </a:ext>
            </a:extLst>
          </p:cNvPr>
          <p:cNvSpPr>
            <a:spLocks noGrp="1"/>
          </p:cNvSpPr>
          <p:nvPr>
            <p:ph type="title"/>
          </p:nvPr>
        </p:nvSpPr>
        <p:spPr>
          <a:xfrm>
            <a:off x="426000" y="446365"/>
            <a:ext cx="11340000" cy="700114"/>
          </a:xfrm>
        </p:spPr>
        <p:txBody>
          <a:bodyPr/>
          <a:lstStyle/>
          <a:p>
            <a:pPr algn="ctr"/>
            <a:r>
              <a:rPr lang="en-US" sz="2800" b="1" dirty="0"/>
              <a:t>How they do shopping?</a:t>
            </a:r>
          </a:p>
        </p:txBody>
      </p:sp>
      <p:sp>
        <p:nvSpPr>
          <p:cNvPr id="4" name="TextBox 3">
            <a:extLst>
              <a:ext uri="{FF2B5EF4-FFF2-40B4-BE49-F238E27FC236}">
                <a16:creationId xmlns:a16="http://schemas.microsoft.com/office/drawing/2014/main" id="{7932EA77-7904-0ED1-17DC-6D83D48961F2}"/>
              </a:ext>
            </a:extLst>
          </p:cNvPr>
          <p:cNvSpPr txBox="1"/>
          <p:nvPr/>
        </p:nvSpPr>
        <p:spPr>
          <a:xfrm>
            <a:off x="-157294" y="1647746"/>
            <a:ext cx="6094602" cy="378886"/>
          </a:xfrm>
          <a:prstGeom prst="rect">
            <a:avLst/>
          </a:prstGeom>
          <a:noFill/>
        </p:spPr>
        <p:txBody>
          <a:bodyPr wrap="square">
            <a:spAutoFit/>
          </a:bodyPr>
          <a:lstStyle/>
          <a:p>
            <a:pPr algn="ctr" rtl="0">
              <a:defRPr sz="1862" b="0" i="0" u="none" strike="noStrike" kern="1200" spc="0" baseline="0">
                <a:solidFill>
                  <a:prstClr val="white">
                    <a:lumMod val="65000"/>
                    <a:lumOff val="35000"/>
                  </a:prstClr>
                </a:solidFill>
                <a:latin typeface="+mn-lt"/>
                <a:ea typeface="+mn-ea"/>
                <a:cs typeface="+mn-cs"/>
              </a:defRPr>
            </a:pPr>
            <a:r>
              <a:rPr lang="en-US" dirty="0">
                <a:solidFill>
                  <a:schemeClr val="tx1">
                    <a:lumMod val="95000"/>
                    <a:lumOff val="5000"/>
                  </a:schemeClr>
                </a:solidFill>
              </a:rPr>
              <a:t>Devices Used</a:t>
            </a:r>
          </a:p>
        </p:txBody>
      </p:sp>
      <p:sp>
        <p:nvSpPr>
          <p:cNvPr id="6" name="TextBox 5">
            <a:extLst>
              <a:ext uri="{FF2B5EF4-FFF2-40B4-BE49-F238E27FC236}">
                <a16:creationId xmlns:a16="http://schemas.microsoft.com/office/drawing/2014/main" id="{AA36B2E0-2B88-6B12-8E0D-296E07DA71F1}"/>
              </a:ext>
            </a:extLst>
          </p:cNvPr>
          <p:cNvSpPr txBox="1"/>
          <p:nvPr/>
        </p:nvSpPr>
        <p:spPr>
          <a:xfrm>
            <a:off x="6330195" y="1647746"/>
            <a:ext cx="6174296" cy="378886"/>
          </a:xfrm>
          <a:prstGeom prst="rect">
            <a:avLst/>
          </a:prstGeom>
          <a:noFill/>
        </p:spPr>
        <p:txBody>
          <a:bodyPr wrap="square">
            <a:spAutoFit/>
          </a:bodyPr>
          <a:lstStyle/>
          <a:p>
            <a:pPr algn="ctr" rtl="0">
              <a:defRPr sz="1862" b="0" i="0" u="none" strike="noStrike" kern="1200" spc="0" baseline="0">
                <a:solidFill>
                  <a:prstClr val="white">
                    <a:lumMod val="65000"/>
                    <a:lumOff val="35000"/>
                  </a:prstClr>
                </a:solidFill>
                <a:latin typeface="+mn-lt"/>
                <a:ea typeface="+mn-ea"/>
                <a:cs typeface="+mn-cs"/>
              </a:defRPr>
            </a:pPr>
            <a:r>
              <a:rPr lang="en-US" dirty="0">
                <a:solidFill>
                  <a:schemeClr val="tx1">
                    <a:lumMod val="95000"/>
                    <a:lumOff val="5000"/>
                  </a:schemeClr>
                </a:solidFill>
              </a:rPr>
              <a:t>Browser</a:t>
            </a:r>
          </a:p>
        </p:txBody>
      </p:sp>
      <p:graphicFrame>
        <p:nvGraphicFramePr>
          <p:cNvPr id="9" name="Chart 8">
            <a:extLst>
              <a:ext uri="{FF2B5EF4-FFF2-40B4-BE49-F238E27FC236}">
                <a16:creationId xmlns:a16="http://schemas.microsoft.com/office/drawing/2014/main" id="{EBCD12D1-42DB-7FF4-C22C-E160A9AA9B82}"/>
              </a:ext>
            </a:extLst>
          </p:cNvPr>
          <p:cNvGraphicFramePr/>
          <p:nvPr>
            <p:extLst>
              <p:ext uri="{D42A27DB-BD31-4B8C-83A1-F6EECF244321}">
                <p14:modId xmlns:p14="http://schemas.microsoft.com/office/powerpoint/2010/main" val="367101752"/>
              </p:ext>
            </p:extLst>
          </p:nvPr>
        </p:nvGraphicFramePr>
        <p:xfrm>
          <a:off x="679508" y="2197916"/>
          <a:ext cx="5813571" cy="3800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ADC47002-0399-7C74-F3EC-58E7D5A6D814}"/>
              </a:ext>
            </a:extLst>
          </p:cNvPr>
          <p:cNvGraphicFramePr/>
          <p:nvPr>
            <p:extLst>
              <p:ext uri="{D42A27DB-BD31-4B8C-83A1-F6EECF244321}">
                <p14:modId xmlns:p14="http://schemas.microsoft.com/office/powerpoint/2010/main" val="2339202721"/>
              </p:ext>
            </p:extLst>
          </p:nvPr>
        </p:nvGraphicFramePr>
        <p:xfrm>
          <a:off x="7231545" y="2197916"/>
          <a:ext cx="4371596" cy="3357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878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20C2-9C0E-ABED-0623-B19A25821F12}"/>
              </a:ext>
            </a:extLst>
          </p:cNvPr>
          <p:cNvSpPr>
            <a:spLocks noGrp="1"/>
          </p:cNvSpPr>
          <p:nvPr>
            <p:ph type="title"/>
          </p:nvPr>
        </p:nvSpPr>
        <p:spPr/>
        <p:txBody>
          <a:bodyPr/>
          <a:lstStyle/>
          <a:p>
            <a:pPr algn="ctr"/>
            <a:r>
              <a:rPr lang="en-US" sz="3200" b="1" dirty="0"/>
              <a:t>How Customer reached to online website?</a:t>
            </a:r>
            <a:endParaRPr lang="en-US" b="1" dirty="0"/>
          </a:p>
        </p:txBody>
      </p:sp>
      <p:sp>
        <p:nvSpPr>
          <p:cNvPr id="4" name="TextBox 3">
            <a:extLst>
              <a:ext uri="{FF2B5EF4-FFF2-40B4-BE49-F238E27FC236}">
                <a16:creationId xmlns:a16="http://schemas.microsoft.com/office/drawing/2014/main" id="{92FDADF3-1731-1FBD-9EE1-0D00E6BE02CC}"/>
              </a:ext>
            </a:extLst>
          </p:cNvPr>
          <p:cNvSpPr txBox="1"/>
          <p:nvPr/>
        </p:nvSpPr>
        <p:spPr>
          <a:xfrm>
            <a:off x="1325459" y="1446911"/>
            <a:ext cx="11048301" cy="369332"/>
          </a:xfrm>
          <a:prstGeom prst="rect">
            <a:avLst/>
          </a:prstGeom>
          <a:noFill/>
        </p:spPr>
        <p:txBody>
          <a:bodyPr wrap="square">
            <a:spAutoFit/>
          </a:bodyPr>
          <a:lstStyle/>
          <a:p>
            <a:r>
              <a:rPr lang="en-US" dirty="0"/>
              <a:t>Customers are somehow know what they need so that they search on search engine like Google</a:t>
            </a:r>
          </a:p>
        </p:txBody>
      </p:sp>
      <p:graphicFrame>
        <p:nvGraphicFramePr>
          <p:cNvPr id="7" name="Chart 6">
            <a:extLst>
              <a:ext uri="{FF2B5EF4-FFF2-40B4-BE49-F238E27FC236}">
                <a16:creationId xmlns:a16="http://schemas.microsoft.com/office/drawing/2014/main" id="{FD408AE6-524E-5F57-5955-E5935BE6E1CC}"/>
              </a:ext>
            </a:extLst>
          </p:cNvPr>
          <p:cNvGraphicFramePr/>
          <p:nvPr>
            <p:extLst>
              <p:ext uri="{D42A27DB-BD31-4B8C-83A1-F6EECF244321}">
                <p14:modId xmlns:p14="http://schemas.microsoft.com/office/powerpoint/2010/main" val="2838475918"/>
              </p:ext>
            </p:extLst>
          </p:nvPr>
        </p:nvGraphicFramePr>
        <p:xfrm>
          <a:off x="782040" y="2550253"/>
          <a:ext cx="5568426" cy="35125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ADDEDAD3-C958-3BD9-D152-883EEC96BB59}"/>
              </a:ext>
            </a:extLst>
          </p:cNvPr>
          <p:cNvGraphicFramePr/>
          <p:nvPr>
            <p:extLst>
              <p:ext uri="{D42A27DB-BD31-4B8C-83A1-F6EECF244321}">
                <p14:modId xmlns:p14="http://schemas.microsoft.com/office/powerpoint/2010/main" val="35249580"/>
              </p:ext>
            </p:extLst>
          </p:nvPr>
        </p:nvGraphicFramePr>
        <p:xfrm>
          <a:off x="7717871" y="2399251"/>
          <a:ext cx="3616587" cy="3588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6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0963-6C32-42FF-32B2-F9EA7A320572}"/>
              </a:ext>
            </a:extLst>
          </p:cNvPr>
          <p:cNvSpPr>
            <a:spLocks noGrp="1"/>
          </p:cNvSpPr>
          <p:nvPr>
            <p:ph type="title"/>
          </p:nvPr>
        </p:nvSpPr>
        <p:spPr>
          <a:xfrm>
            <a:off x="426000" y="535476"/>
            <a:ext cx="11340000" cy="700114"/>
          </a:xfrm>
        </p:spPr>
        <p:txBody>
          <a:bodyPr/>
          <a:lstStyle/>
          <a:p>
            <a:pPr algn="ctr"/>
            <a:r>
              <a:rPr lang="en-US" b="1" dirty="0"/>
              <a:t>Customer habit on ecommerce</a:t>
            </a:r>
          </a:p>
        </p:txBody>
      </p:sp>
      <p:graphicFrame>
        <p:nvGraphicFramePr>
          <p:cNvPr id="5" name="Chart 4">
            <a:extLst>
              <a:ext uri="{FF2B5EF4-FFF2-40B4-BE49-F238E27FC236}">
                <a16:creationId xmlns:a16="http://schemas.microsoft.com/office/drawing/2014/main" id="{977CF31B-8DBE-3BA0-86FB-3EAACB8A38F8}"/>
              </a:ext>
            </a:extLst>
          </p:cNvPr>
          <p:cNvGraphicFramePr/>
          <p:nvPr>
            <p:extLst>
              <p:ext uri="{D42A27DB-BD31-4B8C-83A1-F6EECF244321}">
                <p14:modId xmlns:p14="http://schemas.microsoft.com/office/powerpoint/2010/main" val="472217481"/>
              </p:ext>
            </p:extLst>
          </p:nvPr>
        </p:nvGraphicFramePr>
        <p:xfrm>
          <a:off x="906012" y="2130804"/>
          <a:ext cx="5469622" cy="37474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428593C-4014-D3BA-DC74-D30F90BE1C27}"/>
              </a:ext>
            </a:extLst>
          </p:cNvPr>
          <p:cNvGraphicFramePr/>
          <p:nvPr>
            <p:extLst>
              <p:ext uri="{D42A27DB-BD31-4B8C-83A1-F6EECF244321}">
                <p14:modId xmlns:p14="http://schemas.microsoft.com/office/powerpoint/2010/main" val="1109277480"/>
              </p:ext>
            </p:extLst>
          </p:nvPr>
        </p:nvGraphicFramePr>
        <p:xfrm>
          <a:off x="6610525" y="2130804"/>
          <a:ext cx="4497431" cy="34916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053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40F0-3E1B-91E2-8315-A28187944AAA}"/>
              </a:ext>
            </a:extLst>
          </p:cNvPr>
          <p:cNvSpPr>
            <a:spLocks noGrp="1"/>
          </p:cNvSpPr>
          <p:nvPr>
            <p:ph type="title"/>
          </p:nvPr>
        </p:nvSpPr>
        <p:spPr>
          <a:xfrm>
            <a:off x="230664" y="320530"/>
            <a:ext cx="11340000" cy="700114"/>
          </a:xfrm>
        </p:spPr>
        <p:txBody>
          <a:bodyPr/>
          <a:lstStyle/>
          <a:p>
            <a:pPr algn="ctr"/>
            <a:r>
              <a:rPr lang="en-US" b="1" dirty="0"/>
              <a:t>Website content</a:t>
            </a:r>
          </a:p>
        </p:txBody>
      </p:sp>
      <p:graphicFrame>
        <p:nvGraphicFramePr>
          <p:cNvPr id="5" name="Chart 4">
            <a:extLst>
              <a:ext uri="{FF2B5EF4-FFF2-40B4-BE49-F238E27FC236}">
                <a16:creationId xmlns:a16="http://schemas.microsoft.com/office/drawing/2014/main" id="{D76265BF-EA10-D7A5-92E2-CEE6C0A0C822}"/>
              </a:ext>
            </a:extLst>
          </p:cNvPr>
          <p:cNvGraphicFramePr/>
          <p:nvPr>
            <p:extLst>
              <p:ext uri="{D42A27DB-BD31-4B8C-83A1-F6EECF244321}">
                <p14:modId xmlns:p14="http://schemas.microsoft.com/office/powerpoint/2010/main" val="1155887206"/>
              </p:ext>
            </p:extLst>
          </p:nvPr>
        </p:nvGraphicFramePr>
        <p:xfrm>
          <a:off x="857543" y="1375794"/>
          <a:ext cx="5238458" cy="21140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DF6395C-5988-6B96-F647-85D4A98219D0}"/>
              </a:ext>
            </a:extLst>
          </p:cNvPr>
          <p:cNvGraphicFramePr/>
          <p:nvPr>
            <p:extLst>
              <p:ext uri="{D42A27DB-BD31-4B8C-83A1-F6EECF244321}">
                <p14:modId xmlns:p14="http://schemas.microsoft.com/office/powerpoint/2010/main" val="759201632"/>
              </p:ext>
            </p:extLst>
          </p:nvPr>
        </p:nvGraphicFramePr>
        <p:xfrm>
          <a:off x="857542" y="3842562"/>
          <a:ext cx="4905695" cy="2583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C77F10D-871B-0846-16D6-C10BF0F55D68}"/>
              </a:ext>
            </a:extLst>
          </p:cNvPr>
          <p:cNvGraphicFramePr/>
          <p:nvPr>
            <p:extLst>
              <p:ext uri="{D42A27DB-BD31-4B8C-83A1-F6EECF244321}">
                <p14:modId xmlns:p14="http://schemas.microsoft.com/office/powerpoint/2010/main" val="3854403446"/>
              </p:ext>
            </p:extLst>
          </p:nvPr>
        </p:nvGraphicFramePr>
        <p:xfrm>
          <a:off x="7717872" y="1231396"/>
          <a:ext cx="3616586" cy="22584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1B86C4A4-0F62-9BB4-F2D2-4755DA8D430A}"/>
              </a:ext>
            </a:extLst>
          </p:cNvPr>
          <p:cNvGraphicFramePr/>
          <p:nvPr>
            <p:extLst>
              <p:ext uri="{D42A27DB-BD31-4B8C-83A1-F6EECF244321}">
                <p14:modId xmlns:p14="http://schemas.microsoft.com/office/powerpoint/2010/main" val="1979488748"/>
              </p:ext>
            </p:extLst>
          </p:nvPr>
        </p:nvGraphicFramePr>
        <p:xfrm>
          <a:off x="8078598" y="3215392"/>
          <a:ext cx="2895134" cy="32105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8157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EEBE-BF1A-9E5C-9150-2EFB0B22AF1E}"/>
              </a:ext>
            </a:extLst>
          </p:cNvPr>
          <p:cNvSpPr>
            <a:spLocks noGrp="1"/>
          </p:cNvSpPr>
          <p:nvPr>
            <p:ph type="title"/>
          </p:nvPr>
        </p:nvSpPr>
        <p:spPr/>
        <p:txBody>
          <a:bodyPr/>
          <a:lstStyle/>
          <a:p>
            <a:r>
              <a:rPr lang="en-US" sz="3200" b="1" dirty="0"/>
              <a:t>Which of the Indian online retailer would you recommend to a friend?</a:t>
            </a:r>
            <a:endParaRPr lang="en-US" dirty="0"/>
          </a:p>
        </p:txBody>
      </p:sp>
      <p:graphicFrame>
        <p:nvGraphicFramePr>
          <p:cNvPr id="5" name="Chart 4">
            <a:extLst>
              <a:ext uri="{FF2B5EF4-FFF2-40B4-BE49-F238E27FC236}">
                <a16:creationId xmlns:a16="http://schemas.microsoft.com/office/drawing/2014/main" id="{33FD423D-2C9E-360F-32B1-691595ACF37E}"/>
              </a:ext>
            </a:extLst>
          </p:cNvPr>
          <p:cNvGraphicFramePr/>
          <p:nvPr>
            <p:extLst>
              <p:ext uri="{D42A27DB-BD31-4B8C-83A1-F6EECF244321}">
                <p14:modId xmlns:p14="http://schemas.microsoft.com/office/powerpoint/2010/main" val="4096849345"/>
              </p:ext>
            </p:extLst>
          </p:nvPr>
        </p:nvGraphicFramePr>
        <p:xfrm>
          <a:off x="2032000" y="1677798"/>
          <a:ext cx="7489505" cy="4460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220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659A-27EF-7F46-BF96-37B7356156EF}"/>
              </a:ext>
            </a:extLst>
          </p:cNvPr>
          <p:cNvSpPr>
            <a:spLocks noGrp="1"/>
          </p:cNvSpPr>
          <p:nvPr>
            <p:ph type="title"/>
          </p:nvPr>
        </p:nvSpPr>
        <p:spPr>
          <a:xfrm>
            <a:off x="426000" y="488309"/>
            <a:ext cx="11340000" cy="700114"/>
          </a:xfrm>
        </p:spPr>
        <p:txBody>
          <a:bodyPr/>
          <a:lstStyle/>
          <a:p>
            <a:pPr algn="ctr"/>
            <a:r>
              <a:rPr lang="en-US" b="1" dirty="0">
                <a:solidFill>
                  <a:schemeClr val="tx1">
                    <a:lumMod val="95000"/>
                    <a:lumOff val="5000"/>
                  </a:schemeClr>
                </a:solidFill>
              </a:rPr>
              <a:t>Performance during promotion, sales period</a:t>
            </a:r>
            <a:br>
              <a:rPr lang="en-US" b="1" dirty="0">
                <a:solidFill>
                  <a:srgbClr val="FF0000"/>
                </a:solidFill>
              </a:rPr>
            </a:br>
            <a:endParaRPr lang="en-US" dirty="0"/>
          </a:p>
        </p:txBody>
      </p:sp>
      <p:graphicFrame>
        <p:nvGraphicFramePr>
          <p:cNvPr id="5" name="Chart 4">
            <a:extLst>
              <a:ext uri="{FF2B5EF4-FFF2-40B4-BE49-F238E27FC236}">
                <a16:creationId xmlns:a16="http://schemas.microsoft.com/office/drawing/2014/main" id="{A7382D20-7108-1933-F1EA-0F791CA0B5CB}"/>
              </a:ext>
            </a:extLst>
          </p:cNvPr>
          <p:cNvGraphicFramePr/>
          <p:nvPr>
            <p:extLst>
              <p:ext uri="{D42A27DB-BD31-4B8C-83A1-F6EECF244321}">
                <p14:modId xmlns:p14="http://schemas.microsoft.com/office/powerpoint/2010/main" val="3638125658"/>
              </p:ext>
            </p:extLst>
          </p:nvPr>
        </p:nvGraphicFramePr>
        <p:xfrm>
          <a:off x="360727" y="1188423"/>
          <a:ext cx="4068661" cy="28047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0E78665-8A11-8927-32F9-42BF08891D07}"/>
              </a:ext>
            </a:extLst>
          </p:cNvPr>
          <p:cNvGraphicFramePr/>
          <p:nvPr>
            <p:extLst>
              <p:ext uri="{D42A27DB-BD31-4B8C-83A1-F6EECF244321}">
                <p14:modId xmlns:p14="http://schemas.microsoft.com/office/powerpoint/2010/main" val="676029820"/>
              </p:ext>
            </p:extLst>
          </p:nvPr>
        </p:nvGraphicFramePr>
        <p:xfrm>
          <a:off x="8508302" y="1033740"/>
          <a:ext cx="3322971" cy="31141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0DF39D5-2D07-F5DF-1F6C-665FA2798DDF}"/>
              </a:ext>
            </a:extLst>
          </p:cNvPr>
          <p:cNvGraphicFramePr/>
          <p:nvPr>
            <p:extLst>
              <p:ext uri="{D42A27DB-BD31-4B8C-83A1-F6EECF244321}">
                <p14:modId xmlns:p14="http://schemas.microsoft.com/office/powerpoint/2010/main" val="3897061066"/>
              </p:ext>
            </p:extLst>
          </p:nvPr>
        </p:nvGraphicFramePr>
        <p:xfrm>
          <a:off x="4061669" y="1407566"/>
          <a:ext cx="4068661" cy="25855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1BFAAB3A-72FB-B66E-4B95-C49579E72818}"/>
              </a:ext>
            </a:extLst>
          </p:cNvPr>
          <p:cNvGraphicFramePr/>
          <p:nvPr>
            <p:extLst>
              <p:ext uri="{D42A27DB-BD31-4B8C-83A1-F6EECF244321}">
                <p14:modId xmlns:p14="http://schemas.microsoft.com/office/powerpoint/2010/main" val="1828143926"/>
              </p:ext>
            </p:extLst>
          </p:nvPr>
        </p:nvGraphicFramePr>
        <p:xfrm>
          <a:off x="3956108" y="4038784"/>
          <a:ext cx="4363208" cy="27264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718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5EAD-C14E-9606-F792-52E3E38267F2}"/>
              </a:ext>
            </a:extLst>
          </p:cNvPr>
          <p:cNvSpPr>
            <a:spLocks noGrp="1"/>
          </p:cNvSpPr>
          <p:nvPr>
            <p:ph type="title"/>
          </p:nvPr>
        </p:nvSpPr>
        <p:spPr/>
        <p:txBody>
          <a:bodyPr/>
          <a:lstStyle/>
          <a:p>
            <a:pPr algn="ctr"/>
            <a:r>
              <a:rPr lang="en-US" b="1" dirty="0">
                <a:solidFill>
                  <a:schemeClr val="tx1">
                    <a:lumMod val="95000"/>
                    <a:lumOff val="5000"/>
                  </a:schemeClr>
                </a:solidFill>
              </a:rPr>
              <a:t>Privacy of Customer </a:t>
            </a:r>
            <a:br>
              <a:rPr lang="en-US" b="1" dirty="0">
                <a:solidFill>
                  <a:srgbClr val="FF0000"/>
                </a:solidFill>
              </a:rPr>
            </a:br>
            <a:endParaRPr lang="en-US" dirty="0"/>
          </a:p>
        </p:txBody>
      </p:sp>
      <p:graphicFrame>
        <p:nvGraphicFramePr>
          <p:cNvPr id="5" name="Chart 4">
            <a:extLst>
              <a:ext uri="{FF2B5EF4-FFF2-40B4-BE49-F238E27FC236}">
                <a16:creationId xmlns:a16="http://schemas.microsoft.com/office/drawing/2014/main" id="{1001ED8C-B9DA-5B99-7735-00A29DBD3471}"/>
              </a:ext>
            </a:extLst>
          </p:cNvPr>
          <p:cNvGraphicFramePr/>
          <p:nvPr>
            <p:extLst>
              <p:ext uri="{D42A27DB-BD31-4B8C-83A1-F6EECF244321}">
                <p14:modId xmlns:p14="http://schemas.microsoft.com/office/powerpoint/2010/main" val="3551693292"/>
              </p:ext>
            </p:extLst>
          </p:nvPr>
        </p:nvGraphicFramePr>
        <p:xfrm>
          <a:off x="-394283" y="1347814"/>
          <a:ext cx="5495721" cy="33406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2A7F80A-544C-80A6-1330-D6D3D64D482F}"/>
              </a:ext>
            </a:extLst>
          </p:cNvPr>
          <p:cNvGraphicFramePr/>
          <p:nvPr>
            <p:extLst>
              <p:ext uri="{D42A27DB-BD31-4B8C-83A1-F6EECF244321}">
                <p14:modId xmlns:p14="http://schemas.microsoft.com/office/powerpoint/2010/main" val="251821802"/>
              </p:ext>
            </p:extLst>
          </p:nvPr>
        </p:nvGraphicFramePr>
        <p:xfrm>
          <a:off x="3876645" y="1347814"/>
          <a:ext cx="5058561" cy="3592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12D7B8A-728A-EB47-D16C-A02E5E4A923D}"/>
              </a:ext>
            </a:extLst>
          </p:cNvPr>
          <p:cNvGraphicFramePr/>
          <p:nvPr>
            <p:extLst>
              <p:ext uri="{D42A27DB-BD31-4B8C-83A1-F6EECF244321}">
                <p14:modId xmlns:p14="http://schemas.microsoft.com/office/powerpoint/2010/main" val="778129500"/>
              </p:ext>
            </p:extLst>
          </p:nvPr>
        </p:nvGraphicFramePr>
        <p:xfrm>
          <a:off x="8546083" y="1960394"/>
          <a:ext cx="3432028" cy="293721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07CF4451-099D-7E27-5D6E-513A29C64569}"/>
              </a:ext>
            </a:extLst>
          </p:cNvPr>
          <p:cNvSpPr txBox="1"/>
          <p:nvPr/>
        </p:nvSpPr>
        <p:spPr>
          <a:xfrm>
            <a:off x="7310788" y="1347814"/>
            <a:ext cx="6291742" cy="400110"/>
          </a:xfrm>
          <a:prstGeom prst="rect">
            <a:avLst/>
          </a:prstGeom>
          <a:noFill/>
        </p:spPr>
        <p:txBody>
          <a:bodyPr wrap="square">
            <a:spAutoFit/>
          </a:bodyPr>
          <a:lstStyle/>
          <a:p>
            <a:pPr algn="ctr" rtl="0">
              <a:defRPr sz="1862" b="0" i="0" u="none" strike="noStrike" kern="1200" spc="0" baseline="0">
                <a:solidFill>
                  <a:prstClr val="white">
                    <a:lumMod val="65000"/>
                    <a:lumOff val="35000"/>
                  </a:prstClr>
                </a:solidFill>
                <a:latin typeface="+mn-lt"/>
                <a:ea typeface="+mn-ea"/>
                <a:cs typeface="+mn-cs"/>
              </a:defRPr>
            </a:pPr>
            <a:r>
              <a:rPr lang="en-US" sz="2000" b="1" dirty="0">
                <a:solidFill>
                  <a:schemeClr val="tx1">
                    <a:lumMod val="75000"/>
                    <a:lumOff val="25000"/>
                  </a:schemeClr>
                </a:solidFill>
              </a:rPr>
              <a:t>Perceived Trustworthiness</a:t>
            </a:r>
          </a:p>
        </p:txBody>
      </p:sp>
    </p:spTree>
    <p:extLst>
      <p:ext uri="{BB962C8B-B14F-4D97-AF65-F5344CB8AC3E}">
        <p14:creationId xmlns:p14="http://schemas.microsoft.com/office/powerpoint/2010/main" val="53922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a:xfrm>
            <a:off x="8081160" y="436226"/>
            <a:ext cx="3844721" cy="3238151"/>
          </a:xfr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41058" y="2474752"/>
            <a:ext cx="8575879" cy="2577037"/>
          </a:xfrm>
        </p:spPr>
        <p:txBody>
          <a:bodyPr/>
          <a:lstStyle/>
          <a:p>
            <a:pPr marL="0" indent="0">
              <a:buNone/>
            </a:pPr>
            <a:r>
              <a:rPr lang="en-US" b="0" i="0" dirty="0">
                <a:solidFill>
                  <a:srgbClr val="6B7C93"/>
                </a:solidFill>
                <a:effectLst/>
                <a:latin typeface="gt_americaregular"/>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endParaRPr lang="en-US"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6025626" cy="830997"/>
          </a:xfrm>
        </p:spPr>
        <p:txBody>
          <a:bodyPr/>
          <a:lstStyle/>
          <a:p>
            <a:r>
              <a:rPr lang="en-US" dirty="0"/>
              <a:t>What is Customer Retention?</a:t>
            </a:r>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4630-B5A7-63C9-7B92-B5144164228E}"/>
              </a:ext>
            </a:extLst>
          </p:cNvPr>
          <p:cNvSpPr>
            <a:spLocks noGrp="1"/>
          </p:cNvSpPr>
          <p:nvPr>
            <p:ph type="title"/>
          </p:nvPr>
        </p:nvSpPr>
        <p:spPr/>
        <p:txBody>
          <a:bodyPr/>
          <a:lstStyle/>
          <a:p>
            <a:pPr algn="ctr"/>
            <a:r>
              <a:rPr lang="en-US" dirty="0"/>
              <a:t>Platform Technical performance  </a:t>
            </a:r>
            <a:br>
              <a:rPr lang="en-US" b="1" dirty="0">
                <a:solidFill>
                  <a:srgbClr val="FF0000"/>
                </a:solidFill>
              </a:rPr>
            </a:br>
            <a:endParaRPr lang="en-US" dirty="0"/>
          </a:p>
        </p:txBody>
      </p:sp>
      <p:graphicFrame>
        <p:nvGraphicFramePr>
          <p:cNvPr id="5" name="Chart 4">
            <a:extLst>
              <a:ext uri="{FF2B5EF4-FFF2-40B4-BE49-F238E27FC236}">
                <a16:creationId xmlns:a16="http://schemas.microsoft.com/office/drawing/2014/main" id="{EA0A5166-51B1-7DF2-3122-CB0F61E06827}"/>
              </a:ext>
            </a:extLst>
          </p:cNvPr>
          <p:cNvGraphicFramePr/>
          <p:nvPr>
            <p:extLst>
              <p:ext uri="{D42A27DB-BD31-4B8C-83A1-F6EECF244321}">
                <p14:modId xmlns:p14="http://schemas.microsoft.com/office/powerpoint/2010/main" val="1804396430"/>
              </p:ext>
            </p:extLst>
          </p:nvPr>
        </p:nvGraphicFramePr>
        <p:xfrm>
          <a:off x="184557" y="1345000"/>
          <a:ext cx="4589709" cy="3006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8366C30-D5D8-651E-0448-117CBA5337FF}"/>
              </a:ext>
            </a:extLst>
          </p:cNvPr>
          <p:cNvGraphicFramePr/>
          <p:nvPr>
            <p:extLst>
              <p:ext uri="{D42A27DB-BD31-4B8C-83A1-F6EECF244321}">
                <p14:modId xmlns:p14="http://schemas.microsoft.com/office/powerpoint/2010/main" val="655385727"/>
              </p:ext>
            </p:extLst>
          </p:nvPr>
        </p:nvGraphicFramePr>
        <p:xfrm>
          <a:off x="5377342" y="2014018"/>
          <a:ext cx="2937735" cy="242933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CCAA14B-AFD9-31CF-5A62-A984D254D8CF}"/>
              </a:ext>
            </a:extLst>
          </p:cNvPr>
          <p:cNvSpPr txBox="1"/>
          <p:nvPr/>
        </p:nvSpPr>
        <p:spPr>
          <a:xfrm>
            <a:off x="3710031" y="1403927"/>
            <a:ext cx="6094602" cy="378886"/>
          </a:xfrm>
          <a:prstGeom prst="rect">
            <a:avLst/>
          </a:prstGeom>
          <a:noFill/>
        </p:spPr>
        <p:txBody>
          <a:bodyPr wrap="square">
            <a:spAutoFit/>
          </a:bodyPr>
          <a:lstStyle/>
          <a:p>
            <a:pPr algn="ctr" rtl="0">
              <a:defRPr sz="1862" b="0" i="0" u="none" strike="noStrike" kern="1200" spc="0" baseline="0">
                <a:solidFill>
                  <a:prstClr val="white">
                    <a:lumMod val="65000"/>
                    <a:lumOff val="35000"/>
                  </a:prstClr>
                </a:solidFill>
                <a:latin typeface="+mn-lt"/>
                <a:ea typeface="+mn-ea"/>
                <a:cs typeface="+mn-cs"/>
              </a:defRPr>
            </a:pPr>
            <a:r>
              <a:rPr lang="en-US" b="1" dirty="0">
                <a:solidFill>
                  <a:schemeClr val="tx1">
                    <a:lumMod val="85000"/>
                    <a:lumOff val="15000"/>
                  </a:schemeClr>
                </a:solidFill>
              </a:rPr>
              <a:t>Reliability of the website or application</a:t>
            </a:r>
          </a:p>
        </p:txBody>
      </p:sp>
      <p:graphicFrame>
        <p:nvGraphicFramePr>
          <p:cNvPr id="13" name="Chart 12">
            <a:extLst>
              <a:ext uri="{FF2B5EF4-FFF2-40B4-BE49-F238E27FC236}">
                <a16:creationId xmlns:a16="http://schemas.microsoft.com/office/drawing/2014/main" id="{4802247C-B857-9CCA-0171-AA5557216973}"/>
              </a:ext>
            </a:extLst>
          </p:cNvPr>
          <p:cNvGraphicFramePr/>
          <p:nvPr>
            <p:extLst>
              <p:ext uri="{D42A27DB-BD31-4B8C-83A1-F6EECF244321}">
                <p14:modId xmlns:p14="http://schemas.microsoft.com/office/powerpoint/2010/main" val="3904460315"/>
              </p:ext>
            </p:extLst>
          </p:nvPr>
        </p:nvGraphicFramePr>
        <p:xfrm>
          <a:off x="8918153" y="647700"/>
          <a:ext cx="3436129" cy="4035637"/>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F6F6E22A-A28A-362A-2926-2EB00597D490}"/>
              </a:ext>
            </a:extLst>
          </p:cNvPr>
          <p:cNvSpPr txBox="1"/>
          <p:nvPr/>
        </p:nvSpPr>
        <p:spPr>
          <a:xfrm>
            <a:off x="667720" y="4635837"/>
            <a:ext cx="6178490" cy="1754326"/>
          </a:xfrm>
          <a:prstGeom prst="rect">
            <a:avLst/>
          </a:prstGeom>
          <a:noFill/>
        </p:spPr>
        <p:txBody>
          <a:bodyPr wrap="square">
            <a:spAutoFit/>
          </a:bodyPr>
          <a:lstStyle/>
          <a:p>
            <a:r>
              <a:rPr lang="en-US" dirty="0"/>
              <a:t>Conclusion:</a:t>
            </a:r>
          </a:p>
          <a:p>
            <a:pPr marL="342900" indent="-342900">
              <a:buAutoNum type="arabicPeriod"/>
            </a:pPr>
            <a:r>
              <a:rPr lang="en-US" dirty="0"/>
              <a:t>Amazon is technically best platform as per customer choices</a:t>
            </a:r>
          </a:p>
          <a:p>
            <a:pPr marL="342900" indent="-342900">
              <a:buAutoNum type="arabicPeriod"/>
            </a:pPr>
            <a:r>
              <a:rPr lang="en-US" dirty="0"/>
              <a:t>Flipkart is on the 2</a:t>
            </a:r>
            <a:r>
              <a:rPr lang="en-US" baseline="30000" dirty="0"/>
              <a:t>nd</a:t>
            </a:r>
            <a:r>
              <a:rPr lang="en-US" dirty="0"/>
              <a:t> position in this category</a:t>
            </a:r>
          </a:p>
          <a:p>
            <a:pPr marL="342900" indent="-342900">
              <a:buAutoNum type="arabicPeriod"/>
            </a:pPr>
            <a:r>
              <a:rPr lang="en-US" dirty="0"/>
              <a:t>Paytm secured 3</a:t>
            </a:r>
            <a:r>
              <a:rPr lang="en-US" baseline="30000" dirty="0"/>
              <a:t>rd</a:t>
            </a:r>
            <a:r>
              <a:rPr lang="en-US" dirty="0"/>
              <a:t> position on platform stability</a:t>
            </a:r>
          </a:p>
          <a:p>
            <a:pPr marL="342900" indent="-342900">
              <a:buAutoNum type="arabicPeriod"/>
            </a:pPr>
            <a:r>
              <a:rPr lang="en-US" dirty="0"/>
              <a:t>Myntra is on 4</a:t>
            </a:r>
            <a:r>
              <a:rPr lang="en-US" baseline="30000" dirty="0"/>
              <a:t>th</a:t>
            </a:r>
            <a:r>
              <a:rPr lang="en-US" dirty="0"/>
              <a:t> position</a:t>
            </a:r>
          </a:p>
          <a:p>
            <a:pPr marL="342900" indent="-342900">
              <a:buAutoNum type="arabicPeriod"/>
            </a:pPr>
            <a:r>
              <a:rPr lang="en-US" dirty="0"/>
              <a:t>Snapdeal is on 5</a:t>
            </a:r>
            <a:r>
              <a:rPr lang="en-US" baseline="30000" dirty="0"/>
              <a:t>th</a:t>
            </a:r>
            <a:r>
              <a:rPr lang="en-US" dirty="0"/>
              <a:t> position</a:t>
            </a:r>
          </a:p>
        </p:txBody>
      </p:sp>
    </p:spTree>
    <p:extLst>
      <p:ext uri="{BB962C8B-B14F-4D97-AF65-F5344CB8AC3E}">
        <p14:creationId xmlns:p14="http://schemas.microsoft.com/office/powerpoint/2010/main" val="52644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699" y="1135479"/>
            <a:ext cx="4833107" cy="3552480"/>
          </a:xfrm>
        </p:spPr>
        <p:txBody>
          <a:bodyPr/>
          <a:lstStyle/>
          <a:p>
            <a:pPr algn="l"/>
            <a:r>
              <a:rPr lang="en-US" b="0" i="0" dirty="0">
                <a:solidFill>
                  <a:srgbClr val="3B4246"/>
                </a:solidFill>
                <a:effectLst/>
                <a:latin typeface="ProximaNova"/>
              </a:rPr>
              <a:t>Customer retention doesn’t improve overnight. However, if you have a few solid strategies up your sleeve, you can coax your existing customers back for more.</a:t>
            </a:r>
          </a:p>
          <a:p>
            <a:pPr algn="l"/>
            <a:r>
              <a:rPr lang="en-US" b="0" i="0" dirty="0">
                <a:solidFill>
                  <a:srgbClr val="3B4246"/>
                </a:solidFill>
                <a:effectLst/>
                <a:latin typeface="ProximaNova"/>
              </a:rPr>
              <a:t>First, know your customers. Figure out what they want and need and where their pain points lie.</a:t>
            </a:r>
          </a:p>
          <a:p>
            <a:pPr algn="l"/>
            <a:r>
              <a:rPr lang="en-US" b="0" i="0" dirty="0">
                <a:solidFill>
                  <a:srgbClr val="3B4246"/>
                </a:solidFill>
                <a:effectLst/>
                <a:latin typeface="ProximaNova"/>
              </a:rPr>
              <a:t>Next, find ways to surprise, delight, and motivate them. Get in touch. </a:t>
            </a:r>
            <a:r>
              <a:rPr lang="en-US" b="0" i="0" dirty="0">
                <a:solidFill>
                  <a:schemeClr val="tx1"/>
                </a:solidFill>
                <a:effectLst/>
                <a:latin typeface="ProximaNova"/>
              </a:rPr>
              <a:t>Ask for feedback and testimonials</a:t>
            </a:r>
            <a:r>
              <a:rPr lang="en-US" b="0" i="0" dirty="0">
                <a:solidFill>
                  <a:srgbClr val="3B4246"/>
                </a:solidFill>
                <a:effectLst/>
                <a:latin typeface="ProximaNova"/>
              </a:rPr>
              <a:t>. Help them realize you appreciate their patronage.</a:t>
            </a:r>
          </a:p>
          <a:p>
            <a:pPr algn="l"/>
            <a:r>
              <a:rPr lang="en-US" b="0" i="0" dirty="0">
                <a:solidFill>
                  <a:schemeClr val="tx1"/>
                </a:solidFill>
                <a:effectLst/>
                <a:latin typeface="ProximaNova"/>
              </a:rPr>
              <a:t>Using tools like crazy Egg</a:t>
            </a:r>
            <a:r>
              <a:rPr lang="en-US" b="0" i="0" dirty="0">
                <a:solidFill>
                  <a:srgbClr val="3B4246"/>
                </a:solidFill>
                <a:effectLst/>
                <a:latin typeface="ProximaNova"/>
              </a:rPr>
              <a:t>, you can test every strategy you try and continuously refine your approach. The more you test, the stronger your customer retention program becomes.</a:t>
            </a:r>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flipV="1">
            <a:off x="7686062" y="453491"/>
            <a:ext cx="4143375" cy="45719"/>
          </a:xfrm>
        </p:spPr>
        <p:txBody>
          <a:bodyPr/>
          <a:lstStyle/>
          <a:p>
            <a:endParaRPr lang="en-US" dirty="0"/>
          </a:p>
        </p:txBody>
      </p:sp>
      <p:pic>
        <p:nvPicPr>
          <p:cNvPr id="20" name="Picture Placeholder 8">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a:blip r:embed="rId2"/>
          <a:srcRect l="25747" r="25747"/>
          <a:stretch/>
        </p:blipFill>
        <p:spPr>
          <a:xfrm>
            <a:off x="6711193" y="1360643"/>
            <a:ext cx="4978867" cy="4136713"/>
          </a:xfrm>
          <a:prstGeom prst="rect">
            <a:avLst/>
          </a:prstGeom>
          <a:ln>
            <a:noFill/>
          </a:ln>
          <a:effectLst>
            <a:softEdge rad="112500"/>
          </a:effectLst>
        </p:spPr>
      </p:pic>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47699" y="313614"/>
            <a:ext cx="4275138" cy="830997"/>
          </a:xfrm>
        </p:spPr>
        <p:txBody>
          <a:bodyPr/>
          <a:lstStyle/>
          <a:p>
            <a:r>
              <a:rPr lang="en-US" dirty="0"/>
              <a:t>C</a:t>
            </a:r>
            <a:r>
              <a:rPr lang="en-US" sz="3200" dirty="0"/>
              <a:t>onclusion</a:t>
            </a:r>
          </a:p>
          <a:p>
            <a:endParaRPr lang="en-US" dirty="0"/>
          </a:p>
        </p:txBody>
      </p:sp>
    </p:spTree>
    <p:extLst>
      <p:ext uri="{BB962C8B-B14F-4D97-AF65-F5344CB8AC3E}">
        <p14:creationId xmlns:p14="http://schemas.microsoft.com/office/powerpoint/2010/main" val="7155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4793038-A25B-81A7-2923-3E24B8E13CBF}"/>
              </a:ext>
            </a:extLst>
          </p:cNvPr>
          <p:cNvPicPr>
            <a:picLocks noGrp="1" noChangeAspect="1"/>
          </p:cNvPicPr>
          <p:nvPr>
            <p:ph type="pic" sz="quarter" idx="10"/>
          </p:nvPr>
        </p:nvPicPr>
        <p:blipFill>
          <a:blip r:embed="rId2"/>
          <a:srcRect t="1914" b="1914"/>
          <a:stretch/>
        </p:blipFill>
        <p:spPr>
          <a:xfrm>
            <a:off x="7623980" y="805213"/>
            <a:ext cx="4317528" cy="3986984"/>
          </a:xfrm>
        </p:spPr>
      </p:pic>
      <p:sp>
        <p:nvSpPr>
          <p:cNvPr id="3" name="Text Placeholder 2">
            <a:extLst>
              <a:ext uri="{FF2B5EF4-FFF2-40B4-BE49-F238E27FC236}">
                <a16:creationId xmlns:a16="http://schemas.microsoft.com/office/drawing/2014/main" id="{4768729D-D302-CBAE-D684-293212C14F1B}"/>
              </a:ext>
            </a:extLst>
          </p:cNvPr>
          <p:cNvSpPr>
            <a:spLocks noGrp="1"/>
          </p:cNvSpPr>
          <p:nvPr>
            <p:ph type="body" sz="quarter" idx="12"/>
          </p:nvPr>
        </p:nvSpPr>
        <p:spPr>
          <a:xfrm>
            <a:off x="660399" y="2044700"/>
            <a:ext cx="6738691" cy="3560763"/>
          </a:xfrm>
        </p:spPr>
        <p:txBody>
          <a:bodyPr/>
          <a:lstStyle/>
          <a:p>
            <a:pPr algn="l"/>
            <a:r>
              <a:rPr lang="en-US" b="0" i="0" dirty="0">
                <a:solidFill>
                  <a:srgbClr val="6B7C93"/>
                </a:solidFill>
                <a:effectLst/>
                <a:latin typeface="gt_americaregular"/>
              </a:rPr>
              <a:t>While most companies traditionally spend more money on customer acquisition because they view it as a quick and effective way of increasing revenue, customer retention often is faster and, on average, costs up to seven times less than customer acquisition. Selling to customers with whom you already have a relationship is often a more effective way of growing revenue because companies don’t need to attract, educate, and convert new ones.</a:t>
            </a:r>
          </a:p>
          <a:p>
            <a:endParaRPr lang="en-US" dirty="0"/>
          </a:p>
        </p:txBody>
      </p:sp>
      <p:sp>
        <p:nvSpPr>
          <p:cNvPr id="4" name="Title 3">
            <a:extLst>
              <a:ext uri="{FF2B5EF4-FFF2-40B4-BE49-F238E27FC236}">
                <a16:creationId xmlns:a16="http://schemas.microsoft.com/office/drawing/2014/main" id="{4F0B9187-DDF0-3C7E-FFF1-C154A1A3E156}"/>
              </a:ext>
            </a:extLst>
          </p:cNvPr>
          <p:cNvSpPr>
            <a:spLocks noGrp="1"/>
          </p:cNvSpPr>
          <p:nvPr>
            <p:ph type="title"/>
          </p:nvPr>
        </p:nvSpPr>
        <p:spPr>
          <a:xfrm>
            <a:off x="660399" y="805213"/>
            <a:ext cx="6034015" cy="830997"/>
          </a:xfrm>
        </p:spPr>
        <p:txBody>
          <a:bodyPr/>
          <a:lstStyle/>
          <a:p>
            <a:r>
              <a:rPr lang="en-US" b="1" i="0" dirty="0">
                <a:effectLst/>
                <a:latin typeface="gt_americaregular"/>
              </a:rPr>
              <a:t>C</a:t>
            </a:r>
            <a:r>
              <a:rPr lang="en-US" sz="3600" b="1" i="0" dirty="0">
                <a:effectLst/>
                <a:latin typeface="gt_americaregular"/>
              </a:rPr>
              <a:t>ustomer Retention Benefits</a:t>
            </a:r>
            <a:endParaRPr lang="en-US" sz="3600" dirty="0"/>
          </a:p>
        </p:txBody>
      </p:sp>
    </p:spTree>
    <p:extLst>
      <p:ext uri="{BB962C8B-B14F-4D97-AF65-F5344CB8AC3E}">
        <p14:creationId xmlns:p14="http://schemas.microsoft.com/office/powerpoint/2010/main" val="1855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93F1D03-473D-38CC-6CB8-70D7929CAF6D}"/>
              </a:ext>
            </a:extLst>
          </p:cNvPr>
          <p:cNvPicPr>
            <a:picLocks noGrp="1" noChangeAspect="1"/>
          </p:cNvPicPr>
          <p:nvPr>
            <p:ph type="pic" sz="quarter" idx="10"/>
          </p:nvPr>
        </p:nvPicPr>
        <p:blipFill>
          <a:blip r:embed="rId2"/>
          <a:srcRect t="1898" b="1898"/>
          <a:stretch>
            <a:fillRect/>
          </a:stretch>
        </p:blipFill>
        <p:spPr>
          <a:xfrm>
            <a:off x="9034811" y="302003"/>
            <a:ext cx="2833615" cy="2528918"/>
          </a:xfrm>
        </p:spPr>
      </p:pic>
      <p:sp>
        <p:nvSpPr>
          <p:cNvPr id="3" name="Text Placeholder 2">
            <a:extLst>
              <a:ext uri="{FF2B5EF4-FFF2-40B4-BE49-F238E27FC236}">
                <a16:creationId xmlns:a16="http://schemas.microsoft.com/office/drawing/2014/main" id="{D9371BD9-7020-F5CB-2908-ABA517617FEB}"/>
              </a:ext>
            </a:extLst>
          </p:cNvPr>
          <p:cNvSpPr>
            <a:spLocks noGrp="1"/>
          </p:cNvSpPr>
          <p:nvPr>
            <p:ph type="body" sz="quarter" idx="12"/>
          </p:nvPr>
        </p:nvSpPr>
        <p:spPr>
          <a:xfrm>
            <a:off x="660399" y="1140903"/>
            <a:ext cx="9020495" cy="4506505"/>
          </a:xfrm>
        </p:spPr>
        <p:txBody>
          <a:bodyPr/>
          <a:lstStyle/>
          <a:p>
            <a:r>
              <a:rPr lang="en-US" b="0" i="0" dirty="0">
                <a:solidFill>
                  <a:srgbClr val="6B7C93"/>
                </a:solidFill>
                <a:effectLst/>
                <a:latin typeface="gt_americaregular"/>
              </a:rPr>
              <a:t>Companies that shift their focus to customer retention often find it to be a more efficient process because they are marketing to customers who already have expressed an interest in the products and are engaged with the brand, making it easier to capitalize on their experiences with the company. In fact, retention is a more sustainable business model that is a key to sustainable growth. The proof is in the </a:t>
            </a:r>
            <a:r>
              <a:rPr lang="en-US" dirty="0">
                <a:solidFill>
                  <a:srgbClr val="6B7C93"/>
                </a:solidFill>
                <a:latin typeface="gt_americaregular"/>
              </a:rPr>
              <a:t>numbers </a:t>
            </a:r>
            <a:r>
              <a:rPr lang="en-US" b="0" i="0" dirty="0">
                <a:solidFill>
                  <a:srgbClr val="6B7C93"/>
                </a:solidFill>
                <a:effectLst/>
                <a:latin typeface="gt_americaregular"/>
              </a:rPr>
              <a:t>according to studies done by Bain &amp; Company, increasing customer retention by 5% can lead to an increase in profits of 25% – 95%, and the likelihood of converting an existing customer into a repeat customer is 60% – 70%, while the probability of converting a new lead is 5% – 20%, at best.</a:t>
            </a:r>
            <a:endParaRPr lang="en-US" dirty="0"/>
          </a:p>
        </p:txBody>
      </p:sp>
      <p:sp>
        <p:nvSpPr>
          <p:cNvPr id="4" name="Title 3">
            <a:extLst>
              <a:ext uri="{FF2B5EF4-FFF2-40B4-BE49-F238E27FC236}">
                <a16:creationId xmlns:a16="http://schemas.microsoft.com/office/drawing/2014/main" id="{3711029A-C883-C893-294C-4E846F6099E3}"/>
              </a:ext>
            </a:extLst>
          </p:cNvPr>
          <p:cNvSpPr>
            <a:spLocks noGrp="1"/>
          </p:cNvSpPr>
          <p:nvPr>
            <p:ph type="title"/>
          </p:nvPr>
        </p:nvSpPr>
        <p:spPr>
          <a:xfrm>
            <a:off x="955314" y="302004"/>
            <a:ext cx="4215332" cy="469784"/>
          </a:xfrm>
        </p:spPr>
        <p:txBody>
          <a:bodyPr/>
          <a:lstStyle/>
          <a:p>
            <a:r>
              <a:rPr lang="en-US" sz="4000" dirty="0"/>
              <a:t>Benefits</a:t>
            </a:r>
          </a:p>
        </p:txBody>
      </p:sp>
    </p:spTree>
    <p:extLst>
      <p:ext uri="{BB962C8B-B14F-4D97-AF65-F5344CB8AC3E}">
        <p14:creationId xmlns:p14="http://schemas.microsoft.com/office/powerpoint/2010/main" val="9658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D0E8C03-1F69-F70E-01C6-8C44E6A28962}"/>
              </a:ext>
            </a:extLst>
          </p:cNvPr>
          <p:cNvPicPr>
            <a:picLocks noGrp="1" noChangeAspect="1"/>
          </p:cNvPicPr>
          <p:nvPr>
            <p:ph type="pic" sz="quarter" idx="10"/>
          </p:nvPr>
        </p:nvPicPr>
        <p:blipFill>
          <a:blip r:embed="rId2"/>
          <a:srcRect l="10838" r="10838"/>
          <a:stretch/>
        </p:blipFill>
        <p:spPr>
          <a:xfrm>
            <a:off x="9471170" y="444488"/>
            <a:ext cx="2429545" cy="2321299"/>
          </a:xfrm>
        </p:spPr>
      </p:pic>
      <p:sp>
        <p:nvSpPr>
          <p:cNvPr id="3" name="Text Placeholder 2">
            <a:extLst>
              <a:ext uri="{FF2B5EF4-FFF2-40B4-BE49-F238E27FC236}">
                <a16:creationId xmlns:a16="http://schemas.microsoft.com/office/drawing/2014/main" id="{A84A4631-545F-57E6-1F22-C25D2BC72A42}"/>
              </a:ext>
            </a:extLst>
          </p:cNvPr>
          <p:cNvSpPr>
            <a:spLocks noGrp="1"/>
          </p:cNvSpPr>
          <p:nvPr>
            <p:ph type="body" sz="quarter" idx="12"/>
          </p:nvPr>
        </p:nvSpPr>
        <p:spPr>
          <a:xfrm>
            <a:off x="660399" y="1191238"/>
            <a:ext cx="8810771" cy="5222274"/>
          </a:xfrm>
        </p:spPr>
        <p:txBody>
          <a:bodyPr/>
          <a:lstStyle/>
          <a:p>
            <a:pPr algn="l">
              <a:buFont typeface="Arial" panose="020B0604020202020204" pitchFamily="34" charset="0"/>
              <a:buChar char="•"/>
            </a:pPr>
            <a:r>
              <a:rPr lang="en-US" sz="1400" b="0" i="0" dirty="0">
                <a:solidFill>
                  <a:srgbClr val="6B7C93"/>
                </a:solidFill>
                <a:effectLst/>
                <a:latin typeface="gt_americaregular"/>
              </a:rPr>
              <a:t>Set customer expectations – Set customer expectations early and a little lower than you can provide to eliminate uncertainty about the level of your service and ensure you always deliver on your promises.</a:t>
            </a:r>
          </a:p>
          <a:p>
            <a:pPr algn="l">
              <a:buFont typeface="Arial" panose="020B0604020202020204" pitchFamily="34" charset="0"/>
              <a:buChar char="•"/>
            </a:pPr>
            <a:r>
              <a:rPr lang="en-US" sz="1400" b="0" i="0" dirty="0">
                <a:solidFill>
                  <a:srgbClr val="6B7C93"/>
                </a:solidFill>
                <a:effectLst/>
                <a:latin typeface="gt_americaregular"/>
              </a:rPr>
              <a:t>Become the customers’ trusted advisor – You need to be the expert in your particular field, so that you can gain customers’ trust and build customer loyalty.</a:t>
            </a:r>
          </a:p>
          <a:p>
            <a:pPr algn="l">
              <a:buFont typeface="Arial" panose="020B0604020202020204" pitchFamily="34" charset="0"/>
              <a:buChar char="•"/>
            </a:pPr>
            <a:r>
              <a:rPr lang="en-US" sz="1400" b="0" i="0" dirty="0">
                <a:solidFill>
                  <a:srgbClr val="6B7C93"/>
                </a:solidFill>
                <a:effectLst/>
                <a:latin typeface="gt_americaregular"/>
              </a:rPr>
              <a:t>Use relationships to build trust – Build relationships with customers in a way that fosters trust. Do this through shared values and fostering customer relationships.</a:t>
            </a:r>
          </a:p>
          <a:p>
            <a:pPr algn="l">
              <a:buFont typeface="Arial" panose="020B0604020202020204" pitchFamily="34" charset="0"/>
              <a:buChar char="•"/>
            </a:pPr>
            <a:r>
              <a:rPr lang="en-US" sz="1400" b="0" i="0" dirty="0">
                <a:solidFill>
                  <a:srgbClr val="6B7C93"/>
                </a:solidFill>
                <a:effectLst/>
                <a:latin typeface="gt_americaregular"/>
              </a:rPr>
              <a:t>Take a proactive approach to customer service – Implement anticipatory service so that you can eliminate problems before they occur.</a:t>
            </a:r>
          </a:p>
          <a:p>
            <a:pPr algn="l">
              <a:buFont typeface="Arial" panose="020B0604020202020204" pitchFamily="34" charset="0"/>
              <a:buChar char="•"/>
            </a:pPr>
            <a:r>
              <a:rPr lang="en-US" sz="1400" b="0" i="0" dirty="0">
                <a:solidFill>
                  <a:srgbClr val="6B7C93"/>
                </a:solidFill>
                <a:effectLst/>
                <a:latin typeface="gt_americaregular"/>
              </a:rPr>
              <a:t>Use social media to build relationships – Use LinkedIn, Twitter, and Facebook to connect and communicate with customers and give them a space for sharing experiences with your company, so they can become brand ambassadors.</a:t>
            </a:r>
          </a:p>
          <a:p>
            <a:pPr algn="l">
              <a:buFont typeface="Arial" panose="020B0604020202020204" pitchFamily="34" charset="0"/>
              <a:buChar char="•"/>
            </a:pPr>
            <a:r>
              <a:rPr lang="en-US" sz="1400" b="0" i="0" dirty="0">
                <a:solidFill>
                  <a:srgbClr val="6B7C93"/>
                </a:solidFill>
                <a:effectLst/>
                <a:latin typeface="gt_americaregular"/>
              </a:rPr>
              <a:t>Go the extra mile – Going above and beyond will build strong relationships with customers and build long-term loyalty by paying attention to their needs and issues.</a:t>
            </a:r>
          </a:p>
          <a:p>
            <a:endParaRPr lang="en-US" sz="1200" dirty="0"/>
          </a:p>
        </p:txBody>
      </p:sp>
      <p:sp>
        <p:nvSpPr>
          <p:cNvPr id="4" name="Title 3">
            <a:extLst>
              <a:ext uri="{FF2B5EF4-FFF2-40B4-BE49-F238E27FC236}">
                <a16:creationId xmlns:a16="http://schemas.microsoft.com/office/drawing/2014/main" id="{86994773-CD47-1FBB-22C8-1E3449381900}"/>
              </a:ext>
            </a:extLst>
          </p:cNvPr>
          <p:cNvSpPr>
            <a:spLocks noGrp="1"/>
          </p:cNvSpPr>
          <p:nvPr>
            <p:ph type="title"/>
          </p:nvPr>
        </p:nvSpPr>
        <p:spPr>
          <a:xfrm>
            <a:off x="475842" y="444488"/>
            <a:ext cx="7032305" cy="746750"/>
          </a:xfrm>
        </p:spPr>
        <p:txBody>
          <a:bodyPr/>
          <a:lstStyle/>
          <a:p>
            <a:r>
              <a:rPr lang="en-US" b="1" i="0" dirty="0">
                <a:effectLst/>
                <a:latin typeface="gt_americaregular"/>
              </a:rPr>
              <a:t>H</a:t>
            </a:r>
            <a:r>
              <a:rPr lang="en-US" sz="3200" b="1" i="0" dirty="0">
                <a:effectLst/>
                <a:latin typeface="gt_americaregular"/>
              </a:rPr>
              <a:t>ow to Improve Customer Retention</a:t>
            </a:r>
            <a:endParaRPr lang="en-US" sz="3200" dirty="0"/>
          </a:p>
        </p:txBody>
      </p:sp>
    </p:spTree>
    <p:extLst>
      <p:ext uri="{BB962C8B-B14F-4D97-AF65-F5344CB8AC3E}">
        <p14:creationId xmlns:p14="http://schemas.microsoft.com/office/powerpoint/2010/main" val="155660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295CD49-12FD-0BAC-6BCE-D905C65D53EE}"/>
              </a:ext>
            </a:extLst>
          </p:cNvPr>
          <p:cNvPicPr>
            <a:picLocks noGrp="1" noChangeAspect="1"/>
          </p:cNvPicPr>
          <p:nvPr>
            <p:ph type="pic" sz="quarter" idx="10"/>
          </p:nvPr>
        </p:nvPicPr>
        <p:blipFill>
          <a:blip r:embed="rId2"/>
          <a:srcRect l="15351" r="15351"/>
          <a:stretch>
            <a:fillRect/>
          </a:stretch>
        </p:blipFill>
        <p:spPr>
          <a:xfrm>
            <a:off x="7310406" y="1145974"/>
            <a:ext cx="4221194" cy="4080368"/>
          </a:xfrm>
        </p:spPr>
      </p:pic>
      <p:sp>
        <p:nvSpPr>
          <p:cNvPr id="3" name="Text Placeholder 2">
            <a:extLst>
              <a:ext uri="{FF2B5EF4-FFF2-40B4-BE49-F238E27FC236}">
                <a16:creationId xmlns:a16="http://schemas.microsoft.com/office/drawing/2014/main" id="{6A26D68E-8E73-716C-2112-AA19D671AD55}"/>
              </a:ext>
            </a:extLst>
          </p:cNvPr>
          <p:cNvSpPr>
            <a:spLocks noGrp="1"/>
          </p:cNvSpPr>
          <p:nvPr>
            <p:ph type="body" sz="quarter" idx="12"/>
          </p:nvPr>
        </p:nvSpPr>
        <p:spPr>
          <a:xfrm>
            <a:off x="660399" y="1525096"/>
            <a:ext cx="6428297" cy="4080367"/>
          </a:xfrm>
        </p:spPr>
        <p:txBody>
          <a:bodyPr/>
          <a:lstStyle/>
          <a:p>
            <a:pPr>
              <a:buFont typeface="Courier New" panose="02070309020205020404" pitchFamily="49" charset="0"/>
              <a:buChar char="o"/>
            </a:pPr>
            <a:r>
              <a:rPr lang="en-US" dirty="0"/>
              <a:t>Poor customer service brings 70% of customer loss</a:t>
            </a:r>
          </a:p>
          <a:p>
            <a:pPr>
              <a:buFont typeface="Courier New" panose="02070309020205020404" pitchFamily="49" charset="0"/>
              <a:buChar char="o"/>
            </a:pPr>
            <a:r>
              <a:rPr lang="en-US" dirty="0"/>
              <a:t>Always ask for feedback from customer</a:t>
            </a:r>
          </a:p>
          <a:p>
            <a:pPr>
              <a:buFont typeface="Courier New" panose="02070309020205020404" pitchFamily="49" charset="0"/>
              <a:buChar char="o"/>
            </a:pPr>
            <a:r>
              <a:rPr lang="en-US" dirty="0"/>
              <a:t>Listen first, understand and then talk</a:t>
            </a:r>
          </a:p>
          <a:p>
            <a:pPr>
              <a:buFont typeface="Courier New" panose="02070309020205020404" pitchFamily="49" charset="0"/>
              <a:buChar char="o"/>
            </a:pPr>
            <a:r>
              <a:rPr lang="en-US" dirty="0"/>
              <a:t>Bring your customers together</a:t>
            </a:r>
          </a:p>
          <a:p>
            <a:pPr>
              <a:buFont typeface="Courier New" panose="02070309020205020404" pitchFamily="49" charset="0"/>
              <a:buChar char="o"/>
            </a:pPr>
            <a:r>
              <a:rPr lang="en-US" dirty="0"/>
              <a:t>Give priority and importance to customers always</a:t>
            </a:r>
          </a:p>
          <a:p>
            <a:pPr>
              <a:buFont typeface="Courier New" panose="02070309020205020404" pitchFamily="49" charset="0"/>
              <a:buChar char="o"/>
            </a:pPr>
            <a:r>
              <a:rPr lang="en-US" dirty="0"/>
              <a:t>Find out what makes customer to stay or leave</a:t>
            </a:r>
          </a:p>
          <a:p>
            <a:pPr>
              <a:buFont typeface="Courier New" panose="02070309020205020404" pitchFamily="49" charset="0"/>
              <a:buChar char="o"/>
            </a:pPr>
            <a:r>
              <a:rPr lang="en-US" dirty="0"/>
              <a:t>Analyze customer feedback to gain valuable insights and ensure that right person hear it.</a:t>
            </a:r>
          </a:p>
        </p:txBody>
      </p:sp>
      <p:sp>
        <p:nvSpPr>
          <p:cNvPr id="4" name="Title 3">
            <a:extLst>
              <a:ext uri="{FF2B5EF4-FFF2-40B4-BE49-F238E27FC236}">
                <a16:creationId xmlns:a16="http://schemas.microsoft.com/office/drawing/2014/main" id="{B0AE0FDF-B0F3-FBEC-CE03-BF89A4377545}"/>
              </a:ext>
            </a:extLst>
          </p:cNvPr>
          <p:cNvSpPr>
            <a:spLocks noGrp="1"/>
          </p:cNvSpPr>
          <p:nvPr>
            <p:ph type="title"/>
          </p:nvPr>
        </p:nvSpPr>
        <p:spPr>
          <a:xfrm>
            <a:off x="660400" y="486561"/>
            <a:ext cx="6126294" cy="1157681"/>
          </a:xfrm>
        </p:spPr>
        <p:txBody>
          <a:bodyPr/>
          <a:lstStyle/>
          <a:p>
            <a:r>
              <a:rPr lang="en-US" sz="3600" dirty="0"/>
              <a:t>Customer Retention Tactics</a:t>
            </a:r>
          </a:p>
        </p:txBody>
      </p:sp>
    </p:spTree>
    <p:extLst>
      <p:ext uri="{BB962C8B-B14F-4D97-AF65-F5344CB8AC3E}">
        <p14:creationId xmlns:p14="http://schemas.microsoft.com/office/powerpoint/2010/main" val="401489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7B1E-3D56-8464-2E0D-0393860D2A6C}"/>
              </a:ext>
            </a:extLst>
          </p:cNvPr>
          <p:cNvSpPr>
            <a:spLocks noGrp="1"/>
          </p:cNvSpPr>
          <p:nvPr>
            <p:ph type="title"/>
          </p:nvPr>
        </p:nvSpPr>
        <p:spPr>
          <a:xfrm>
            <a:off x="-121673" y="479921"/>
            <a:ext cx="11340000" cy="700114"/>
          </a:xfrm>
        </p:spPr>
        <p:txBody>
          <a:bodyPr/>
          <a:lstStyle/>
          <a:p>
            <a:pPr algn="ctr"/>
            <a:r>
              <a:rPr lang="en-US" sz="3600" b="1" dirty="0">
                <a:solidFill>
                  <a:schemeClr val="tx1"/>
                </a:solidFill>
              </a:rPr>
              <a:t>                 Strategies for Improvement</a:t>
            </a:r>
          </a:p>
        </p:txBody>
      </p:sp>
      <p:pic>
        <p:nvPicPr>
          <p:cNvPr id="4" name="Picture 3">
            <a:extLst>
              <a:ext uri="{FF2B5EF4-FFF2-40B4-BE49-F238E27FC236}">
                <a16:creationId xmlns:a16="http://schemas.microsoft.com/office/drawing/2014/main" id="{C5AC173F-3F16-CEAE-607D-8C51CA67EBEF}"/>
              </a:ext>
            </a:extLst>
          </p:cNvPr>
          <p:cNvPicPr>
            <a:picLocks noChangeAspect="1"/>
          </p:cNvPicPr>
          <p:nvPr/>
        </p:nvPicPr>
        <p:blipFill>
          <a:blip r:embed="rId2"/>
          <a:stretch>
            <a:fillRect/>
          </a:stretch>
        </p:blipFill>
        <p:spPr>
          <a:xfrm>
            <a:off x="476250" y="1266738"/>
            <a:ext cx="11239500" cy="5111341"/>
          </a:xfrm>
          <a:prstGeom prst="rect">
            <a:avLst/>
          </a:prstGeom>
        </p:spPr>
      </p:pic>
    </p:spTree>
    <p:extLst>
      <p:ext uri="{BB962C8B-B14F-4D97-AF65-F5344CB8AC3E}">
        <p14:creationId xmlns:p14="http://schemas.microsoft.com/office/powerpoint/2010/main" val="24378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954635"/>
            <a:ext cx="5782345" cy="3650828"/>
          </a:xfrm>
        </p:spPr>
        <p:txBody>
          <a:bodyPr/>
          <a:lstStyle/>
          <a:p>
            <a:pPr algn="l"/>
            <a:r>
              <a:rPr lang="en-US" b="0" i="0" dirty="0">
                <a:solidFill>
                  <a:srgbClr val="000000"/>
                </a:solidFill>
                <a:effectLst/>
                <a:latin typeface="Oracle Sans"/>
              </a:rPr>
              <a:t>A </a:t>
            </a:r>
            <a:r>
              <a:rPr lang="en-US" b="0" i="0" dirty="0">
                <a:solidFill>
                  <a:srgbClr val="00688C"/>
                </a:solidFill>
                <a:effectLst/>
                <a:latin typeface="Oracle Sans"/>
              </a:rPr>
              <a:t>customer relationship management (CRM)</a:t>
            </a:r>
            <a:r>
              <a:rPr lang="en-US" b="0" i="0" dirty="0">
                <a:solidFill>
                  <a:srgbClr val="000000"/>
                </a:solidFill>
                <a:effectLst/>
                <a:latin typeface="Oracle Sans"/>
              </a:rPr>
              <a:t> system gives businesses a central view of its customers, with contact information, order history, previous communication and their response to different marketing campaigns or promotions. It offers valuable insights into their behavior and the most effective ways to reach these customers so your company can target them with personalized offers. A CRM system also helps you see where customers are dropping off in the customer acquisition or retention process.</a:t>
            </a:r>
          </a:p>
          <a:p>
            <a:pPr marL="0" indent="0" algn="l">
              <a:buNone/>
            </a:pPr>
            <a:endParaRPr lang="en-US" b="0" i="0" dirty="0">
              <a:solidFill>
                <a:srgbClr val="58552E"/>
              </a:solidFill>
              <a:effectLst/>
              <a:latin typeface="Oracle Sans"/>
            </a:endParaRPr>
          </a:p>
          <a:p>
            <a:pPr marL="0" indent="0">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593287" y="477879"/>
            <a:ext cx="5916569" cy="830997"/>
          </a:xfrm>
        </p:spPr>
        <p:txBody>
          <a:bodyPr/>
          <a:lstStyle/>
          <a:p>
            <a:r>
              <a:rPr lang="en-US" sz="3600" b="1" i="0" dirty="0">
                <a:solidFill>
                  <a:srgbClr val="000000"/>
                </a:solidFill>
                <a:effectLst/>
                <a:latin typeface="Oracle Sans"/>
              </a:rPr>
              <a:t>How Can a CRM System Help With Customer Retention?</a:t>
            </a:r>
            <a:br>
              <a:rPr lang="en-US" b="1" i="0" dirty="0">
                <a:solidFill>
                  <a:srgbClr val="000000"/>
                </a:solidFill>
                <a:effectLst/>
                <a:latin typeface="Oracle Sans"/>
              </a:rPr>
            </a:br>
            <a:endParaRPr lang="en-US" dirty="0"/>
          </a:p>
        </p:txBody>
      </p:sp>
    </p:spTree>
    <p:extLst>
      <p:ext uri="{BB962C8B-B14F-4D97-AF65-F5344CB8AC3E}">
        <p14:creationId xmlns:p14="http://schemas.microsoft.com/office/powerpoint/2010/main" val="369677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F5AD94F-94C4-BC5A-5EBD-58FFBB48C8D5}"/>
              </a:ext>
            </a:extLst>
          </p:cNvPr>
          <p:cNvGraphicFramePr>
            <a:graphicFrameLocks noGrp="1"/>
          </p:cNvGraphicFramePr>
          <p:nvPr>
            <p:ph sz="quarter" idx="10"/>
            <p:extLst>
              <p:ext uri="{D42A27DB-BD31-4B8C-83A1-F6EECF244321}">
                <p14:modId xmlns:p14="http://schemas.microsoft.com/office/powerpoint/2010/main" val="1680249662"/>
              </p:ext>
            </p:extLst>
          </p:nvPr>
        </p:nvGraphicFramePr>
        <p:xfrm>
          <a:off x="838200" y="2039938"/>
          <a:ext cx="105156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DFB16E94-0C73-FACE-41AC-BA38CD23CD7C}"/>
              </a:ext>
            </a:extLst>
          </p:cNvPr>
          <p:cNvSpPr>
            <a:spLocks noGrp="1"/>
          </p:cNvSpPr>
          <p:nvPr>
            <p:ph type="title"/>
          </p:nvPr>
        </p:nvSpPr>
        <p:spPr/>
        <p:txBody>
          <a:bodyPr/>
          <a:lstStyle/>
          <a:p>
            <a:r>
              <a:rPr lang="en-US" dirty="0"/>
              <a:t>Online Retailers Preferred</a:t>
            </a:r>
          </a:p>
        </p:txBody>
      </p:sp>
    </p:spTree>
    <p:extLst>
      <p:ext uri="{BB962C8B-B14F-4D97-AF65-F5344CB8AC3E}">
        <p14:creationId xmlns:p14="http://schemas.microsoft.com/office/powerpoint/2010/main" val="1568207942"/>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260</TotalTime>
  <Words>1081</Words>
  <Application>Microsoft Office PowerPoint</Application>
  <PresentationFormat>Widescreen</PresentationFormat>
  <Paragraphs>94</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Corbel</vt:lpstr>
      <vt:lpstr>Courier New</vt:lpstr>
      <vt:lpstr>gt_americaregular</vt:lpstr>
      <vt:lpstr>Oracle Sans</vt:lpstr>
      <vt:lpstr>ProximaNova</vt:lpstr>
      <vt:lpstr>Wingdings</vt:lpstr>
      <vt:lpstr>Office Theme</vt:lpstr>
      <vt:lpstr> Customer Retention</vt:lpstr>
      <vt:lpstr>What is Customer Retention?</vt:lpstr>
      <vt:lpstr>Customer Retention Benefits</vt:lpstr>
      <vt:lpstr>Benefits</vt:lpstr>
      <vt:lpstr>How to Improve Customer Retention</vt:lpstr>
      <vt:lpstr>Customer Retention Tactics</vt:lpstr>
      <vt:lpstr>                 Strategies for Improvement</vt:lpstr>
      <vt:lpstr>How Can a CRM System Help With Customer Retention? </vt:lpstr>
      <vt:lpstr>Online Retailers Preferred</vt:lpstr>
      <vt:lpstr>Who is our potential customer?</vt:lpstr>
      <vt:lpstr>Top 10 Cities for e-commerce</vt:lpstr>
      <vt:lpstr>Shopping Pattern</vt:lpstr>
      <vt:lpstr>How they do shopping?</vt:lpstr>
      <vt:lpstr>How Customer reached to online website?</vt:lpstr>
      <vt:lpstr>Customer habit on ecommerce</vt:lpstr>
      <vt:lpstr>Website content</vt:lpstr>
      <vt:lpstr>Which of the Indian online retailer would you recommend to a friend?</vt:lpstr>
      <vt:lpstr>Performance during promotion, sales period </vt:lpstr>
      <vt:lpstr>Privacy of Customer  </vt:lpstr>
      <vt:lpstr>Platform Technical performance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Retention</dc:title>
  <dc:creator>john Alfinson</dc:creator>
  <cp:lastModifiedBy>john Alfinson</cp:lastModifiedBy>
  <cp:revision>4</cp:revision>
  <dcterms:created xsi:type="dcterms:W3CDTF">2022-06-12T09:12:23Z</dcterms:created>
  <dcterms:modified xsi:type="dcterms:W3CDTF">2022-06-12T14:44:18Z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