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01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025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74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6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2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1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7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8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4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7D8C4-F743-4387-BB7C-7338F15A56EE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F2E403-2422-4977-B760-B502F913D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Economic Freedom of Countries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Alino</a:t>
            </a:r>
          </a:p>
        </p:txBody>
      </p:sp>
    </p:spTree>
    <p:extLst>
      <p:ext uri="{BB962C8B-B14F-4D97-AF65-F5344CB8AC3E}">
        <p14:creationId xmlns:p14="http://schemas.microsoft.com/office/powerpoint/2010/main" val="55867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5C3E-3791-40F9-86FF-232BC911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5BD34-BC4C-4313-8D7A-4467B4DFC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pPr lvl="1"/>
            <a:r>
              <a:rPr lang="en-US" dirty="0"/>
              <a:t>These are the top features according to the random forest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887681-E443-4EF7-91D7-8AB684CDA716}"/>
              </a:ext>
            </a:extLst>
          </p:cNvPr>
          <p:cNvGraphicFramePr>
            <a:graphicFrameLocks noGrp="1"/>
          </p:cNvGraphicFramePr>
          <p:nvPr/>
        </p:nvGraphicFramePr>
        <p:xfrm>
          <a:off x="4078288" y="3332224"/>
          <a:ext cx="5937250" cy="148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1605366710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396925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Overall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3805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Regulation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7876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93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government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87.19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128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Quartile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86.33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10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Control movement capital ppl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79.36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424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79.25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93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Sound money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78.75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9376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98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8A65D9-CBEC-46A5-91AA-6AA9B1E6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1474-D023-46AB-9329-71C531CF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Hyper-tuned Neural Network Model</a:t>
            </a:r>
          </a:p>
          <a:p>
            <a:pPr lvl="1"/>
            <a:r>
              <a:rPr lang="en-US" dirty="0"/>
              <a:t>Best Parameters</a:t>
            </a:r>
          </a:p>
          <a:p>
            <a:pPr lvl="1"/>
            <a:r>
              <a:rPr lang="en-US" dirty="0"/>
              <a:t>nodes1 = 64, nodes2 = 64, </a:t>
            </a:r>
            <a:r>
              <a:rPr lang="en-US" dirty="0" err="1"/>
              <a:t>batch_size</a:t>
            </a:r>
            <a:r>
              <a:rPr lang="en-US" dirty="0"/>
              <a:t> = 200, activation1 = “tanh”, activation2 = tanh, </a:t>
            </a:r>
            <a:r>
              <a:rPr lang="en-US" dirty="0" err="1"/>
              <a:t>learning_rate</a:t>
            </a:r>
            <a:r>
              <a:rPr lang="en-US" dirty="0"/>
              <a:t> = 0.0001, epochs = 30, dropout1 = 0.05, dropout2 = 0.1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9970F-6081-4BB5-9713-7DE54D9B5F6D}"/>
              </a:ext>
            </a:extLst>
          </p:cNvPr>
          <p:cNvPicPr/>
          <p:nvPr/>
        </p:nvPicPr>
        <p:blipFill rotWithShape="1">
          <a:blip r:embed="rId2"/>
          <a:srcRect l="19872" t="1824" r="19359" b="10427"/>
          <a:stretch/>
        </p:blipFill>
        <p:spPr bwMode="auto">
          <a:xfrm>
            <a:off x="4862806" y="640080"/>
            <a:ext cx="6467050" cy="525277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3797-81AE-4BC0-8586-070D6619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85D7-F584-4D84-9A65-196A68E6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models performed consistently with similar RMSE</a:t>
            </a:r>
          </a:p>
          <a:p>
            <a:r>
              <a:rPr lang="en-US" dirty="0"/>
              <a:t>Lots of improvement can still be done for the Neural Network Models</a:t>
            </a:r>
          </a:p>
          <a:p>
            <a:r>
              <a:rPr lang="en-US" dirty="0"/>
              <a:t>Further research can still be done to make more complex predictions</a:t>
            </a:r>
          </a:p>
        </p:txBody>
      </p:sp>
    </p:spTree>
    <p:extLst>
      <p:ext uri="{BB962C8B-B14F-4D97-AF65-F5344CB8AC3E}">
        <p14:creationId xmlns:p14="http://schemas.microsoft.com/office/powerpoint/2010/main" val="80410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2821-EE4C-4C18-8C33-9AA17FB3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B880E-5773-4DA8-B8FF-DA5680B4A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Project Goal</a:t>
            </a:r>
          </a:p>
          <a:p>
            <a:r>
              <a:rPr lang="en-US" dirty="0"/>
              <a:t>2. Data Exploration and Preprocessing</a:t>
            </a:r>
          </a:p>
          <a:p>
            <a:r>
              <a:rPr lang="en-US" dirty="0"/>
              <a:t>3. Data Analysis</a:t>
            </a:r>
          </a:p>
          <a:p>
            <a:r>
              <a:rPr lang="en-US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171183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ADFF-1CA0-4626-B450-C2775D4B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0132-5354-4B37-9380-E858E025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which variables have the most correlation when predicting the economic freedom of a country based on five main areas: Size of Government, Legal System and Property Rights, Sound Money, Freedom to Trade Internationally, and Regulation.</a:t>
            </a:r>
          </a:p>
        </p:txBody>
      </p:sp>
    </p:spTree>
    <p:extLst>
      <p:ext uri="{BB962C8B-B14F-4D97-AF65-F5344CB8AC3E}">
        <p14:creationId xmlns:p14="http://schemas.microsoft.com/office/powerpoint/2010/main" val="360065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EF4E-E9DC-4EFB-AC8B-43F8D186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218A-FB0D-472D-A029-1A5B07F1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Summary</a:t>
            </a:r>
          </a:p>
          <a:p>
            <a:pPr lvl="1"/>
            <a:r>
              <a:rPr lang="en-US" dirty="0"/>
              <a:t>3,726 observations</a:t>
            </a:r>
          </a:p>
          <a:p>
            <a:pPr lvl="1"/>
            <a:r>
              <a:rPr lang="en-US" dirty="0"/>
              <a:t>36 variables</a:t>
            </a:r>
          </a:p>
          <a:p>
            <a:pPr lvl="1"/>
            <a:r>
              <a:rPr lang="en-US" dirty="0"/>
              <a:t>2 categorical features and 34 numerical features</a:t>
            </a:r>
          </a:p>
          <a:p>
            <a:r>
              <a:rPr lang="en-US" dirty="0"/>
              <a:t>Variable to be predicted – ECONOMIC.FREEDOM</a:t>
            </a:r>
          </a:p>
        </p:txBody>
      </p:sp>
    </p:spTree>
    <p:extLst>
      <p:ext uri="{BB962C8B-B14F-4D97-AF65-F5344CB8AC3E}">
        <p14:creationId xmlns:p14="http://schemas.microsoft.com/office/powerpoint/2010/main" val="394656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05D7-7A1B-407B-97B9-441CAC47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45AF-4379-4932-9299-DFADD3B5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the features that contain more than 40% missing variables</a:t>
            </a:r>
          </a:p>
          <a:p>
            <a:pPr lvl="1"/>
            <a:r>
              <a:rPr lang="en-US" dirty="0"/>
              <a:t>X2a_judicial_independence, X2h_reliability_police, X2i_business_cost_crime</a:t>
            </a:r>
          </a:p>
          <a:p>
            <a:pPr lvl="1"/>
            <a:endParaRPr lang="en-US" dirty="0"/>
          </a:p>
          <a:p>
            <a:r>
              <a:rPr lang="en-US" dirty="0"/>
              <a:t>Make a cross table for each variable to confirm if they should be disregarded or maintained in the dataset</a:t>
            </a:r>
          </a:p>
          <a:p>
            <a:pPr lvl="1"/>
            <a:r>
              <a:rPr lang="en-US" dirty="0"/>
              <a:t>All variables had a low p-value, thus there were no features that were removed</a:t>
            </a:r>
          </a:p>
        </p:txBody>
      </p:sp>
    </p:spTree>
    <p:extLst>
      <p:ext uri="{BB962C8B-B14F-4D97-AF65-F5344CB8AC3E}">
        <p14:creationId xmlns:p14="http://schemas.microsoft.com/office/powerpoint/2010/main" val="230309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EE52-801B-4230-8794-43990993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0055-B6E4-4ED5-96E3-CD8C0C36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missing variables</a:t>
            </a:r>
          </a:p>
          <a:p>
            <a:pPr lvl="1"/>
            <a:r>
              <a:rPr lang="en-US" dirty="0"/>
              <a:t>Both categorical variables had no missing values, so no action needed</a:t>
            </a:r>
          </a:p>
          <a:p>
            <a:pPr lvl="1"/>
            <a:r>
              <a:rPr lang="en-US" dirty="0"/>
              <a:t>For the numerical values, assigned the mean of that column to fill in the NAs</a:t>
            </a:r>
          </a:p>
        </p:txBody>
      </p:sp>
    </p:spTree>
    <p:extLst>
      <p:ext uri="{BB962C8B-B14F-4D97-AF65-F5344CB8AC3E}">
        <p14:creationId xmlns:p14="http://schemas.microsoft.com/office/powerpoint/2010/main" val="61732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1DCC-31CD-42C1-A2F5-DE0FC3BE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936ED-ECC2-4AE4-8056-C4A48683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plots of each variable</a:t>
            </a:r>
          </a:p>
          <a:p>
            <a:pPr lvl="1"/>
            <a:r>
              <a:rPr lang="en-US" dirty="0"/>
              <a:t>At a quick glance, it looks like each variable has some correlation with ECONOMIC.FREEDOM</a:t>
            </a:r>
          </a:p>
          <a:p>
            <a:r>
              <a:rPr lang="en-US" dirty="0"/>
              <a:t>Make a correlation table of all variables</a:t>
            </a:r>
          </a:p>
          <a:p>
            <a:pPr lvl="1"/>
            <a:r>
              <a:rPr lang="en-US" dirty="0"/>
              <a:t>Based on the results, most variables have a little correlation with ECONOMIC.FREEDOM, with the exceptions of rank, quartile, X1a_government_consumption, and X1b_transfers</a:t>
            </a:r>
          </a:p>
        </p:txBody>
      </p:sp>
    </p:spTree>
    <p:extLst>
      <p:ext uri="{BB962C8B-B14F-4D97-AF65-F5344CB8AC3E}">
        <p14:creationId xmlns:p14="http://schemas.microsoft.com/office/powerpoint/2010/main" val="19532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F274-CF9C-4137-AF79-711818F1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3BEA-B60D-4871-9D9E-EA9005A4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RMSE of each model</a:t>
            </a:r>
          </a:p>
          <a:p>
            <a:pPr lvl="1"/>
            <a:r>
              <a:rPr lang="en-US" dirty="0"/>
              <a:t>Best performing is GBT, while Neural network has the worst RMSE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448B2B-B0CB-49BA-AE09-B8DC9DF1A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84276"/>
              </p:ext>
            </p:extLst>
          </p:nvPr>
        </p:nvGraphicFramePr>
        <p:xfrm>
          <a:off x="4078287" y="3464816"/>
          <a:ext cx="5937250" cy="1115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106749889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005157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583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Lasso 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0.2470609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469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Ridge 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0.2685492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516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0.2097298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245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GBT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0.2025671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402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Neural network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4.913784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64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15CB-14D0-48AA-B04F-8F718F89E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E601-FF03-4545-A4F6-2E4572283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Linear Regression Coefficients</a:t>
            </a:r>
          </a:p>
          <a:p>
            <a:pPr lvl="1"/>
            <a:r>
              <a:rPr lang="en-US" dirty="0"/>
              <a:t>These are the top correlated variables based on their coefficients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1638F5-F734-4FDC-9B65-C3ECB700542E}"/>
              </a:ext>
            </a:extLst>
          </p:cNvPr>
          <p:cNvGraphicFramePr>
            <a:graphicFrameLocks noGrp="1"/>
          </p:cNvGraphicFramePr>
          <p:nvPr/>
        </p:nvGraphicFramePr>
        <p:xfrm>
          <a:off x="4078288" y="3518343"/>
          <a:ext cx="5937250" cy="1115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39781724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7711233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Coefficient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383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Government consumption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9.917899e-04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0050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Sound money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9.347317e-03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507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8.743194e-04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511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Inflation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5.543481e-02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972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Money growth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4.658241e-02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8424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9281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447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Predicting Economic Freedom of Countries</vt:lpstr>
      <vt:lpstr>Overview</vt:lpstr>
      <vt:lpstr>Project Goal</vt:lpstr>
      <vt:lpstr>Data Exploration and Preprocessing</vt:lpstr>
      <vt:lpstr>Data Exploration and Preprocessing</vt:lpstr>
      <vt:lpstr>Data Exploration and Preprocessing</vt:lpstr>
      <vt:lpstr>Data Exploration and Preprocessing</vt:lpstr>
      <vt:lpstr>Data Analysis</vt:lpstr>
      <vt:lpstr>Data Analysis</vt:lpstr>
      <vt:lpstr>Data Analysis</vt:lpstr>
      <vt:lpstr>Data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Economic Freedom of Countries</dc:title>
  <dc:creator>Alino, John R</dc:creator>
  <cp:lastModifiedBy>Alino, John R</cp:lastModifiedBy>
  <cp:revision>2</cp:revision>
  <dcterms:created xsi:type="dcterms:W3CDTF">2020-05-04T04:53:31Z</dcterms:created>
  <dcterms:modified xsi:type="dcterms:W3CDTF">2020-05-04T05:11:25Z</dcterms:modified>
</cp:coreProperties>
</file>