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89" r:id="rId2"/>
    <p:sldId id="282" r:id="rId3"/>
    <p:sldId id="283" r:id="rId4"/>
    <p:sldId id="288" r:id="rId5"/>
    <p:sldId id="284" r:id="rId6"/>
    <p:sldId id="291" r:id="rId7"/>
    <p:sldId id="290" r:id="rId8"/>
    <p:sldId id="285" r:id="rId9"/>
    <p:sldId id="29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6744" autoAdjust="0"/>
  </p:normalViewPr>
  <p:slideViewPr>
    <p:cSldViewPr snapToGrid="0">
      <p:cViewPr varScale="1">
        <p:scale>
          <a:sx n="116" d="100"/>
          <a:sy n="116" d="100"/>
        </p:scale>
        <p:origin x="36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D823CE-EF6F-41F5-984F-AB2A1B3710A3}" type="datetimeFigureOut">
              <a:rPr lang="en-US" smtClean="0"/>
              <a:t>8/5/2017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D5FF20-A353-4674-AFB4-5C8222054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462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D5FF20-A353-4674-AFB4-5C8222054ED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6528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A1753-F093-4D62-8AE5-3E400C2DE1AA}" type="datetimeFigureOut">
              <a:rPr lang="en-US" smtClean="0"/>
              <a:t>8/5/2017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0A0EB-C943-43FB-9D4B-EC15E4B66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397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A1753-F093-4D62-8AE5-3E400C2DE1AA}" type="datetimeFigureOut">
              <a:rPr lang="en-US" smtClean="0"/>
              <a:t>8/5/2017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0A0EB-C943-43FB-9D4B-EC15E4B66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753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A1753-F093-4D62-8AE5-3E400C2DE1AA}" type="datetimeFigureOut">
              <a:rPr lang="en-US" smtClean="0"/>
              <a:t>8/5/2017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0A0EB-C943-43FB-9D4B-EC15E4B66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23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A1753-F093-4D62-8AE5-3E400C2DE1AA}" type="datetimeFigureOut">
              <a:rPr lang="en-US" smtClean="0"/>
              <a:t>8/5/2017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0A0EB-C943-43FB-9D4B-EC15E4B66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459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A1753-F093-4D62-8AE5-3E400C2DE1AA}" type="datetimeFigureOut">
              <a:rPr lang="en-US" smtClean="0"/>
              <a:t>8/5/2017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0A0EB-C943-43FB-9D4B-EC15E4B66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214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A1753-F093-4D62-8AE5-3E400C2DE1AA}" type="datetimeFigureOut">
              <a:rPr lang="en-US" smtClean="0"/>
              <a:t>8/5/2017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0A0EB-C943-43FB-9D4B-EC15E4B66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634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A1753-F093-4D62-8AE5-3E400C2DE1AA}" type="datetimeFigureOut">
              <a:rPr lang="en-US" smtClean="0"/>
              <a:t>8/5/2017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0A0EB-C943-43FB-9D4B-EC15E4B66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327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A1753-F093-4D62-8AE5-3E400C2DE1AA}" type="datetimeFigureOut">
              <a:rPr lang="en-US" smtClean="0"/>
              <a:t>8/5/2017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0A0EB-C943-43FB-9D4B-EC15E4B66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005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A1753-F093-4D62-8AE5-3E400C2DE1AA}" type="datetimeFigureOut">
              <a:rPr lang="en-US" smtClean="0"/>
              <a:t>8/5/2017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0A0EB-C943-43FB-9D4B-EC15E4B66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197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A1753-F093-4D62-8AE5-3E400C2DE1AA}" type="datetimeFigureOut">
              <a:rPr lang="en-US" smtClean="0"/>
              <a:t>8/5/2017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0A0EB-C943-43FB-9D4B-EC15E4B66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183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A1753-F093-4D62-8AE5-3E400C2DE1AA}" type="datetimeFigureOut">
              <a:rPr lang="en-US" smtClean="0"/>
              <a:t>8/5/2017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0A0EB-C943-43FB-9D4B-EC15E4B66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321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3A1753-F093-4D62-8AE5-3E400C2DE1AA}" type="datetimeFigureOut">
              <a:rPr lang="en-US" smtClean="0"/>
              <a:t>8/5/2017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90A0EB-C943-43FB-9D4B-EC15E4B66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250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tackoverflow.com/questions/8721406/how-to-determine-if-a-point-is-inside-a-2d-convex-polygo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#4 - Hints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33757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#4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an ordered list of integer (x, y) points which represent a polygon, return the number of points with integer (x, y) coordinates enclosed by the polygon.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2574" y="3511768"/>
            <a:ext cx="5046592" cy="2452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027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field of play is at most a 19 x 19 grid as (0..18, 0..18)</a:t>
            </a:r>
          </a:p>
          <a:p>
            <a:r>
              <a:rPr lang="en-US" dirty="0"/>
              <a:t>You may assume the origin is bottom left.   </a:t>
            </a:r>
          </a:p>
          <a:p>
            <a:r>
              <a:rPr lang="en-US" dirty="0"/>
              <a:t>All provided (x, y) points are integers on the grid </a:t>
            </a:r>
          </a:p>
          <a:p>
            <a:r>
              <a:rPr lang="en-US" dirty="0"/>
              <a:t>The provided (x, y) points are provided ordered </a:t>
            </a:r>
            <a:r>
              <a:rPr lang="en-US" dirty="0">
                <a:sym typeface="Wingdings" panose="05000000000000000000" pitchFamily="2" charset="2"/>
              </a:rPr>
              <a:t> no crossed lines (i.e. it’s a convex polygon)  </a:t>
            </a:r>
            <a:endParaRPr lang="en-US" dirty="0"/>
          </a:p>
          <a:p>
            <a:r>
              <a:rPr lang="en-US" dirty="0"/>
              <a:t>The polygon may have at minimum 3 points (triangle) </a:t>
            </a:r>
          </a:p>
          <a:p>
            <a:r>
              <a:rPr lang="en-US" dirty="0"/>
              <a:t>There is no upper bound on the number of points on the polygon</a:t>
            </a:r>
          </a:p>
          <a:p>
            <a:r>
              <a:rPr lang="en-US" dirty="0"/>
              <a:t>Points </a:t>
            </a:r>
            <a:r>
              <a:rPr lang="en-US" u="sng" dirty="0"/>
              <a:t>on</a:t>
            </a:r>
            <a:r>
              <a:rPr lang="en-US" dirty="0"/>
              <a:t> the line segments are </a:t>
            </a:r>
            <a:r>
              <a:rPr lang="en-US" u="sng" dirty="0"/>
              <a:t>not</a:t>
            </a:r>
            <a:r>
              <a:rPr lang="en-US" dirty="0"/>
              <a:t> bounded by the polygon</a:t>
            </a:r>
          </a:p>
          <a:p>
            <a:r>
              <a:rPr lang="en-US" dirty="0"/>
              <a:t>Only “interior” points are counted, and only those with </a:t>
            </a:r>
            <a:r>
              <a:rPr lang="en-US" u="sng" dirty="0"/>
              <a:t>integer</a:t>
            </a:r>
            <a:r>
              <a:rPr lang="en-US" dirty="0"/>
              <a:t> (x, y)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354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inputs &amp; the implied line segments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Input: [ (0,0), (1, 4), (3, 2) ]</a:t>
            </a:r>
          </a:p>
          <a:p>
            <a:pPr lvl="1"/>
            <a:r>
              <a:rPr lang="en-US" dirty="0"/>
              <a:t>Segments: [ (0,0), (1, 4) ], [ (1, 4), (3, 2) ], [ (3, 2), (0, 0) ] 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Input: [ (8, 9), (7, 2), (2, 3), (3, 8) ] </a:t>
            </a:r>
          </a:p>
          <a:p>
            <a:pPr lvl="1"/>
            <a:r>
              <a:rPr lang="en-US" dirty="0"/>
              <a:t>Segments: [ (8, 9), (7, 2) ], [ (7, 2), (2, 3) ], [ (2, 3), (3, 8) ], [ (3, 8), (8, 9) ] 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br>
              <a:rPr lang="en-US" dirty="0"/>
            </a:b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65212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aka “Point in Polygon”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 space is scoped small – brute force is OK </a:t>
            </a:r>
          </a:p>
          <a:p>
            <a:endParaRPr lang="en-US" dirty="0"/>
          </a:p>
          <a:p>
            <a:r>
              <a:rPr lang="en-US" dirty="0"/>
              <a:t>Check each point – at most 19 x 19 points on the grid</a:t>
            </a:r>
          </a:p>
          <a:p>
            <a:pPr lvl="1"/>
            <a:r>
              <a:rPr lang="en-US" dirty="0"/>
              <a:t>Iterate from 0 to 18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Any point </a:t>
            </a:r>
            <a:r>
              <a:rPr lang="en-US" u="sng" dirty="0"/>
              <a:t>inside</a:t>
            </a:r>
            <a:r>
              <a:rPr lang="en-US" dirty="0"/>
              <a:t> the polygon is in the set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Any point which is </a:t>
            </a:r>
            <a:r>
              <a:rPr lang="en-US" u="sng" dirty="0"/>
              <a:t>on</a:t>
            </a:r>
            <a:r>
              <a:rPr lang="en-US" dirty="0"/>
              <a:t> one of the line segments is </a:t>
            </a:r>
            <a:r>
              <a:rPr lang="en-US" u="sng" dirty="0"/>
              <a:t>not</a:t>
            </a:r>
            <a:r>
              <a:rPr lang="en-US" dirty="0"/>
              <a:t> in the set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139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Approach – Ray Casting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each tested point, draw a ray in any direction</a:t>
            </a:r>
          </a:p>
          <a:p>
            <a:pPr lvl="1"/>
            <a:r>
              <a:rPr lang="en-US" dirty="0"/>
              <a:t>e.g. from the point (x, y) to point (20, 20), which is known to be outside </a:t>
            </a:r>
          </a:p>
          <a:p>
            <a:r>
              <a:rPr lang="en-US" dirty="0"/>
              <a:t>If the ray crosses the polygon once (or more generally, an odd number of times), its </a:t>
            </a:r>
            <a:r>
              <a:rPr lang="en-US" u="sng" dirty="0"/>
              <a:t>inside</a:t>
            </a:r>
            <a:r>
              <a:rPr lang="en-US" dirty="0"/>
              <a:t> the polygon</a:t>
            </a:r>
          </a:p>
          <a:p>
            <a:r>
              <a:rPr lang="en-US" dirty="0"/>
              <a:t>If the ray crosses the polygon zero or two times (or more generally, an even number of times), its </a:t>
            </a:r>
            <a:r>
              <a:rPr lang="en-US" u="sng" dirty="0"/>
              <a:t>outside</a:t>
            </a:r>
            <a:r>
              <a:rPr lang="en-US" dirty="0"/>
              <a:t> the polygon</a:t>
            </a:r>
          </a:p>
          <a:p>
            <a:r>
              <a:rPr lang="en-US" dirty="0"/>
              <a:t>“Crosses” means the ray intersects with one of the line segments of the polygon </a:t>
            </a:r>
          </a:p>
        </p:txBody>
      </p:sp>
    </p:spTree>
    <p:extLst>
      <p:ext uri="{BB962C8B-B14F-4D97-AF65-F5344CB8AC3E}">
        <p14:creationId xmlns:p14="http://schemas.microsoft.com/office/powerpoint/2010/main" val="3746654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only I could “steal” some code online…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Point inside a polygon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Must use our definition of “inside” to not include points on the line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3934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Example code – your mileage may vary…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1024758" y="1367524"/>
            <a:ext cx="10142483" cy="5262979"/>
          </a:xfrm>
          <a:prstGeom prst="rect">
            <a:avLst/>
          </a:prstGeom>
          <a:solidFill>
            <a:srgbClr val="EFF0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10109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10109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contains(Point test, Point[] points)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dirty="0">
                <a:solidFill>
                  <a:srgbClr val="30333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10109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10109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j;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dirty="0">
                <a:solidFill>
                  <a:srgbClr val="30333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10109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result =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10109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800" dirty="0">
              <a:solidFill>
                <a:srgbClr val="30333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dirty="0">
                <a:solidFill>
                  <a:srgbClr val="30333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// Check for intersections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10109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j =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points.length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-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points.length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 j =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++)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dirty="0">
                <a:solidFill>
                  <a:srgbClr val="30333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10109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((points[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].y &gt;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test.y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!= (points[j].y &gt;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test.y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&amp;&amp;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dirty="0">
                <a:solidFill>
                  <a:srgbClr val="30333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test.x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&lt; (points[j].x - points[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].x) *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dirty="0">
                <a:solidFill>
                  <a:srgbClr val="30333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test.y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- points[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].y) / (points[j].y-points[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].y) 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  points[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].x))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dirty="0">
                <a:solidFill>
                  <a:srgbClr val="30333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result = !result;   // flip</a:t>
            </a:r>
            <a:r>
              <a:rPr kumimoji="0" lang="en-US" altLang="en-US" sz="1800" b="0" i="0" u="none" strike="noStrike" cap="none" normalizeH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result for odd/even toggle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303336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dirty="0">
                <a:solidFill>
                  <a:srgbClr val="30333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dirty="0">
                <a:solidFill>
                  <a:srgbClr val="30333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dirty="0">
                <a:solidFill>
                  <a:srgbClr val="30333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10109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result;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dirty="0">
                <a:latin typeface="Arial" panose="020B0604020202020204" pitchFamily="34" charset="0"/>
                <a:hlinkClick r:id="rId3"/>
              </a:rPr>
              <a:t>http://stackoverflow.com/questions/8721406/how-to-determine-if-a-point-is-inside-a-2d-convex-polygon</a:t>
            </a:r>
            <a:r>
              <a:rPr lang="en-US" altLang="en-US" sz="1800" dirty="0">
                <a:latin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771825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9772"/>
            <a:ext cx="10515600" cy="650327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100" dirty="0"/>
              <a:t>  </a:t>
            </a:r>
            <a:r>
              <a:rPr lang="en-US" sz="1800" dirty="0"/>
              <a:t>private void </a:t>
            </a:r>
            <a:r>
              <a:rPr lang="en-US" sz="1800" dirty="0" err="1"/>
              <a:t>runTest</a:t>
            </a:r>
            <a:r>
              <a:rPr lang="en-US" sz="1800" dirty="0"/>
              <a:t>() { </a:t>
            </a:r>
          </a:p>
          <a:p>
            <a:pPr marL="0" indent="0">
              <a:buNone/>
            </a:pPr>
            <a:r>
              <a:rPr lang="en-US" sz="1800" dirty="0"/>
              <a:t>        Point[] points = new Point[5];</a:t>
            </a:r>
          </a:p>
          <a:p>
            <a:pPr marL="0" indent="0">
              <a:buNone/>
            </a:pPr>
            <a:r>
              <a:rPr lang="en-US" sz="1800" dirty="0"/>
              <a:t>        points[0] = new Point(2, 3);</a:t>
            </a:r>
          </a:p>
          <a:p>
            <a:pPr marL="0" indent="0">
              <a:buNone/>
            </a:pPr>
            <a:r>
              <a:rPr lang="en-US" sz="1800" dirty="0"/>
              <a:t>        points[1] = new Point(2, 6);</a:t>
            </a:r>
          </a:p>
          <a:p>
            <a:pPr marL="0" indent="0">
              <a:buNone/>
            </a:pPr>
            <a:r>
              <a:rPr lang="en-US" sz="1800" dirty="0"/>
              <a:t>        points[2] = new Point(3, 8);</a:t>
            </a:r>
          </a:p>
          <a:p>
            <a:pPr marL="0" indent="0">
              <a:buNone/>
            </a:pPr>
            <a:r>
              <a:rPr lang="en-US" sz="1800" dirty="0"/>
              <a:t>        points[3] = new Point(8, 9);</a:t>
            </a:r>
          </a:p>
          <a:p>
            <a:pPr marL="0" indent="0">
              <a:buNone/>
            </a:pPr>
            <a:r>
              <a:rPr lang="en-US" sz="1800" dirty="0"/>
              <a:t>        points[4] = new Point(7, 2);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    Point point1 = new Point(0, 0);</a:t>
            </a:r>
          </a:p>
          <a:p>
            <a:pPr marL="0" indent="0">
              <a:buNone/>
            </a:pPr>
            <a:r>
              <a:rPr lang="en-US" sz="1800" dirty="0"/>
              <a:t>        Point point2 = new Point(5, 4);</a:t>
            </a:r>
          </a:p>
          <a:p>
            <a:pPr marL="0" indent="0">
              <a:buNone/>
            </a:pPr>
            <a:r>
              <a:rPr lang="en-US" sz="1800" dirty="0"/>
              <a:t>        Point point3 = new Point(2, 5); 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    </a:t>
            </a:r>
            <a:r>
              <a:rPr lang="en-US" sz="1800" dirty="0" err="1"/>
              <a:t>System.out.println</a:t>
            </a:r>
            <a:r>
              <a:rPr lang="en-US" sz="1800" dirty="0"/>
              <a:t>("(0,0) = " + contains(point1, points));</a:t>
            </a:r>
          </a:p>
          <a:p>
            <a:pPr marL="0" indent="0">
              <a:buNone/>
            </a:pPr>
            <a:r>
              <a:rPr lang="en-US" sz="1800" dirty="0"/>
              <a:t>        </a:t>
            </a:r>
            <a:r>
              <a:rPr lang="en-US" sz="1800" dirty="0" err="1"/>
              <a:t>System.out.println</a:t>
            </a:r>
            <a:r>
              <a:rPr lang="en-US" sz="1800" dirty="0"/>
              <a:t>("(5,4) = " + contains(point2, points));</a:t>
            </a:r>
          </a:p>
          <a:p>
            <a:pPr marL="0" indent="0">
              <a:buNone/>
            </a:pPr>
            <a:r>
              <a:rPr lang="en-US" sz="1800" dirty="0"/>
              <a:t>        </a:t>
            </a:r>
            <a:r>
              <a:rPr lang="en-US" sz="1800" dirty="0" err="1"/>
              <a:t>System.out.println</a:t>
            </a:r>
            <a:r>
              <a:rPr lang="en-US" sz="1800" dirty="0"/>
              <a:t>("(2,5) = " + contains(point2, points));  // wrong! (2,5) is on the line!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    </a:t>
            </a:r>
            <a:r>
              <a:rPr lang="en-US" sz="1800" dirty="0">
                <a:solidFill>
                  <a:srgbClr val="FF0000"/>
                </a:solidFill>
              </a:rPr>
              <a:t>// Therefore we must modify the algorithm, or run the additional "point on line" algorithm.</a:t>
            </a:r>
          </a:p>
          <a:p>
            <a:pPr marL="0" indent="0">
              <a:buNone/>
            </a:pPr>
            <a:r>
              <a:rPr lang="en-US" sz="1800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4867639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1312</TotalTime>
  <Words>718</Words>
  <Application>Microsoft Office PowerPoint</Application>
  <PresentationFormat>Widescreen</PresentationFormat>
  <Paragraphs>80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Consolas</vt:lpstr>
      <vt:lpstr>Wingdings</vt:lpstr>
      <vt:lpstr>Office Theme</vt:lpstr>
      <vt:lpstr>Project #4 - Hints</vt:lpstr>
      <vt:lpstr>Project #4</vt:lpstr>
      <vt:lpstr>Discussion </vt:lpstr>
      <vt:lpstr>Example inputs &amp; the implied line segments</vt:lpstr>
      <vt:lpstr>aka “Point in Polygon” problem</vt:lpstr>
      <vt:lpstr>One Approach – Ray Casting </vt:lpstr>
      <vt:lpstr>If only I could “steal” some code online…</vt:lpstr>
      <vt:lpstr> Example code – your mileage may vary…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Computational Geometry</dc:title>
  <dc:creator>Gallo, Andrew (GE Global Research, US)</dc:creator>
  <cp:lastModifiedBy>Gallo, Andrew (GE Digital)</cp:lastModifiedBy>
  <cp:revision>561</cp:revision>
  <dcterms:created xsi:type="dcterms:W3CDTF">2017-03-27T00:05:25Z</dcterms:created>
  <dcterms:modified xsi:type="dcterms:W3CDTF">2017-08-05T15:49:44Z</dcterms:modified>
</cp:coreProperties>
</file>