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regular.fntdata"/><Relationship Id="rId14" Type="http://schemas.openxmlformats.org/officeDocument/2006/relationships/slide" Target="slides/slide9.xml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468f7ffb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b468f7ffb3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468f7ffb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b468f7ffb3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9.jp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0.jp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3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2176800" y="3241650"/>
            <a:ext cx="13934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0">
                <a:solidFill>
                  <a:srgbClr val="FE6D73"/>
                </a:solidFill>
              </a:rPr>
              <a:t>EXPLORING THE</a:t>
            </a:r>
            <a:endParaRPr sz="9000"/>
          </a:p>
        </p:txBody>
      </p:sp>
      <p:grpSp>
        <p:nvGrpSpPr>
          <p:cNvPr id="96" name="Google Shape;96;p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" name="Google Shape;99;p13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3"/>
          <p:cNvSpPr txBox="1"/>
          <p:nvPr/>
        </p:nvSpPr>
        <p:spPr>
          <a:xfrm>
            <a:off x="3121973" y="4531593"/>
            <a:ext cx="12044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27C9D"/>
                </a:solidFill>
              </a:rPr>
              <a:t>CAR SUBSCRIPTION</a:t>
            </a:r>
            <a:endParaRPr sz="9000"/>
          </a:p>
        </p:txBody>
      </p:sp>
      <p:sp>
        <p:nvSpPr>
          <p:cNvPr id="103" name="Google Shape;103;p13"/>
          <p:cNvSpPr txBox="1"/>
          <p:nvPr/>
        </p:nvSpPr>
        <p:spPr>
          <a:xfrm>
            <a:off x="3121973" y="5855970"/>
            <a:ext cx="12044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CB77"/>
                </a:solidFill>
              </a:rPr>
              <a:t>MARKET</a:t>
            </a:r>
            <a:endParaRPr sz="9000"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031" y="659456"/>
            <a:ext cx="4140000" cy="14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6710425" y="7597025"/>
            <a:ext cx="48672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</a:rPr>
              <a:t>Anastasopoulos Giannis</a:t>
            </a:r>
            <a:endParaRPr sz="32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</a:rPr>
              <a:t>Petrou Nikos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1678103" y="1693825"/>
            <a:ext cx="2031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E6D73"/>
                </a:solidFill>
              </a:rPr>
              <a:t>The Team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10800000">
            <a:off x="9525" y="591366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>
            <a:off x="1083809" y="59422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/>
          <p:nvPr/>
        </p:nvSpPr>
        <p:spPr>
          <a:xfrm>
            <a:off x="0" y="70260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 rot="10800000">
            <a:off x="0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4"/>
          <p:cNvSpPr/>
          <p:nvPr/>
        </p:nvSpPr>
        <p:spPr>
          <a:xfrm rot="-5400000">
            <a:off x="1083809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14"/>
          <p:cNvSpPr/>
          <p:nvPr/>
        </p:nvSpPr>
        <p:spPr>
          <a:xfrm rot="10800000">
            <a:off x="1083809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4"/>
          <p:cNvSpPr/>
          <p:nvPr/>
        </p:nvSpPr>
        <p:spPr>
          <a:xfrm rot="10800000">
            <a:off x="3321750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3321750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 rot="5400000">
            <a:off x="4405559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2237941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>
            <a:off x="3321750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4"/>
          <p:cNvSpPr/>
          <p:nvPr/>
        </p:nvSpPr>
        <p:spPr>
          <a:xfrm rot="5400000">
            <a:off x="0" y="919366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14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6" name="Google Shape;126;p14"/>
          <p:cNvCxnSpPr/>
          <p:nvPr/>
        </p:nvCxnSpPr>
        <p:spPr>
          <a:xfrm flipH="1">
            <a:off x="16298854" y="-362874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4"/>
          <p:cNvCxnSpPr/>
          <p:nvPr/>
        </p:nvCxnSpPr>
        <p:spPr>
          <a:xfrm flipH="1">
            <a:off x="16080026" y="-38426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4"/>
          <p:cNvCxnSpPr/>
          <p:nvPr/>
        </p:nvCxnSpPr>
        <p:spPr>
          <a:xfrm flipH="1">
            <a:off x="15893267" y="-4022296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4"/>
          <p:cNvCxnSpPr/>
          <p:nvPr/>
        </p:nvCxnSpPr>
        <p:spPr>
          <a:xfrm flipH="1">
            <a:off x="15683626" y="-4148951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4"/>
          <p:cNvCxnSpPr/>
          <p:nvPr/>
        </p:nvCxnSpPr>
        <p:spPr>
          <a:xfrm flipH="1">
            <a:off x="15586790" y="-4292805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4"/>
          <p:cNvSpPr txBox="1"/>
          <p:nvPr/>
        </p:nvSpPr>
        <p:spPr>
          <a:xfrm>
            <a:off x="7612483" y="8838457"/>
            <a:ext cx="2915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01 - BRANDING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7">
            <a:alphaModFix/>
          </a:blip>
          <a:srcRect b="11631" l="0" r="0" t="13517"/>
          <a:stretch/>
        </p:blipFill>
        <p:spPr>
          <a:xfrm>
            <a:off x="12600475" y="1396075"/>
            <a:ext cx="3521400" cy="3521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3" name="Google Shape;133;p14"/>
          <p:cNvGrpSpPr/>
          <p:nvPr/>
        </p:nvGrpSpPr>
        <p:grpSpPr>
          <a:xfrm>
            <a:off x="11757375" y="5069879"/>
            <a:ext cx="5207591" cy="1311242"/>
            <a:chOff x="0" y="0"/>
            <a:chExt cx="1592438" cy="270750"/>
          </a:xfrm>
        </p:grpSpPr>
        <p:sp>
          <p:nvSpPr>
            <p:cNvPr id="134" name="Google Shape;134;p14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19050"/>
              <a:ext cx="1592400" cy="2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4"/>
          <p:cNvSpPr txBox="1"/>
          <p:nvPr/>
        </p:nvSpPr>
        <p:spPr>
          <a:xfrm>
            <a:off x="13143774" y="5230650"/>
            <a:ext cx="243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PETROU NIKOS</a:t>
            </a:r>
            <a:endParaRPr sz="600"/>
          </a:p>
        </p:txBody>
      </p:sp>
      <p:sp>
        <p:nvSpPr>
          <p:cNvPr id="137" name="Google Shape;137;p14"/>
          <p:cNvSpPr txBox="1"/>
          <p:nvPr/>
        </p:nvSpPr>
        <p:spPr>
          <a:xfrm>
            <a:off x="11757128" y="7085250"/>
            <a:ext cx="5207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MSc in Agricultural Economics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MSc in Bioeconomy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5939675" y="5067628"/>
            <a:ext cx="5207591" cy="1311242"/>
            <a:chOff x="0" y="0"/>
            <a:chExt cx="1592438" cy="270750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0" y="19050"/>
              <a:ext cx="1592400" cy="2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5939628" y="7085250"/>
            <a:ext cx="5207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BSc in Business Administration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Financial Controller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977124" y="5230650"/>
            <a:ext cx="513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ANASTASOPOULOS GIANNIS</a:t>
            </a:r>
            <a:endParaRPr sz="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95400" y="9409613"/>
            <a:ext cx="1882750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9">
            <a:alphaModFix/>
          </a:blip>
          <a:srcRect b="42234" l="0" r="0" t="18388"/>
          <a:stretch/>
        </p:blipFill>
        <p:spPr>
          <a:xfrm>
            <a:off x="6783225" y="1396525"/>
            <a:ext cx="3520500" cy="3520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5"/>
          <p:cNvGrpSpPr/>
          <p:nvPr/>
        </p:nvGrpSpPr>
        <p:grpSpPr>
          <a:xfrm>
            <a:off x="10471712" y="2773150"/>
            <a:ext cx="5099332" cy="778554"/>
            <a:chOff x="0" y="0"/>
            <a:chExt cx="1232735" cy="205050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0"/>
              <a:ext cx="1232735" cy="205000"/>
            </a:xfrm>
            <a:custGeom>
              <a:rect b="b" l="l" r="r" t="t"/>
              <a:pathLst>
                <a:path extrusionOk="0"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0" y="19050"/>
              <a:ext cx="1232700" cy="1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2500587" y="2773150"/>
            <a:ext cx="5099332" cy="778554"/>
            <a:chOff x="0" y="0"/>
            <a:chExt cx="1232735" cy="205050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0"/>
              <a:ext cx="1232735" cy="205000"/>
            </a:xfrm>
            <a:custGeom>
              <a:rect b="b" l="l" r="r" t="t"/>
              <a:pathLst>
                <a:path extrusionOk="0"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0" y="19050"/>
              <a:ext cx="1232700" cy="1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156" name="Google Shape;156;p15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8" name="Google Shape;158;p15"/>
          <p:cNvCxnSpPr/>
          <p:nvPr/>
        </p:nvCxnSpPr>
        <p:spPr>
          <a:xfrm>
            <a:off x="-3628748" y="-3521748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5"/>
          <p:cNvCxnSpPr/>
          <p:nvPr/>
        </p:nvCxnSpPr>
        <p:spPr>
          <a:xfrm>
            <a:off x="-3842695" y="-3209072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5"/>
          <p:cNvCxnSpPr/>
          <p:nvPr/>
        </p:nvCxnSpPr>
        <p:spPr>
          <a:xfrm>
            <a:off x="-4022296" y="-2850601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5"/>
          <p:cNvCxnSpPr/>
          <p:nvPr/>
        </p:nvCxnSpPr>
        <p:spPr>
          <a:xfrm>
            <a:off x="-4148951" y="-2464334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5"/>
          <p:cNvCxnSpPr/>
          <p:nvPr/>
        </p:nvCxnSpPr>
        <p:spPr>
          <a:xfrm>
            <a:off x="-4292805" y="-2024657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5"/>
          <p:cNvSpPr txBox="1"/>
          <p:nvPr/>
        </p:nvSpPr>
        <p:spPr>
          <a:xfrm>
            <a:off x="4839000" y="1393325"/>
            <a:ext cx="8610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</a:rPr>
              <a:t>Car market in Greece 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rot="10800000">
            <a:off x="16192287" y="706210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5"/>
          <p:cNvSpPr/>
          <p:nvPr/>
        </p:nvSpPr>
        <p:spPr>
          <a:xfrm>
            <a:off x="17266571" y="70906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15"/>
          <p:cNvSpPr/>
          <p:nvPr/>
        </p:nvSpPr>
        <p:spPr>
          <a:xfrm>
            <a:off x="16182762" y="81744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15"/>
          <p:cNvSpPr/>
          <p:nvPr/>
        </p:nvSpPr>
        <p:spPr>
          <a:xfrm rot="10800000">
            <a:off x="16182762" y="92583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5"/>
          <p:cNvSpPr/>
          <p:nvPr/>
        </p:nvSpPr>
        <p:spPr>
          <a:xfrm rot="-5400000">
            <a:off x="17266571" y="92583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9" name="Google Shape;1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463" y="4115850"/>
            <a:ext cx="6987584" cy="44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2446390" y="2885375"/>
            <a:ext cx="520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Rising market</a:t>
            </a:r>
            <a:endParaRPr sz="3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0417515" y="2885375"/>
            <a:ext cx="520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Car Subscription Model</a:t>
            </a:r>
            <a:endParaRPr sz="3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0417528" y="4115850"/>
            <a:ext cx="5207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Flexible car switching </a:t>
            </a:r>
            <a:endParaRPr sz="2400">
              <a:solidFill>
                <a:srgbClr val="545454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Little to no</a:t>
            </a:r>
            <a:r>
              <a:rPr lang="en-US" sz="2400">
                <a:solidFill>
                  <a:srgbClr val="545454"/>
                </a:solidFill>
              </a:rPr>
              <a:t> down payments</a:t>
            </a:r>
            <a:endParaRPr sz="2400">
              <a:solidFill>
                <a:srgbClr val="545454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Monthly subscription fee</a:t>
            </a:r>
            <a:endParaRPr sz="2400">
              <a:solidFill>
                <a:srgbClr val="545454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Return car at any moment</a:t>
            </a:r>
            <a:endParaRPr sz="2400">
              <a:solidFill>
                <a:srgbClr val="545454"/>
              </a:solidFill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1627277" y="8609250"/>
            <a:ext cx="6916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545454"/>
                </a:solidFill>
              </a:rPr>
              <a:t>Source: Hellenic Statistical Authority, 2023</a:t>
            </a:r>
            <a:endParaRPr sz="1599">
              <a:solidFill>
                <a:srgbClr val="545454"/>
              </a:solidFill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375" y="9464700"/>
            <a:ext cx="1882750" cy="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865200" y="1722300"/>
            <a:ext cx="5076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E6D73"/>
                </a:solidFill>
              </a:rPr>
              <a:t>Project Overview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10800000">
            <a:off x="9525" y="591366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6"/>
          <p:cNvSpPr/>
          <p:nvPr/>
        </p:nvSpPr>
        <p:spPr>
          <a:xfrm>
            <a:off x="1083809" y="59422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6"/>
          <p:cNvSpPr/>
          <p:nvPr/>
        </p:nvSpPr>
        <p:spPr>
          <a:xfrm>
            <a:off x="0" y="70260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16"/>
          <p:cNvSpPr/>
          <p:nvPr/>
        </p:nvSpPr>
        <p:spPr>
          <a:xfrm rot="10800000">
            <a:off x="0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6"/>
          <p:cNvSpPr/>
          <p:nvPr/>
        </p:nvSpPr>
        <p:spPr>
          <a:xfrm rot="-5400000">
            <a:off x="1083809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16"/>
          <p:cNvSpPr/>
          <p:nvPr/>
        </p:nvSpPr>
        <p:spPr>
          <a:xfrm rot="10800000">
            <a:off x="1083809" y="919366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16"/>
          <p:cNvSpPr/>
          <p:nvPr/>
        </p:nvSpPr>
        <p:spPr>
          <a:xfrm rot="10800000">
            <a:off x="3321750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6"/>
          <p:cNvSpPr/>
          <p:nvPr/>
        </p:nvSpPr>
        <p:spPr>
          <a:xfrm>
            <a:off x="3321750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6"/>
          <p:cNvSpPr/>
          <p:nvPr/>
        </p:nvSpPr>
        <p:spPr>
          <a:xfrm rot="5400000">
            <a:off x="4405559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6"/>
          <p:cNvSpPr/>
          <p:nvPr/>
        </p:nvSpPr>
        <p:spPr>
          <a:xfrm>
            <a:off x="2237941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6"/>
          <p:cNvSpPr/>
          <p:nvPr/>
        </p:nvSpPr>
        <p:spPr>
          <a:xfrm>
            <a:off x="3321750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6"/>
          <p:cNvSpPr/>
          <p:nvPr/>
        </p:nvSpPr>
        <p:spPr>
          <a:xfrm rot="5400000">
            <a:off x="0" y="919366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2" name="Google Shape;192;p16"/>
          <p:cNvGrpSpPr/>
          <p:nvPr/>
        </p:nvGrpSpPr>
        <p:grpSpPr>
          <a:xfrm>
            <a:off x="13133734" y="5475036"/>
            <a:ext cx="8837395" cy="8845657"/>
            <a:chOff x="13508" y="0"/>
            <a:chExt cx="11783193" cy="11794210"/>
          </a:xfrm>
        </p:grpSpPr>
        <p:grpSp>
          <p:nvGrpSpPr>
            <p:cNvPr id="193" name="Google Shape;193;p16"/>
            <p:cNvGrpSpPr/>
            <p:nvPr/>
          </p:nvGrpSpPr>
          <p:grpSpPr>
            <a:xfrm rot="2700000">
              <a:off x="1676025" y="2799203"/>
              <a:ext cx="9887226" cy="4755720"/>
              <a:chOff x="0" y="0"/>
              <a:chExt cx="660400" cy="3176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6" name="Google Shape;196;p16"/>
            <p:cNvCxnSpPr/>
            <p:nvPr/>
          </p:nvCxnSpPr>
          <p:spPr>
            <a:xfrm>
              <a:off x="1060010" y="3892256"/>
              <a:ext cx="6913500" cy="6843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6"/>
            <p:cNvCxnSpPr/>
            <p:nvPr/>
          </p:nvCxnSpPr>
          <p:spPr>
            <a:xfrm>
              <a:off x="774748" y="4309159"/>
              <a:ext cx="6718500" cy="6718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>
              <a:off x="535279" y="4787119"/>
              <a:ext cx="6489600" cy="6489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6"/>
            <p:cNvCxnSpPr/>
            <p:nvPr/>
          </p:nvCxnSpPr>
          <p:spPr>
            <a:xfrm>
              <a:off x="366406" y="5302142"/>
              <a:ext cx="6254100" cy="6254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174601" y="5888378"/>
              <a:ext cx="5796900" cy="57969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13508" y="6480010"/>
              <a:ext cx="5284800" cy="5314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47865" y="7228854"/>
              <a:ext cx="4503300" cy="4480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165620" y="8131631"/>
              <a:ext cx="3504900" cy="3562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6"/>
            <p:cNvCxnSpPr/>
            <p:nvPr/>
          </p:nvCxnSpPr>
          <p:spPr>
            <a:xfrm>
              <a:off x="676661" y="9346264"/>
              <a:ext cx="1790100" cy="1790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5" name="Google Shape;2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2850" y="9333775"/>
            <a:ext cx="1882750" cy="6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6643500" y="2531875"/>
            <a:ext cx="83829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45454"/>
              </a:solidFill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300"/>
              <a:buChar char="●"/>
            </a:pPr>
            <a:r>
              <a:rPr lang="en-US" sz="3300">
                <a:solidFill>
                  <a:srgbClr val="545454"/>
                </a:solidFill>
              </a:rPr>
              <a:t>Project Pipeline</a:t>
            </a:r>
            <a:endParaRPr sz="3300">
              <a:solidFill>
                <a:srgbClr val="545454"/>
              </a:solidFill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300"/>
              <a:buChar char="●"/>
            </a:pPr>
            <a:r>
              <a:rPr lang="en-US" sz="3300">
                <a:solidFill>
                  <a:srgbClr val="545454"/>
                </a:solidFill>
              </a:rPr>
              <a:t>Analysis &amp; Insights</a:t>
            </a:r>
            <a:endParaRPr sz="3300">
              <a:solidFill>
                <a:srgbClr val="545454"/>
              </a:solidFill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300"/>
              <a:buChar char="●"/>
            </a:pPr>
            <a:r>
              <a:rPr lang="en-US" sz="3300">
                <a:solidFill>
                  <a:srgbClr val="545454"/>
                </a:solidFill>
              </a:rPr>
              <a:t>Live Demo - Car Searching Tool</a:t>
            </a:r>
            <a:endParaRPr sz="3300">
              <a:solidFill>
                <a:srgbClr val="545454"/>
              </a:solidFill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300"/>
              <a:buChar char="●"/>
            </a:pPr>
            <a:r>
              <a:rPr lang="en-US" sz="3300">
                <a:solidFill>
                  <a:srgbClr val="545454"/>
                </a:solidFill>
              </a:rPr>
              <a:t>Recap &amp; Next steps</a:t>
            </a:r>
            <a:endParaRPr sz="3300">
              <a:solidFill>
                <a:srgbClr val="545454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4545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4357350" y="7872375"/>
            <a:ext cx="9573300" cy="229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781400" y="7826149"/>
            <a:ext cx="9334200" cy="229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545454"/>
                </a:solidFill>
              </a:rPr>
              <a:t>Web Scraping</a:t>
            </a:r>
            <a:endParaRPr sz="2900">
              <a:solidFill>
                <a:srgbClr val="545454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500"/>
              <a:buChar char="●"/>
            </a:pPr>
            <a:r>
              <a:rPr lang="en-US" sz="2500">
                <a:solidFill>
                  <a:srgbClr val="545454"/>
                </a:solidFill>
              </a:rPr>
              <a:t>Tools used: Python [ Beautifulsoup, Selenium ]</a:t>
            </a:r>
            <a:endParaRPr sz="2500">
              <a:solidFill>
                <a:srgbClr val="545454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500"/>
              <a:buChar char="●"/>
            </a:pPr>
            <a:r>
              <a:rPr lang="en-US" sz="2500">
                <a:solidFill>
                  <a:srgbClr val="545454"/>
                </a:solidFill>
              </a:rPr>
              <a:t>4 Companies (Avis, FlexCar, Instacar, Finn)</a:t>
            </a:r>
            <a:endParaRPr sz="2500">
              <a:solidFill>
                <a:srgbClr val="545454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500"/>
              <a:buChar char="●"/>
            </a:pPr>
            <a:r>
              <a:rPr lang="en-US" sz="2500">
                <a:solidFill>
                  <a:srgbClr val="545454"/>
                </a:solidFill>
              </a:rPr>
              <a:t>4K Cars</a:t>
            </a:r>
            <a:endParaRPr sz="2500">
              <a:solidFill>
                <a:srgbClr val="545454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500"/>
              <a:buChar char="●"/>
            </a:pPr>
            <a:r>
              <a:rPr lang="en-US" sz="2500">
                <a:solidFill>
                  <a:srgbClr val="545454"/>
                </a:solidFill>
              </a:rPr>
              <a:t>8 Characteristics</a:t>
            </a:r>
            <a:endParaRPr sz="2500">
              <a:solidFill>
                <a:srgbClr val="545454"/>
              </a:solidFill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357350" y="7867850"/>
            <a:ext cx="9573300" cy="224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4781400" y="8039750"/>
            <a:ext cx="9334200" cy="1731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45454"/>
                </a:solidFill>
              </a:rPr>
              <a:t>Data Cleaning &amp; Processing / EDA</a:t>
            </a:r>
            <a:endParaRPr sz="2800">
              <a:solidFill>
                <a:srgbClr val="54545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Tools used: Python [ Pandas, Numpy ]</a:t>
            </a:r>
            <a:endParaRPr sz="2400">
              <a:solidFill>
                <a:srgbClr val="54545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Price Adjustment</a:t>
            </a:r>
            <a:endParaRPr sz="2400">
              <a:solidFill>
                <a:srgbClr val="54545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Corrections of brand and model names</a:t>
            </a:r>
            <a:endParaRPr sz="2400">
              <a:solidFill>
                <a:srgbClr val="545454"/>
              </a:solidFill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4357350" y="8020250"/>
            <a:ext cx="9573300" cy="18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4738150" y="8115375"/>
            <a:ext cx="9334200" cy="1374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45454"/>
                </a:solidFill>
              </a:rPr>
              <a:t>Visualization &amp; Insights</a:t>
            </a:r>
            <a:endParaRPr sz="3200">
              <a:solidFill>
                <a:srgbClr val="545454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Char char="●"/>
            </a:pPr>
            <a:r>
              <a:rPr lang="en-US" sz="2800">
                <a:solidFill>
                  <a:srgbClr val="545454"/>
                </a:solidFill>
              </a:rPr>
              <a:t>Tools used: Python [ Matplotlib, Seaborn, Plotly ]</a:t>
            </a:r>
            <a:endParaRPr sz="2800">
              <a:solidFill>
                <a:srgbClr val="545454"/>
              </a:solidFill>
            </a:endParaRPr>
          </a:p>
          <a:p>
            <a:pPr indent="0" lvl="0" marL="2343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45454"/>
                </a:solidFill>
              </a:rPr>
              <a:t>Power BI</a:t>
            </a:r>
            <a:endParaRPr sz="2800">
              <a:solidFill>
                <a:srgbClr val="545454"/>
              </a:solidFill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2196275" y="2514725"/>
            <a:ext cx="6509400" cy="576900"/>
          </a:xfrm>
          <a:prstGeom prst="roundRect">
            <a:avLst>
              <a:gd fmla="val 16667" name="adj"/>
            </a:avLst>
          </a:prstGeom>
          <a:solidFill>
            <a:srgbClr val="FFCB77"/>
          </a:solidFill>
          <a:ln cap="flat" cmpd="sng" w="9525">
            <a:solidFill>
              <a:srgbClr val="FFCB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4248597" y="1103925"/>
            <a:ext cx="9790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48CFAE"/>
                </a:solidFill>
              </a:rPr>
              <a:t>Project Roadmap &amp; Tools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3993415" y="2641613"/>
            <a:ext cx="29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Web Scraping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4829325" y="6235054"/>
            <a:ext cx="1476375" cy="14763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2013138" y="6235054"/>
            <a:ext cx="1476375" cy="14763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4946957" y="6811700"/>
            <a:ext cx="12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Week 1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2130782" y="6811688"/>
            <a:ext cx="12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Week 2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 rot="10800000">
            <a:off x="1950975" y="2291025"/>
            <a:ext cx="0" cy="5420400"/>
          </a:xfrm>
          <a:prstGeom prst="straightConnector1">
            <a:avLst/>
          </a:prstGeom>
          <a:noFill/>
          <a:ln cap="flat" cmpd="sng" w="19050">
            <a:solidFill>
              <a:srgbClr val="545454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/>
          <p:nvPr/>
        </p:nvCxnSpPr>
        <p:spPr>
          <a:xfrm rot="10800000">
            <a:off x="9184050" y="2291025"/>
            <a:ext cx="0" cy="5420400"/>
          </a:xfrm>
          <a:prstGeom prst="straightConnector1">
            <a:avLst/>
          </a:prstGeom>
          <a:noFill/>
          <a:ln cap="flat" cmpd="sng" w="19050">
            <a:solidFill>
              <a:srgbClr val="545454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/>
          <p:nvPr/>
        </p:nvCxnSpPr>
        <p:spPr>
          <a:xfrm rot="10800000">
            <a:off x="16318600" y="2291025"/>
            <a:ext cx="0" cy="5420400"/>
          </a:xfrm>
          <a:prstGeom prst="straightConnector1">
            <a:avLst/>
          </a:prstGeom>
          <a:noFill/>
          <a:ln cap="flat" cmpd="sng" w="19050">
            <a:solidFill>
              <a:srgbClr val="545454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27" name="Google Shape;227;p17"/>
          <p:cNvSpPr/>
          <p:nvPr/>
        </p:nvSpPr>
        <p:spPr>
          <a:xfrm>
            <a:off x="7537900" y="3197425"/>
            <a:ext cx="3887100" cy="576900"/>
          </a:xfrm>
          <a:prstGeom prst="roundRect">
            <a:avLst>
              <a:gd fmla="val 16667" name="adj"/>
            </a:avLst>
          </a:prstGeom>
          <a:solidFill>
            <a:srgbClr val="227C9D"/>
          </a:solidFill>
          <a:ln cap="flat" cmpd="sng" w="9525">
            <a:solidFill>
              <a:srgbClr val="227C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7240455" y="3324325"/>
            <a:ext cx="448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Data Cleaning &amp; Processing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0686075" y="3874100"/>
            <a:ext cx="2685900" cy="576900"/>
          </a:xfrm>
          <a:prstGeom prst="roundRect">
            <a:avLst>
              <a:gd fmla="val 16667" name="adj"/>
            </a:avLst>
          </a:prstGeom>
          <a:solidFill>
            <a:srgbClr val="FE6D73"/>
          </a:solidFill>
          <a:ln cap="flat" cmpd="sng" w="9525">
            <a:solidFill>
              <a:srgbClr val="FE6D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10571465" y="4000988"/>
            <a:ext cx="29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EDA</a:t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2572475" y="4535750"/>
            <a:ext cx="2619300" cy="576900"/>
          </a:xfrm>
          <a:prstGeom prst="roundRect">
            <a:avLst>
              <a:gd fmla="val 16667" name="adj"/>
            </a:avLst>
          </a:prstGeom>
          <a:solidFill>
            <a:srgbClr val="48CFAE"/>
          </a:solidFill>
          <a:ln cap="flat" cmpd="sng" w="9525">
            <a:solidFill>
              <a:srgbClr val="48CF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12424565" y="4662638"/>
            <a:ext cx="29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Visualization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14056075" y="5200850"/>
            <a:ext cx="2187300" cy="576900"/>
          </a:xfrm>
          <a:prstGeom prst="roundRect">
            <a:avLst>
              <a:gd fmla="val 16667" name="adj"/>
            </a:avLst>
          </a:prstGeom>
          <a:solidFill>
            <a:srgbClr val="FFCB77"/>
          </a:solidFill>
          <a:ln cap="flat" cmpd="sng" w="9525">
            <a:solidFill>
              <a:srgbClr val="FFCB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13729815" y="5327738"/>
            <a:ext cx="291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Insights</a:t>
            </a:r>
            <a:endParaRPr/>
          </a:p>
        </p:txBody>
      </p:sp>
      <p:pic>
        <p:nvPicPr>
          <p:cNvPr id="235" name="Google Shape;2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5" y="9464700"/>
            <a:ext cx="1882750" cy="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25" y="2075300"/>
            <a:ext cx="7806475" cy="73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00" y="1634814"/>
            <a:ext cx="8285700" cy="850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8640" y="1573259"/>
            <a:ext cx="9169999" cy="738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9754" y="1832079"/>
            <a:ext cx="11880191" cy="738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5525" y="1643028"/>
            <a:ext cx="10872633" cy="776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18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46" name="Google Shape;246;p18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249" name="Google Shape;249;p18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1" name="Google Shape;251;p18"/>
          <p:cNvCxnSpPr/>
          <p:nvPr/>
        </p:nvCxnSpPr>
        <p:spPr>
          <a:xfrm flipH="1" rot="10800000">
            <a:off x="16779354" y="-3323851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8"/>
          <p:cNvCxnSpPr/>
          <p:nvPr/>
        </p:nvCxnSpPr>
        <p:spPr>
          <a:xfrm flipH="1" rot="10800000">
            <a:off x="17092031" y="-2963542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8"/>
          <p:cNvCxnSpPr/>
          <p:nvPr/>
        </p:nvCxnSpPr>
        <p:spPr>
          <a:xfrm flipH="1" rot="10800000">
            <a:off x="17450501" y="-2612228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18"/>
          <p:cNvCxnSpPr/>
          <p:nvPr/>
        </p:nvCxnSpPr>
        <p:spPr>
          <a:xfrm flipH="1" rot="10800000">
            <a:off x="17836769" y="-2308948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18"/>
          <p:cNvCxnSpPr/>
          <p:nvPr/>
        </p:nvCxnSpPr>
        <p:spPr>
          <a:xfrm flipH="1" rot="10800000">
            <a:off x="18276445" y="-1822252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8"/>
          <p:cNvSpPr txBox="1"/>
          <p:nvPr/>
        </p:nvSpPr>
        <p:spPr>
          <a:xfrm>
            <a:off x="435298" y="468375"/>
            <a:ext cx="3924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48CFAE"/>
                </a:solidFill>
              </a:rPr>
              <a:t>Insights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35300" y="1876175"/>
            <a:ext cx="631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Greek car subscription companies offer more automatic than manual cars</a:t>
            </a:r>
            <a:endParaRPr sz="2400">
              <a:solidFill>
                <a:srgbClr val="545454"/>
              </a:solidFill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435300" y="3031950"/>
            <a:ext cx="6048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Petrol is the most common fuel type among car subscription companies’ cars</a:t>
            </a:r>
            <a:endParaRPr sz="2400">
              <a:solidFill>
                <a:srgbClr val="545454"/>
              </a:solidFill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435300" y="4221375"/>
            <a:ext cx="5949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FlexCar doesn’t offer one the most popular city cars</a:t>
            </a:r>
            <a:endParaRPr sz="2400">
              <a:solidFill>
                <a:srgbClr val="545454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435300" y="5410800"/>
            <a:ext cx="5624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Char char="●"/>
            </a:pPr>
            <a:r>
              <a:rPr lang="en-US" sz="2400">
                <a:solidFill>
                  <a:srgbClr val="545454"/>
                </a:solidFill>
              </a:rPr>
              <a:t>Instacar offers 2 / 3 of the top selling compact cars in lower average </a:t>
            </a:r>
            <a:r>
              <a:rPr lang="en-US" sz="2400">
                <a:solidFill>
                  <a:srgbClr val="545454"/>
                </a:solidFill>
              </a:rPr>
              <a:t>monthly</a:t>
            </a:r>
            <a:r>
              <a:rPr lang="en-US" sz="2400">
                <a:solidFill>
                  <a:srgbClr val="545454"/>
                </a:solidFill>
              </a:rPr>
              <a:t> fee</a:t>
            </a:r>
            <a:r>
              <a:rPr lang="en-US" sz="2400">
                <a:solidFill>
                  <a:srgbClr val="545454"/>
                </a:solidFill>
              </a:rPr>
              <a:t> </a:t>
            </a:r>
            <a:endParaRPr sz="2400">
              <a:solidFill>
                <a:srgbClr val="545454"/>
              </a:solidFill>
            </a:endParaRPr>
          </a:p>
        </p:txBody>
      </p:sp>
      <p:pic>
        <p:nvPicPr>
          <p:cNvPr id="261" name="Google Shape;26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375" y="9464700"/>
            <a:ext cx="1882750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2659" y="1859500"/>
            <a:ext cx="11692018" cy="7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/>
        </p:nvSpPr>
        <p:spPr>
          <a:xfrm>
            <a:off x="865202" y="1722300"/>
            <a:ext cx="3805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E6D73"/>
                </a:solidFill>
              </a:rPr>
              <a:t>Car Searching Tool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 rot="10800000">
            <a:off x="9525" y="591366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19"/>
          <p:cNvSpPr/>
          <p:nvPr/>
        </p:nvSpPr>
        <p:spPr>
          <a:xfrm>
            <a:off x="1083809" y="59422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9"/>
          <p:cNvSpPr/>
          <p:nvPr/>
        </p:nvSpPr>
        <p:spPr>
          <a:xfrm>
            <a:off x="0" y="70260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9"/>
          <p:cNvSpPr/>
          <p:nvPr/>
        </p:nvSpPr>
        <p:spPr>
          <a:xfrm rot="10800000">
            <a:off x="0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9"/>
          <p:cNvSpPr/>
          <p:nvPr/>
        </p:nvSpPr>
        <p:spPr>
          <a:xfrm rot="-5400000">
            <a:off x="1083809" y="81098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9"/>
          <p:cNvSpPr/>
          <p:nvPr/>
        </p:nvSpPr>
        <p:spPr>
          <a:xfrm rot="10800000">
            <a:off x="1083809" y="919366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19"/>
          <p:cNvSpPr/>
          <p:nvPr/>
        </p:nvSpPr>
        <p:spPr>
          <a:xfrm rot="10800000">
            <a:off x="3321750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19"/>
          <p:cNvSpPr/>
          <p:nvPr/>
        </p:nvSpPr>
        <p:spPr>
          <a:xfrm>
            <a:off x="3321750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9"/>
          <p:cNvSpPr/>
          <p:nvPr/>
        </p:nvSpPr>
        <p:spPr>
          <a:xfrm rot="5400000">
            <a:off x="4405559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19"/>
          <p:cNvSpPr/>
          <p:nvPr/>
        </p:nvSpPr>
        <p:spPr>
          <a:xfrm>
            <a:off x="2237941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19"/>
          <p:cNvSpPr/>
          <p:nvPr/>
        </p:nvSpPr>
        <p:spPr>
          <a:xfrm>
            <a:off x="3321750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19"/>
          <p:cNvSpPr/>
          <p:nvPr/>
        </p:nvSpPr>
        <p:spPr>
          <a:xfrm rot="5400000">
            <a:off x="0" y="919366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0" name="Google Shape;280;p19"/>
          <p:cNvGrpSpPr/>
          <p:nvPr/>
        </p:nvGrpSpPr>
        <p:grpSpPr>
          <a:xfrm>
            <a:off x="13133734" y="5475036"/>
            <a:ext cx="8837395" cy="8845657"/>
            <a:chOff x="13508" y="0"/>
            <a:chExt cx="11783193" cy="11794210"/>
          </a:xfrm>
        </p:grpSpPr>
        <p:grpSp>
          <p:nvGrpSpPr>
            <p:cNvPr id="281" name="Google Shape;281;p19"/>
            <p:cNvGrpSpPr/>
            <p:nvPr/>
          </p:nvGrpSpPr>
          <p:grpSpPr>
            <a:xfrm rot="2700000">
              <a:off x="1676025" y="2799203"/>
              <a:ext cx="9887226" cy="4755720"/>
              <a:chOff x="0" y="0"/>
              <a:chExt cx="660400" cy="317650"/>
            </a:xfrm>
          </p:grpSpPr>
          <p:sp>
            <p:nvSpPr>
              <p:cNvPr id="282" name="Google Shape;282;p1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4" name="Google Shape;284;p19"/>
            <p:cNvCxnSpPr/>
            <p:nvPr/>
          </p:nvCxnSpPr>
          <p:spPr>
            <a:xfrm>
              <a:off x="1060010" y="3892256"/>
              <a:ext cx="6913500" cy="6843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774748" y="4309159"/>
              <a:ext cx="6718500" cy="6718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535279" y="4787119"/>
              <a:ext cx="6489600" cy="6489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366406" y="5302142"/>
              <a:ext cx="6254100" cy="6254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174601" y="5888378"/>
              <a:ext cx="5796900" cy="57969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9"/>
            <p:cNvCxnSpPr/>
            <p:nvPr/>
          </p:nvCxnSpPr>
          <p:spPr>
            <a:xfrm>
              <a:off x="13508" y="6480010"/>
              <a:ext cx="5284800" cy="5314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9"/>
            <p:cNvCxnSpPr/>
            <p:nvPr/>
          </p:nvCxnSpPr>
          <p:spPr>
            <a:xfrm>
              <a:off x="47865" y="7228854"/>
              <a:ext cx="4503300" cy="4480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9"/>
            <p:cNvCxnSpPr/>
            <p:nvPr/>
          </p:nvCxnSpPr>
          <p:spPr>
            <a:xfrm>
              <a:off x="165620" y="8131631"/>
              <a:ext cx="3504900" cy="3562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9"/>
            <p:cNvCxnSpPr/>
            <p:nvPr/>
          </p:nvCxnSpPr>
          <p:spPr>
            <a:xfrm>
              <a:off x="676661" y="9346264"/>
              <a:ext cx="1790100" cy="1790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3" name="Google Shape;29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2850" y="9333775"/>
            <a:ext cx="1882750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0394" y="1600775"/>
            <a:ext cx="11379032" cy="63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/>
        </p:nvSpPr>
        <p:spPr>
          <a:xfrm>
            <a:off x="4689551" y="1233088"/>
            <a:ext cx="9033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</a:rPr>
              <a:t>Project Recap</a:t>
            </a: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01" name="Google Shape;301;p20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3" name="Google Shape;303;p20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0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0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0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0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0"/>
          <p:cNvSpPr/>
          <p:nvPr/>
        </p:nvSpPr>
        <p:spPr>
          <a:xfrm rot="10800000">
            <a:off x="16192287" y="706210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20"/>
          <p:cNvSpPr/>
          <p:nvPr/>
        </p:nvSpPr>
        <p:spPr>
          <a:xfrm>
            <a:off x="17266571" y="70906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20"/>
          <p:cNvSpPr/>
          <p:nvPr/>
        </p:nvSpPr>
        <p:spPr>
          <a:xfrm>
            <a:off x="16182762" y="81744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0"/>
          <p:cNvSpPr/>
          <p:nvPr/>
        </p:nvSpPr>
        <p:spPr>
          <a:xfrm rot="10800000">
            <a:off x="16182762" y="92583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20"/>
          <p:cNvSpPr/>
          <p:nvPr/>
        </p:nvSpPr>
        <p:spPr>
          <a:xfrm rot="-5400000">
            <a:off x="17266571" y="92583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16" name="Google Shape;3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375" y="9464700"/>
            <a:ext cx="1882750" cy="6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5950147" y="5707350"/>
            <a:ext cx="9790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48CFAE"/>
                </a:solidFill>
              </a:rPr>
              <a:t>Next Steps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4689550" y="2322450"/>
            <a:ext cx="83829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Insights for the greek car subscription market</a:t>
            </a:r>
            <a:r>
              <a:rPr lang="en-US" sz="2700">
                <a:solidFill>
                  <a:srgbClr val="545454"/>
                </a:solidFill>
              </a:rPr>
              <a:t> </a:t>
            </a:r>
            <a:endParaRPr sz="2700">
              <a:solidFill>
                <a:srgbClr val="545454"/>
              </a:solidFill>
            </a:endParaRPr>
          </a:p>
          <a:p>
            <a:pPr indent="-4000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Development of a car searching tool</a:t>
            </a:r>
            <a:endParaRPr sz="2700">
              <a:solidFill>
                <a:srgbClr val="545454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Analysis of a german subscription company &amp; comparison with the greek market</a:t>
            </a:r>
            <a:endParaRPr sz="2700">
              <a:solidFill>
                <a:srgbClr val="545454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45454"/>
              </a:solidFill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5950150" y="6948000"/>
            <a:ext cx="9790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Optimization of the scraping process</a:t>
            </a:r>
            <a:r>
              <a:rPr lang="en-US" sz="2700">
                <a:solidFill>
                  <a:srgbClr val="545454"/>
                </a:solidFill>
              </a:rPr>
              <a:t> </a:t>
            </a:r>
            <a:endParaRPr sz="2700">
              <a:solidFill>
                <a:srgbClr val="545454"/>
              </a:solidFill>
            </a:endParaRPr>
          </a:p>
          <a:p>
            <a:pPr indent="-400050" lvl="0" marL="45720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Data acquisition for more companies in Greece and abroad</a:t>
            </a:r>
            <a:endParaRPr sz="2700">
              <a:solidFill>
                <a:srgbClr val="545454"/>
              </a:solidFill>
            </a:endParaRPr>
          </a:p>
          <a:p>
            <a:pPr indent="-40005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700"/>
              <a:buChar char="●"/>
            </a:pPr>
            <a:r>
              <a:rPr lang="en-US" sz="2700">
                <a:solidFill>
                  <a:srgbClr val="545454"/>
                </a:solidFill>
              </a:rPr>
              <a:t>Development of a car searching tool for foreign markets</a:t>
            </a:r>
            <a:endParaRPr sz="2700">
              <a:solidFill>
                <a:srgbClr val="545454"/>
              </a:solidFill>
            </a:endParaRPr>
          </a:p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4545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21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1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1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7" name="Google Shape;327;p21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id="328" name="Google Shape;328;p2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Google Shape;330;p21"/>
          <p:cNvCxnSpPr/>
          <p:nvPr/>
        </p:nvCxnSpPr>
        <p:spPr>
          <a:xfrm>
            <a:off x="-2600048" y="-2963974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-2813995" y="-2651297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1"/>
          <p:cNvCxnSpPr/>
          <p:nvPr/>
        </p:nvCxnSpPr>
        <p:spPr>
          <a:xfrm>
            <a:off x="-2993596" y="-2292827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-3120251" y="-1906560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1"/>
          <p:cNvCxnSpPr/>
          <p:nvPr/>
        </p:nvCxnSpPr>
        <p:spPr>
          <a:xfrm>
            <a:off x="-3264105" y="-1466883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-3384925" y="-1023159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-3359157" y="-461526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7" name="Google Shape;337;p21"/>
          <p:cNvGrpSpPr/>
          <p:nvPr/>
        </p:nvGrpSpPr>
        <p:grpSpPr>
          <a:xfrm rot="-2700000">
            <a:off x="11387440" y="7201579"/>
            <a:ext cx="7415443" cy="3566801"/>
            <a:chOff x="0" y="0"/>
            <a:chExt cx="660400" cy="317650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11178406" y="7791669"/>
            <a:ext cx="2864935" cy="3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Lorna Alvarado</a:t>
            </a:r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3639301" y="650413"/>
            <a:ext cx="1100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27C9D"/>
                </a:solidFill>
              </a:rPr>
              <a:t>Thank you for your attention!</a:t>
            </a:r>
            <a:endParaRPr sz="7000"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400" y="8986808"/>
            <a:ext cx="3041204" cy="10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5475" y="4624861"/>
            <a:ext cx="3798025" cy="37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/>
          <p:nvPr/>
        </p:nvSpPr>
        <p:spPr>
          <a:xfrm>
            <a:off x="9753800" y="3116757"/>
            <a:ext cx="3730200" cy="1213200"/>
          </a:xfrm>
          <a:prstGeom prst="roundRect">
            <a:avLst>
              <a:gd fmla="val 16667" name="adj"/>
            </a:avLst>
          </a:prstGeom>
          <a:solidFill>
            <a:srgbClr val="227C9D"/>
          </a:solidFill>
          <a:ln cap="flat" cmpd="sng" w="9525">
            <a:solidFill>
              <a:srgbClr val="227C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0161340" y="3284138"/>
            <a:ext cx="291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Petrou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Nikos</a:t>
            </a:r>
            <a:endParaRPr sz="2800"/>
          </a:p>
        </p:txBody>
      </p:sp>
      <p:sp>
        <p:nvSpPr>
          <p:cNvPr id="346" name="Google Shape;346;p21"/>
          <p:cNvSpPr/>
          <p:nvPr/>
        </p:nvSpPr>
        <p:spPr>
          <a:xfrm>
            <a:off x="5300075" y="3116819"/>
            <a:ext cx="3730200" cy="1213200"/>
          </a:xfrm>
          <a:prstGeom prst="roundRect">
            <a:avLst>
              <a:gd fmla="val 16667" name="adj"/>
            </a:avLst>
          </a:prstGeom>
          <a:solidFill>
            <a:srgbClr val="227C9D"/>
          </a:solidFill>
          <a:ln cap="flat" cmpd="sng" w="9525">
            <a:solidFill>
              <a:srgbClr val="227C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5707627" y="3284125"/>
            <a:ext cx="291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Anastasopoulos Gianni</a:t>
            </a:r>
            <a:r>
              <a:rPr lang="en-US" sz="2800">
                <a:solidFill>
                  <a:srgbClr val="FFFFFF"/>
                </a:solidFill>
              </a:rPr>
              <a:t>s</a:t>
            </a:r>
            <a:endParaRPr sz="2800"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275" y="4564237"/>
            <a:ext cx="3842757" cy="38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