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embeddedFontLst>
    <p:embeddedFont>
      <p:font typeface="Economica"/>
      <p:regular r:id="rId47"/>
      <p:bold r:id="rId48"/>
      <p:italic r:id="rId49"/>
      <p:boldItalic r:id="rId50"/>
    </p:embeddedFont>
    <p:embeddedFont>
      <p:font typeface="Didact Gothic"/>
      <p:regular r:id="rId51"/>
    </p:embeddedFont>
    <p:embeddedFont>
      <p:font typeface="Helvetica Neue"/>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bold.fntdata"/><Relationship Id="rId47" Type="http://schemas.openxmlformats.org/officeDocument/2006/relationships/font" Target="fonts/Economica-regular.fntdata"/><Relationship Id="rId49" Type="http://schemas.openxmlformats.org/officeDocument/2006/relationships/font" Target="fonts/Economic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DidactGothic-regular.fntdata"/><Relationship Id="rId50" Type="http://schemas.openxmlformats.org/officeDocument/2006/relationships/font" Target="fonts/Economica-bold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7.xml"/><Relationship Id="rId55" Type="http://schemas.openxmlformats.org/officeDocument/2006/relationships/font" Target="fonts/HelveticaNeue-boldItalic.fntdata"/><Relationship Id="rId10" Type="http://schemas.openxmlformats.org/officeDocument/2006/relationships/slide" Target="slides/slide6.xml"/><Relationship Id="rId54" Type="http://schemas.openxmlformats.org/officeDocument/2006/relationships/font" Target="fonts/HelveticaNeue-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5e8db73d_0_11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5e8db73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through this you should get either erg cm</a:t>
            </a:r>
            <a:r>
              <a:rPr baseline="30000" lang="en"/>
              <a:t>-2</a:t>
            </a:r>
            <a:r>
              <a:rPr lang="en"/>
              <a:t>  or g/s</a:t>
            </a:r>
            <a:r>
              <a:rPr baseline="30000" lang="en"/>
              <a:t>2</a:t>
            </a:r>
            <a:r>
              <a:rPr lang="en"/>
              <a:t> (equivalent after dimensional reduction).</a:t>
            </a:r>
            <a:endParaRPr/>
          </a:p>
          <a:p>
            <a:pPr indent="0" lvl="0" marL="0" rtl="0" algn="l">
              <a:spcBef>
                <a:spcPts val="0"/>
              </a:spcBef>
              <a:spcAft>
                <a:spcPts val="0"/>
              </a:spcAft>
              <a:buNone/>
            </a:pPr>
            <a:r>
              <a:rPr lang="en"/>
              <a:t>What happened? Well, steradians are dimensionless, and the s</a:t>
            </a:r>
            <a:r>
              <a:rPr baseline="30000" lang="en"/>
              <a:t>-1</a:t>
            </a:r>
            <a:r>
              <a:rPr lang="en"/>
              <a:t> Hz</a:t>
            </a:r>
            <a:r>
              <a:rPr baseline="30000" lang="en"/>
              <a:t>-1</a:t>
            </a:r>
            <a:r>
              <a:rPr lang="en"/>
              <a:t> cancels itself.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40e85cfc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40e85c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5e8db73d_0_11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5e8db73d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5e8db73d_0_12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5e8db73d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 on next page.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0e85cf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0e85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0e85cfc_0_1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0e85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40e85cfc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40e85c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40e85cfc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40e85c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5e8db73d_0_11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5e8db73d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Isotropic: Now matter where I look, from where I am, everything looks the same</a:t>
            </a:r>
            <a:endParaRPr/>
          </a:p>
          <a:p>
            <a:pPr indent="0" lvl="0" marL="0" rtl="0" algn="l">
              <a:spcBef>
                <a:spcPts val="0"/>
              </a:spcBef>
              <a:spcAft>
                <a:spcPts val="0"/>
              </a:spcAft>
              <a:buNone/>
            </a:pPr>
            <a:r>
              <a:rPr lang="en"/>
              <a:t>Homogeneous: No matter where I go, if I look the same direction, everything looks the same</a:t>
            </a:r>
            <a:endParaRPr/>
          </a:p>
          <a:p>
            <a:pPr indent="0" lvl="0" marL="0" rtl="0" algn="l">
              <a:spcBef>
                <a:spcPts val="0"/>
              </a:spcBef>
              <a:spcAft>
                <a:spcPts val="0"/>
              </a:spcAft>
              <a:buNone/>
            </a:pPr>
            <a:r>
              <a:rPr lang="en"/>
              <a:t>Isotropic and homogeneous: No matter where I go, wherever I look, everything looks the same.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40e85cfc_0_6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40e85cf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5e8db73d_0_54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5e8db73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45e8db73d_0_11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45e8db73d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5e8db73d_0_12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5e8db73d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P_\nu = \int I_\nu\, \cos\theta\ dA\, d\Omega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take an flat object that is isotropically emitting and tilt it with respect to you, then you will receive less energy than if it is face on because you have projected out some of the area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5e8db73d_0_13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45e8db73d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have a patch of finite area that is emitting isotropically (i.e. independent of angle), how much area does an emitter on the surface of the hemisphere see per unit area?</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40e85cfc_0_5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40e85cfc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have a patch of finite area that is emitting isotropically (i.e. independent of angle), how much area does an emitter on the surface of the hemisphere see per unit area?</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40e85cfc_0_4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40e85cf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far field approximation r &gt;&gt; R, is equivalent to approximating the emitter as an infinitesimal point.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40e85cfc_0_5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40e85cfc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have a patch of finite area that is emitting isotropically (i.e. independent of angle), how much area does an emitter on the surface of the hemisphere see per unit area?</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40e85cfc_0_6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40e85cf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have a patch of finite area that is emitting isotropically (i.e. independent of angle), how much area does an emitter on the surface of the hemisphere see per unit area?</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40e85cfc_0_6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40e85cf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5e8db73d_0_12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5e8db73d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*Thanks Rachel Gilchrist for the perspective flip for this problem.</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slide explains this problem a little better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40e85cfc_0_3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40e85cf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little patch is itself an isotropic emitter. Think of it like a hot peice of metal. Very hot metal is an isotropic emitter (think of a hot metal ball, and the way it glows). If you think of a thin slab as just a chunk taken off, it is still emitting isotropically. The amount of energy we get from it though depends on how I tilt the slab. I will see less light if it is steeply tilted and more if it is face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not concerned right now with what makes it through. So all that is left for us is to determine how much solid angle the surface subtends.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5e8db73d_0_10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5e8db73d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40e85cfc_0_4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40e85cf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little patch is itself an isotropic emitter. Think of it like a hot peice of metal. Very hot metal is an isotropic emitter (think of a hot metal ball, and the way it glows). If you think of a thin slab as just a chunk taken off, it is still emitting isotropically. The amount of energy we get from it though depends on how I tilt the slab. I will see less light if it is steeply tilted and more if it is face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for an observer looking at this object, they are guaranteed to have a beam on brightness I shining into their eye. So all that is left for us is to determine how much solid angle the surface subtends.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41f8560e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41f8560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little patch is itself an isotropic emitter. Think of it like a hot peice of metal. Very hot metal is an isotropic emitter (think of a hot metal ball, and the way it glows). If you think of a thin slab as just a chunk taken off, it is still emitting isotropically. The amount of energy we get from it though depends on how I tilt the slab. I will see less light if it is steeply tilted and more if it is face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for an observer looking at this object, they are guaranteed to have a beam on brightness I shining into their eye. So all that is left for us is to determine how much solid angle the surface subtends.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40e85cfc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40e85cf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 &amp;= \int I\cos\theta\ d\Omega \\</a:t>
            </a:r>
            <a:endParaRPr/>
          </a:p>
          <a:p>
            <a:pPr indent="0" lvl="0" marL="0" rtl="0" algn="l">
              <a:spcBef>
                <a:spcPts val="0"/>
              </a:spcBef>
              <a:spcAft>
                <a:spcPts val="0"/>
              </a:spcAft>
              <a:buClr>
                <a:schemeClr val="dk1"/>
              </a:buClr>
              <a:buSzPts val="1100"/>
              <a:buFont typeface="Arial"/>
              <a:buNone/>
            </a:pPr>
            <a:r>
              <a:rPr lang="en"/>
              <a:t>  &amp;= I \int_0^{2\pi}\!d\phi \int_0^{\theta_c}\! \sin\theta\ \cos\theta\ d\theta \\</a:t>
            </a:r>
            <a:endParaRPr/>
          </a:p>
          <a:p>
            <a:pPr indent="0" lvl="0" marL="0" rtl="0" algn="l">
              <a:spcBef>
                <a:spcPts val="0"/>
              </a:spcBef>
              <a:spcAft>
                <a:spcPts val="0"/>
              </a:spcAft>
              <a:buClr>
                <a:schemeClr val="dk1"/>
              </a:buClr>
              <a:buSzPts val="1100"/>
              <a:buFont typeface="Arial"/>
              <a:buNone/>
            </a:pPr>
            <a:r>
              <a:rPr lang="en"/>
              <a:t>  &amp;= \pi I \sin^2\theta_c</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45e8db73d_0_14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45e8db73d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140e85cfc_0_2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140e85c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155d39e6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155d39e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45e8db73d_0_13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45e8db73d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45e8db73d_0_13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45e8db73d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45e8db73d_0_14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45e8db73d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45e8db73d_0_14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45e8db73d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5e8db73d_0_14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5e8db73d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45e8db73d_0_13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45e8db73d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45e8db73d_0_13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45e8db73d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45e8db73d_0_1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45e8db73d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5e8db73d_0_10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5e8db73d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e8db73d_0_14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e8db73d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5e8db73d_0_10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5e8db73d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about who knows vectors. Intensity is a vector quantity. If I want to know the Intensity in some direction, what vector operation do I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Intensity of called surface brightness, or as is the case in radio astronomy, brightness.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5e8db73d_0_1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5e8db73d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energy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0e85cfc_0_5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0e85cf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10089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43556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925674"/>
            <a:ext cx="3054600" cy="204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4155440"/>
            <a:ext cx="3054600" cy="9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76167"/>
            <a:ext cx="8520600" cy="283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4216000"/>
            <a:ext cx="8520600" cy="1428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6136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47444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633633"/>
            <a:ext cx="3999900" cy="44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633633"/>
            <a:ext cx="3999900" cy="44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865867"/>
            <a:ext cx="2808000" cy="371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600200"/>
            <a:ext cx="5878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239033"/>
            <a:ext cx="4045200" cy="2381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3692001"/>
            <a:ext cx="4045200" cy="2098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5625233"/>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21233"/>
            <a:ext cx="8520600" cy="1108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633633"/>
            <a:ext cx="8520600" cy="44721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asper.berkeley.edu/astrobaki/index.php/Specific_Intensity#Proof_that_Specific_Intensity_is_conserved_along_a_ray" TargetMode="External"/><Relationship Id="rId4" Type="http://schemas.openxmlformats.org/officeDocument/2006/relationships/image" Target="../media/image18.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asper.berkeley.edu/astrobaki/index.php/Specific_Intensity#Proof_that_Specific_Intensity_is_conserved_along_a_ray" TargetMode="External"/><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gif"/><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gif"/><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www.youtube.com/watch?v=_0tkbp8yk-w" TargetMode="External"/><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cv.nrao.edu/~sransom/web/Ch2.html" TargetMode="External"/><Relationship Id="rId4" Type="http://schemas.openxmlformats.org/officeDocument/2006/relationships/image" Target="../media/image8.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925674"/>
            <a:ext cx="3054600" cy="20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Thermal Radiation</a:t>
            </a:r>
            <a:endParaRPr/>
          </a:p>
        </p:txBody>
      </p:sp>
      <p:sp>
        <p:nvSpPr>
          <p:cNvPr id="63" name="Google Shape;63;p13"/>
          <p:cNvSpPr txBox="1"/>
          <p:nvPr>
            <p:ph idx="1" type="subTitle"/>
          </p:nvPr>
        </p:nvSpPr>
        <p:spPr>
          <a:xfrm>
            <a:off x="3044700" y="4155440"/>
            <a:ext cx="3054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Lewis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 Specific Intensity</a:t>
            </a:r>
            <a:endParaRPr/>
          </a:p>
        </p:txBody>
      </p:sp>
      <p:sp>
        <p:nvSpPr>
          <p:cNvPr id="158" name="Google Shape;158;p22"/>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introduce </a:t>
            </a:r>
            <a:r>
              <a:rPr i="1" lang="en"/>
              <a:t>thermal emitters</a:t>
            </a:r>
            <a:r>
              <a:rPr lang="en"/>
              <a:t> tomorrow; but for now, suffice it to say, the equation of a thermal emitter is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I submit to you, that this is a specific intensity. Determine the units of </a:t>
            </a:r>
            <a:r>
              <a:rPr i="1" lang="en">
                <a:latin typeface="Times New Roman"/>
                <a:ea typeface="Times New Roman"/>
                <a:cs typeface="Times New Roman"/>
                <a:sym typeface="Times New Roman"/>
              </a:rPr>
              <a:t>B</a:t>
            </a:r>
            <a:r>
              <a:rPr baseline="-25000" i="1" lang="en">
                <a:latin typeface="Times New Roman"/>
                <a:ea typeface="Times New Roman"/>
                <a:cs typeface="Times New Roman"/>
                <a:sym typeface="Times New Roman"/>
              </a:rPr>
              <a:t>ν</a:t>
            </a:r>
            <a:r>
              <a:rPr lang="en">
                <a:latin typeface="Times New Roman"/>
                <a:ea typeface="Times New Roman"/>
                <a:cs typeface="Times New Roman"/>
                <a:sym typeface="Times New Roman"/>
              </a:rPr>
              <a:t>(T).</a:t>
            </a:r>
            <a:br>
              <a:rPr lang="en">
                <a:latin typeface="Times New Roman"/>
                <a:ea typeface="Times New Roman"/>
                <a:cs typeface="Times New Roman"/>
                <a:sym typeface="Times New Roman"/>
              </a:rPr>
            </a:br>
            <a:r>
              <a:rPr lang="en"/>
              <a:t>Plank's constant:</a:t>
            </a:r>
            <a:r>
              <a:rPr lang="en">
                <a:latin typeface="Times New Roman"/>
                <a:ea typeface="Times New Roman"/>
                <a:cs typeface="Times New Roman"/>
                <a:sym typeface="Times New Roman"/>
              </a:rPr>
              <a:t> h = 6.623 x 10</a:t>
            </a:r>
            <a:r>
              <a:rPr baseline="30000" lang="en">
                <a:latin typeface="Times New Roman"/>
                <a:ea typeface="Times New Roman"/>
                <a:cs typeface="Times New Roman"/>
                <a:sym typeface="Times New Roman"/>
              </a:rPr>
              <a:t>-27</a:t>
            </a:r>
            <a:r>
              <a:rPr lang="en">
                <a:latin typeface="Times New Roman"/>
                <a:ea typeface="Times New Roman"/>
                <a:cs typeface="Times New Roman"/>
                <a:sym typeface="Times New Roman"/>
              </a:rPr>
              <a:t> erg s</a:t>
            </a:r>
            <a:br>
              <a:rPr lang="en">
                <a:latin typeface="Times New Roman"/>
                <a:ea typeface="Times New Roman"/>
                <a:cs typeface="Times New Roman"/>
                <a:sym typeface="Times New Roman"/>
              </a:rPr>
            </a:br>
            <a:r>
              <a:rPr lang="en"/>
              <a:t>Boltzmann's constant: </a:t>
            </a:r>
            <a:r>
              <a:rPr lang="en">
                <a:latin typeface="Times New Roman"/>
                <a:ea typeface="Times New Roman"/>
                <a:cs typeface="Times New Roman"/>
                <a:sym typeface="Times New Roman"/>
              </a:rPr>
              <a:t>k = 1.38 x 10</a:t>
            </a:r>
            <a:r>
              <a:rPr baseline="30000" lang="en">
                <a:latin typeface="Times New Roman"/>
                <a:ea typeface="Times New Roman"/>
                <a:cs typeface="Times New Roman"/>
                <a:sym typeface="Times New Roman"/>
              </a:rPr>
              <a:t>-16</a:t>
            </a:r>
            <a:r>
              <a:rPr lang="en">
                <a:latin typeface="Times New Roman"/>
                <a:ea typeface="Times New Roman"/>
                <a:cs typeface="Times New Roman"/>
                <a:sym typeface="Times New Roman"/>
              </a:rPr>
              <a:t> erg </a:t>
            </a:r>
            <a:r>
              <a:rPr lang="en">
                <a:latin typeface="Times New Roman"/>
                <a:ea typeface="Times New Roman"/>
                <a:cs typeface="Times New Roman"/>
                <a:sym typeface="Times New Roman"/>
              </a:rPr>
              <a:t>K</a:t>
            </a:r>
            <a:r>
              <a:rPr baseline="30000" lang="en">
                <a:latin typeface="Times New Roman"/>
                <a:ea typeface="Times New Roman"/>
                <a:cs typeface="Times New Roman"/>
                <a:sym typeface="Times New Roman"/>
              </a:rPr>
              <a:t>-1</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ctr">
              <a:spcBef>
                <a:spcPts val="1600"/>
              </a:spcBef>
              <a:spcAft>
                <a:spcPts val="1600"/>
              </a:spcAft>
              <a:buNone/>
            </a:pPr>
            <a:r>
              <a:rPr lang="en" sz="3000">
                <a:solidFill>
                  <a:schemeClr val="accent5"/>
                </a:solidFill>
                <a:latin typeface="Didact Gothic"/>
                <a:ea typeface="Didact Gothic"/>
                <a:cs typeface="Didact Gothic"/>
                <a:sym typeface="Didact Gothic"/>
              </a:rPr>
              <a:t>What units do you get?</a:t>
            </a:r>
            <a:endParaRPr sz="3000">
              <a:solidFill>
                <a:schemeClr val="accent5"/>
              </a:solidFill>
              <a:latin typeface="Didact Gothic"/>
              <a:ea typeface="Didact Gothic"/>
              <a:cs typeface="Didact Gothic"/>
              <a:sym typeface="Didact Gothic"/>
            </a:endParaRPr>
          </a:p>
        </p:txBody>
      </p:sp>
      <p:pic>
        <p:nvPicPr>
          <p:cNvPr id="159" name="Google Shape;159;p2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12775" y="2472625"/>
            <a:ext cx="3365822" cy="95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Specific Intensity</a:t>
            </a:r>
            <a:endParaRPr/>
          </a:p>
        </p:txBody>
      </p:sp>
      <p:sp>
        <p:nvSpPr>
          <p:cNvPr id="165" name="Google Shape;165;p23"/>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intensity describes the intensity of electromagnetic waves with frequency between ν ± dν. </a:t>
            </a:r>
            <a:endParaRPr/>
          </a:p>
          <a:p>
            <a:pPr indent="0" lvl="0" marL="0" rtl="0" algn="l">
              <a:spcBef>
                <a:spcPts val="1600"/>
              </a:spcBef>
              <a:spcAft>
                <a:spcPts val="1600"/>
              </a:spcAft>
              <a:buNone/>
            </a:pPr>
            <a:r>
              <a:rPr lang="en"/>
              <a:t>We can remove this dependence by integrating over frequency. </a:t>
            </a:r>
            <a:endParaRPr/>
          </a:p>
        </p:txBody>
      </p:sp>
      <p:cxnSp>
        <p:nvCxnSpPr>
          <p:cNvPr id="166" name="Google Shape;166;p23"/>
          <p:cNvCxnSpPr/>
          <p:nvPr/>
        </p:nvCxnSpPr>
        <p:spPr>
          <a:xfrm>
            <a:off x="273800" y="1162424"/>
            <a:ext cx="1434300" cy="0"/>
          </a:xfrm>
          <a:prstGeom prst="straightConnector1">
            <a:avLst/>
          </a:prstGeom>
          <a:noFill/>
          <a:ln cap="flat" cmpd="sng" w="38100">
            <a:solidFill>
              <a:srgbClr val="CC0000"/>
            </a:solidFill>
            <a:prstDash val="solid"/>
            <a:round/>
            <a:headEnd len="med" w="med" type="none"/>
            <a:tailEnd len="med" w="med" type="none"/>
          </a:ln>
        </p:spPr>
      </p:cxnSp>
      <p:pic>
        <p:nvPicPr>
          <p:cNvPr id="167" name="Google Shape;167;p23"/>
          <p:cNvPicPr preferRelativeResize="0"/>
          <p:nvPr/>
        </p:nvPicPr>
        <p:blipFill>
          <a:blip r:embed="rId3">
            <a:alphaModFix/>
          </a:blip>
          <a:stretch>
            <a:fillRect/>
          </a:stretch>
        </p:blipFill>
        <p:spPr>
          <a:xfrm>
            <a:off x="2291960" y="3799798"/>
            <a:ext cx="4560074" cy="187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note on Spherical Coordinates</a:t>
            </a:r>
            <a:endParaRPr/>
          </a:p>
        </p:txBody>
      </p:sp>
      <p:sp>
        <p:nvSpPr>
          <p:cNvPr id="173" name="Google Shape;173;p24"/>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Coordinate directions</a:t>
            </a:r>
            <a:endParaRPr/>
          </a:p>
          <a:p>
            <a:pPr indent="-323850" lvl="0" marL="457200" rtl="0" algn="l">
              <a:spcBef>
                <a:spcPts val="0"/>
              </a:spcBef>
              <a:spcAft>
                <a:spcPts val="0"/>
              </a:spcAft>
              <a:buSzPts val="1500"/>
              <a:buChar char="●"/>
            </a:pPr>
            <a:r>
              <a:rPr lang="en" sz="1500"/>
              <a:t>Radial</a:t>
            </a:r>
            <a:endParaRPr sz="1500"/>
          </a:p>
          <a:p>
            <a:pPr indent="-323850" lvl="0" marL="457200" rtl="0" algn="l">
              <a:spcBef>
                <a:spcPts val="0"/>
              </a:spcBef>
              <a:spcAft>
                <a:spcPts val="0"/>
              </a:spcAft>
              <a:buSzPts val="1500"/>
              <a:buChar char="●"/>
            </a:pPr>
            <a:r>
              <a:rPr lang="en" sz="1500"/>
              <a:t>Azimuthal</a:t>
            </a:r>
            <a:endParaRPr sz="1500"/>
          </a:p>
          <a:p>
            <a:pPr indent="-298450" lvl="1" marL="914400" rtl="0" algn="l">
              <a:spcBef>
                <a:spcPts val="0"/>
              </a:spcBef>
              <a:spcAft>
                <a:spcPts val="0"/>
              </a:spcAft>
              <a:buSzPts val="1100"/>
              <a:buChar char="○"/>
            </a:pPr>
            <a:r>
              <a:rPr lang="en" sz="1100"/>
              <a:t>angle from z-axis to x-y plane</a:t>
            </a:r>
            <a:endParaRPr sz="1100"/>
          </a:p>
          <a:p>
            <a:pPr indent="-323850" lvl="0" marL="457200" rtl="0" algn="l">
              <a:spcBef>
                <a:spcPts val="0"/>
              </a:spcBef>
              <a:spcAft>
                <a:spcPts val="0"/>
              </a:spcAft>
              <a:buSzPts val="1500"/>
              <a:buChar char="●"/>
            </a:pPr>
            <a:r>
              <a:rPr lang="en" sz="1500"/>
              <a:t>Polar</a:t>
            </a:r>
            <a:endParaRPr sz="1500"/>
          </a:p>
          <a:p>
            <a:pPr indent="-298450" lvl="1" marL="914400" rtl="0" algn="l">
              <a:spcBef>
                <a:spcPts val="0"/>
              </a:spcBef>
              <a:spcAft>
                <a:spcPts val="0"/>
              </a:spcAft>
              <a:buSzPts val="1100"/>
              <a:buChar char="○"/>
            </a:pPr>
            <a:r>
              <a:rPr lang="en" sz="1100"/>
              <a:t>(counter-clockwise) angle around z-axis in x-y plane</a:t>
            </a:r>
            <a:endParaRPr sz="1100"/>
          </a:p>
          <a:p>
            <a:pPr indent="0" lvl="0" marL="0" rtl="0" algn="l">
              <a:spcBef>
                <a:spcPts val="1600"/>
              </a:spcBef>
              <a:spcAft>
                <a:spcPts val="0"/>
              </a:spcAft>
              <a:buNone/>
            </a:pPr>
            <a:r>
              <a:rPr lang="en"/>
              <a:t>Conventions* (radial, azimuthal, polar)</a:t>
            </a:r>
            <a:endParaRPr/>
          </a:p>
          <a:p>
            <a:pPr indent="-323850" lvl="0" marL="457200" rtl="0" algn="l">
              <a:spcBef>
                <a:spcPts val="0"/>
              </a:spcBef>
              <a:spcAft>
                <a:spcPts val="0"/>
              </a:spcAft>
              <a:buSzPts val="1500"/>
              <a:buChar char="●"/>
            </a:pPr>
            <a:r>
              <a:rPr lang="en" sz="1500"/>
              <a:t>Mathematics (r,θ,ϕ)</a:t>
            </a:r>
            <a:endParaRPr sz="1500"/>
          </a:p>
          <a:p>
            <a:pPr indent="-298450" lvl="1" marL="914400" rtl="0" algn="l">
              <a:spcBef>
                <a:spcPts val="0"/>
              </a:spcBef>
              <a:spcAft>
                <a:spcPts val="0"/>
              </a:spcAft>
              <a:buSzPts val="1100"/>
              <a:buChar char="○"/>
            </a:pPr>
            <a:r>
              <a:rPr lang="en" sz="1100"/>
              <a:t>Maintains consistency with polar and cylindrical coordinates. θ has same definition. </a:t>
            </a:r>
            <a:endParaRPr sz="1100"/>
          </a:p>
          <a:p>
            <a:pPr indent="-323850" lvl="0" marL="457200" rtl="0" algn="l">
              <a:spcBef>
                <a:spcPts val="0"/>
              </a:spcBef>
              <a:spcAft>
                <a:spcPts val="0"/>
              </a:spcAft>
              <a:buClr>
                <a:schemeClr val="accent5"/>
              </a:buClr>
              <a:buSzPts val="1500"/>
              <a:buChar char="●"/>
            </a:pPr>
            <a:r>
              <a:rPr lang="en" sz="1500">
                <a:solidFill>
                  <a:schemeClr val="accent5"/>
                </a:solidFill>
              </a:rPr>
              <a:t>Physics and Astronomy (r,ϕ,θ)</a:t>
            </a:r>
            <a:endParaRPr sz="1500">
              <a:solidFill>
                <a:schemeClr val="accent5"/>
              </a:solidFill>
            </a:endParaRPr>
          </a:p>
          <a:p>
            <a:pPr indent="-298450" lvl="1" marL="914400" rtl="0" algn="l">
              <a:spcBef>
                <a:spcPts val="0"/>
              </a:spcBef>
              <a:spcAft>
                <a:spcPts val="0"/>
              </a:spcAft>
              <a:buSzPts val="1100"/>
              <a:buChar char="○"/>
            </a:pPr>
            <a:r>
              <a:rPr lang="en" sz="1100"/>
              <a:t>Maintains consistency with language. The angle we care most about we usually call θ, and since we often have azimuthal symmetry, we make the polar angle θ. </a:t>
            </a:r>
            <a:endParaRPr sz="1100"/>
          </a:p>
          <a:p>
            <a:pPr indent="0" lvl="0" marL="0" rtl="0" algn="l">
              <a:spcBef>
                <a:spcPts val="1600"/>
              </a:spcBef>
              <a:spcAft>
                <a:spcPts val="1600"/>
              </a:spcAft>
              <a:buNone/>
            </a:pPr>
            <a:r>
              <a:rPr i="1" lang="en" sz="1100">
                <a:solidFill>
                  <a:schemeClr val="dk2"/>
                </a:solidFill>
              </a:rPr>
              <a:t>*See Wolfram MathWorld for an exhaustive comparison of conventions.</a:t>
            </a:r>
            <a:endParaRPr i="1"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 Solid Angle</a:t>
            </a:r>
            <a:endParaRPr/>
          </a:p>
        </p:txBody>
      </p:sp>
      <p:sp>
        <p:nvSpPr>
          <p:cNvPr id="179" name="Google Shape;179;p25"/>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Intensity is measured per "steradian" (pronounces "stair-radian"), which is a unit of solid angle. Solid </a:t>
            </a:r>
            <a:r>
              <a:rPr i="1" lang="en"/>
              <a:t>what?</a:t>
            </a:r>
            <a:r>
              <a:rPr lang="en"/>
              <a:t> A solid angle is a differential element of the surface of a sphere, measured in spherical coordinates. The units are steradians, but they are actually unitless in cgs, like radians. </a:t>
            </a:r>
            <a:endParaRPr/>
          </a:p>
          <a:p>
            <a:pPr indent="0" lvl="0" marL="0" rtl="0" algn="l">
              <a:spcBef>
                <a:spcPts val="1600"/>
              </a:spcBef>
              <a:spcAft>
                <a:spcPts val="0"/>
              </a:spcAft>
              <a:buNone/>
            </a:pPr>
            <a:r>
              <a:rPr lang="en"/>
              <a:t>Draw a diagram illustrating this differential element of solid angle, and write down the definition of </a:t>
            </a:r>
            <a:r>
              <a:rPr lang="en">
                <a:latin typeface="Times New Roman"/>
                <a:ea typeface="Times New Roman"/>
                <a:cs typeface="Times New Roman"/>
                <a:sym typeface="Times New Roman"/>
              </a:rPr>
              <a:t>dΩ</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Blackboard </a:t>
            </a:r>
            <a:r>
              <a:rPr lang="en">
                <a:solidFill>
                  <a:srgbClr val="0000FF"/>
                </a:solidFill>
              </a:rPr>
              <a:t>Solution</a:t>
            </a:r>
            <a:r>
              <a:rPr lang="en"/>
              <a:t> 2: Solid Angle</a:t>
            </a:r>
            <a:endParaRPr/>
          </a:p>
        </p:txBody>
      </p:sp>
      <p:pic>
        <p:nvPicPr>
          <p:cNvPr id="185" name="Google Shape;185;p26"/>
          <p:cNvPicPr preferRelativeResize="0"/>
          <p:nvPr/>
        </p:nvPicPr>
        <p:blipFill>
          <a:blip r:embed="rId3">
            <a:alphaModFix/>
          </a:blip>
          <a:stretch>
            <a:fillRect/>
          </a:stretch>
        </p:blipFill>
        <p:spPr>
          <a:xfrm>
            <a:off x="4046100" y="2200575"/>
            <a:ext cx="5011050" cy="4447100"/>
          </a:xfrm>
          <a:prstGeom prst="rect">
            <a:avLst/>
          </a:prstGeom>
          <a:noFill/>
          <a:ln>
            <a:noFill/>
          </a:ln>
        </p:spPr>
      </p:pic>
      <p:pic>
        <p:nvPicPr>
          <p:cNvPr id="186" name="Google Shape;186;p26"/>
          <p:cNvPicPr preferRelativeResize="0"/>
          <p:nvPr/>
        </p:nvPicPr>
        <p:blipFill>
          <a:blip r:embed="rId4">
            <a:alphaModFix/>
          </a:blip>
          <a:stretch>
            <a:fillRect/>
          </a:stretch>
        </p:blipFill>
        <p:spPr>
          <a:xfrm>
            <a:off x="311700" y="1868721"/>
            <a:ext cx="4167050" cy="89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90250" y="600200"/>
            <a:ext cx="5878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Solid Angle so Important?</a:t>
            </a:r>
            <a:endParaRPr/>
          </a:p>
        </p:txBody>
      </p:sp>
      <p:pic>
        <p:nvPicPr>
          <p:cNvPr descr="tumblr_miy7wpYzwa1s4nn1co1_500.gif" id="192" name="Google Shape;192;p27"/>
          <p:cNvPicPr preferRelativeResize="0"/>
          <p:nvPr/>
        </p:nvPicPr>
        <p:blipFill>
          <a:blip r:embed="rId3">
            <a:alphaModFix/>
          </a:blip>
          <a:stretch>
            <a:fillRect/>
          </a:stretch>
        </p:blipFill>
        <p:spPr>
          <a:xfrm>
            <a:off x="4255625" y="3936875"/>
            <a:ext cx="4762500"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nvSpPr>
        <p:spPr>
          <a:xfrm>
            <a:off x="282060" y="3978968"/>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baseline="-25000" i="1" sz="1800">
              <a:solidFill>
                <a:srgbClr val="000000"/>
              </a:solidFill>
              <a:latin typeface="Times New Roman"/>
              <a:ea typeface="Times New Roman"/>
              <a:cs typeface="Times New Roman"/>
              <a:sym typeface="Times New Roman"/>
            </a:endParaRPr>
          </a:p>
        </p:txBody>
      </p:sp>
      <p:sp>
        <p:nvSpPr>
          <p:cNvPr id="198" name="Google Shape;198;p28"/>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Proof that Intensity is Conserved</a:t>
            </a:r>
            <a:endParaRPr/>
          </a:p>
        </p:txBody>
      </p:sp>
      <p:sp>
        <p:nvSpPr>
          <p:cNvPr id="199" name="Google Shape;199;p28"/>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Suppose we have a universe with a single emitter and a single detector, then, by conservation of energy, the power emitted into the solid angle of the detector equals the power received from the solid angle of the emitter</a:t>
            </a:r>
            <a:endParaRPr sz="1000"/>
          </a:p>
        </p:txBody>
      </p:sp>
      <p:sp>
        <p:nvSpPr>
          <p:cNvPr id="200" name="Google Shape;200;p28"/>
          <p:cNvSpPr txBox="1"/>
          <p:nvPr/>
        </p:nvSpPr>
        <p:spPr>
          <a:xfrm>
            <a:off x="7366500" y="6018400"/>
            <a:ext cx="977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Detector</a:t>
            </a:r>
            <a:endParaRPr/>
          </a:p>
        </p:txBody>
      </p:sp>
      <p:sp>
        <p:nvSpPr>
          <p:cNvPr id="201" name="Google Shape;201;p28"/>
          <p:cNvSpPr txBox="1"/>
          <p:nvPr/>
        </p:nvSpPr>
        <p:spPr>
          <a:xfrm>
            <a:off x="814900" y="6136150"/>
            <a:ext cx="977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Emitter</a:t>
            </a:r>
            <a:endParaRPr/>
          </a:p>
        </p:txBody>
      </p:sp>
      <p:sp>
        <p:nvSpPr>
          <p:cNvPr id="202" name="Google Shape;202;p28"/>
          <p:cNvSpPr txBox="1"/>
          <p:nvPr/>
        </p:nvSpPr>
        <p:spPr>
          <a:xfrm>
            <a:off x="7940485" y="4131055"/>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baseline="-25000" i="1" sz="1800">
              <a:solidFill>
                <a:srgbClr val="000000"/>
              </a:solidFill>
              <a:latin typeface="Times New Roman"/>
              <a:ea typeface="Times New Roman"/>
              <a:cs typeface="Times New Roman"/>
              <a:sym typeface="Times New Roman"/>
            </a:endParaRPr>
          </a:p>
        </p:txBody>
      </p:sp>
      <p:sp>
        <p:nvSpPr>
          <p:cNvPr id="203" name="Google Shape;203;p28"/>
          <p:cNvSpPr txBox="1"/>
          <p:nvPr/>
        </p:nvSpPr>
        <p:spPr>
          <a:xfrm>
            <a:off x="4022675" y="4952425"/>
            <a:ext cx="353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endParaRPr sz="1800"/>
          </a:p>
        </p:txBody>
      </p:sp>
      <p:sp>
        <p:nvSpPr>
          <p:cNvPr id="204" name="Google Shape;204;p28"/>
          <p:cNvSpPr txBox="1"/>
          <p:nvPr/>
        </p:nvSpPr>
        <p:spPr>
          <a:xfrm>
            <a:off x="7461600" y="6470800"/>
            <a:ext cx="16824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Modified from </a:t>
            </a:r>
            <a:r>
              <a:rPr lang="en" sz="10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AstroBaki</a:t>
            </a:r>
            <a:endParaRPr sz="1000">
              <a:solidFill>
                <a:schemeClr val="dk1"/>
              </a:solidFill>
              <a:latin typeface="Times New Roman"/>
              <a:ea typeface="Times New Roman"/>
              <a:cs typeface="Times New Roman"/>
              <a:sym typeface="Times New Roman"/>
            </a:endParaRPr>
          </a:p>
        </p:txBody>
      </p:sp>
      <p:sp>
        <p:nvSpPr>
          <p:cNvPr id="205" name="Google Shape;205;p28"/>
          <p:cNvSpPr txBox="1"/>
          <p:nvPr/>
        </p:nvSpPr>
        <p:spPr>
          <a:xfrm>
            <a:off x="1507260" y="4770755"/>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θ</a:t>
            </a:r>
            <a:endParaRPr baseline="-25000" i="1" sz="1800">
              <a:solidFill>
                <a:srgbClr val="000000"/>
              </a:solidFill>
              <a:latin typeface="Times New Roman"/>
              <a:ea typeface="Times New Roman"/>
              <a:cs typeface="Times New Roman"/>
              <a:sym typeface="Times New Roman"/>
            </a:endParaRPr>
          </a:p>
        </p:txBody>
      </p:sp>
      <p:sp>
        <p:nvSpPr>
          <p:cNvPr id="206" name="Google Shape;206;p28"/>
          <p:cNvSpPr txBox="1"/>
          <p:nvPr/>
        </p:nvSpPr>
        <p:spPr>
          <a:xfrm>
            <a:off x="7010110" y="4827480"/>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θ'</a:t>
            </a:r>
            <a:endParaRPr baseline="-25000" i="1" sz="1800">
              <a:solidFill>
                <a:srgbClr val="000000"/>
              </a:solidFill>
              <a:latin typeface="Times New Roman"/>
              <a:ea typeface="Times New Roman"/>
              <a:cs typeface="Times New Roman"/>
              <a:sym typeface="Times New Roman"/>
            </a:endParaRPr>
          </a:p>
        </p:txBody>
      </p:sp>
      <p:pic>
        <p:nvPicPr>
          <p:cNvPr id="207" name="Google Shape;207;p28"/>
          <p:cNvPicPr preferRelativeResize="0"/>
          <p:nvPr/>
        </p:nvPicPr>
        <p:blipFill>
          <a:blip r:embed="rId4">
            <a:alphaModFix/>
          </a:blip>
          <a:stretch>
            <a:fillRect/>
          </a:stretch>
        </p:blipFill>
        <p:spPr>
          <a:xfrm>
            <a:off x="2557725" y="3617050"/>
            <a:ext cx="1464949" cy="393025"/>
          </a:xfrm>
          <a:prstGeom prst="rect">
            <a:avLst/>
          </a:prstGeom>
          <a:noFill/>
          <a:ln>
            <a:noFill/>
          </a:ln>
        </p:spPr>
      </p:pic>
      <p:pic>
        <p:nvPicPr>
          <p:cNvPr id="208" name="Google Shape;208;p28"/>
          <p:cNvPicPr preferRelativeResize="0"/>
          <p:nvPr/>
        </p:nvPicPr>
        <p:blipFill>
          <a:blip r:embed="rId5">
            <a:alphaModFix/>
          </a:blip>
          <a:stretch>
            <a:fillRect/>
          </a:stretch>
        </p:blipFill>
        <p:spPr>
          <a:xfrm>
            <a:off x="4874487" y="3617050"/>
            <a:ext cx="1559634" cy="393025"/>
          </a:xfrm>
          <a:prstGeom prst="rect">
            <a:avLst/>
          </a:prstGeom>
          <a:noFill/>
          <a:ln>
            <a:noFill/>
          </a:ln>
        </p:spPr>
      </p:pic>
      <p:cxnSp>
        <p:nvCxnSpPr>
          <p:cNvPr id="209" name="Google Shape;209;p28"/>
          <p:cNvCxnSpPr/>
          <p:nvPr/>
        </p:nvCxnSpPr>
        <p:spPr>
          <a:xfrm>
            <a:off x="5360150" y="4022800"/>
            <a:ext cx="588300" cy="920100"/>
          </a:xfrm>
          <a:prstGeom prst="straightConnector1">
            <a:avLst/>
          </a:prstGeom>
          <a:noFill/>
          <a:ln cap="flat" cmpd="sng" w="9525">
            <a:solidFill>
              <a:srgbClr val="000000"/>
            </a:solidFill>
            <a:prstDash val="solid"/>
            <a:round/>
            <a:headEnd len="med" w="med" type="none"/>
            <a:tailEnd len="med" w="med" type="triangle"/>
          </a:ln>
        </p:spPr>
      </p:cxnSp>
      <p:cxnSp>
        <p:nvCxnSpPr>
          <p:cNvPr id="210" name="Google Shape;210;p28"/>
          <p:cNvCxnSpPr/>
          <p:nvPr/>
        </p:nvCxnSpPr>
        <p:spPr>
          <a:xfrm rot="10800000">
            <a:off x="2728127" y="3980095"/>
            <a:ext cx="202200" cy="794100"/>
          </a:xfrm>
          <a:prstGeom prst="straightConnector1">
            <a:avLst/>
          </a:prstGeom>
          <a:noFill/>
          <a:ln cap="flat" cmpd="sng" w="9525">
            <a:solidFill>
              <a:srgbClr val="000000"/>
            </a:solidFill>
            <a:prstDash val="solid"/>
            <a:round/>
            <a:headEnd len="med" w="med" type="triangle"/>
            <a:tailEnd len="med" w="med" type="none"/>
          </a:ln>
        </p:spPr>
      </p:cxnSp>
      <p:sp>
        <p:nvSpPr>
          <p:cNvPr id="211" name="Google Shape;211;p28"/>
          <p:cNvSpPr/>
          <p:nvPr/>
        </p:nvSpPr>
        <p:spPr>
          <a:xfrm rot="2217633">
            <a:off x="7438229" y="4743054"/>
            <a:ext cx="834241" cy="1190341"/>
          </a:xfrm>
          <a:prstGeom prst="ellipse">
            <a:avLst/>
          </a:prstGeom>
          <a:solidFill>
            <a:srgbClr val="3C78D8"/>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7829804" y="4416700"/>
            <a:ext cx="181625" cy="765750"/>
          </a:xfrm>
          <a:custGeom>
            <a:rect b="b" l="l" r="r" t="t"/>
            <a:pathLst>
              <a:path extrusionOk="0" h="30630" w="7265">
                <a:moveTo>
                  <a:pt x="7265" y="0"/>
                </a:moveTo>
                <a:cubicBezTo>
                  <a:pt x="6091" y="2237"/>
                  <a:pt x="1133" y="8315"/>
                  <a:pt x="219" y="13420"/>
                </a:cubicBezTo>
                <a:cubicBezTo>
                  <a:pt x="-694" y="18525"/>
                  <a:pt x="1523" y="27762"/>
                  <a:pt x="1784" y="30630"/>
                </a:cubicBezTo>
              </a:path>
            </a:pathLst>
          </a:custGeom>
          <a:noFill/>
          <a:ln cap="flat" cmpd="sng" w="28575">
            <a:solidFill>
              <a:srgbClr val="000000"/>
            </a:solidFill>
            <a:prstDash val="solid"/>
            <a:round/>
            <a:headEnd len="med" w="med" type="none"/>
            <a:tailEnd len="med" w="med" type="stealth"/>
          </a:ln>
        </p:spPr>
      </p:sp>
      <p:cxnSp>
        <p:nvCxnSpPr>
          <p:cNvPr id="213" name="Google Shape;213;p28"/>
          <p:cNvCxnSpPr/>
          <p:nvPr/>
        </p:nvCxnSpPr>
        <p:spPr>
          <a:xfrm rot="10800000">
            <a:off x="7028100" y="4455000"/>
            <a:ext cx="887400" cy="887400"/>
          </a:xfrm>
          <a:prstGeom prst="straightConnector1">
            <a:avLst/>
          </a:prstGeom>
          <a:noFill/>
          <a:ln cap="flat" cmpd="sng" w="19050">
            <a:solidFill>
              <a:srgbClr val="000000"/>
            </a:solidFill>
            <a:prstDash val="solid"/>
            <a:round/>
            <a:headEnd len="med" w="med" type="none"/>
            <a:tailEnd len="med" w="med" type="stealth"/>
          </a:ln>
        </p:spPr>
      </p:cxnSp>
      <p:grpSp>
        <p:nvGrpSpPr>
          <p:cNvPr id="214" name="Google Shape;214;p28"/>
          <p:cNvGrpSpPr/>
          <p:nvPr/>
        </p:nvGrpSpPr>
        <p:grpSpPr>
          <a:xfrm>
            <a:off x="908550" y="4597225"/>
            <a:ext cx="6998700" cy="1482000"/>
            <a:chOff x="908550" y="4597225"/>
            <a:chExt cx="6998700" cy="1482000"/>
          </a:xfrm>
        </p:grpSpPr>
        <p:grpSp>
          <p:nvGrpSpPr>
            <p:cNvPr id="215" name="Google Shape;215;p28"/>
            <p:cNvGrpSpPr/>
            <p:nvPr/>
          </p:nvGrpSpPr>
          <p:grpSpPr>
            <a:xfrm>
              <a:off x="908550" y="4597225"/>
              <a:ext cx="6998700" cy="1482000"/>
              <a:chOff x="908550" y="4597225"/>
              <a:chExt cx="6998700" cy="1482000"/>
            </a:xfrm>
          </p:grpSpPr>
          <p:cxnSp>
            <p:nvCxnSpPr>
              <p:cNvPr id="216" name="Google Shape;216;p28"/>
              <p:cNvCxnSpPr/>
              <p:nvPr/>
            </p:nvCxnSpPr>
            <p:spPr>
              <a:xfrm rot="10800000">
                <a:off x="908550" y="4597225"/>
                <a:ext cx="6998700" cy="751800"/>
              </a:xfrm>
              <a:prstGeom prst="straightConnector1">
                <a:avLst/>
              </a:prstGeom>
              <a:noFill/>
              <a:ln cap="flat" cmpd="sng" w="19050">
                <a:solidFill>
                  <a:srgbClr val="6FA8DC"/>
                </a:solidFill>
                <a:prstDash val="dash"/>
                <a:round/>
                <a:headEnd len="med" w="med" type="none"/>
                <a:tailEnd len="med" w="med" type="none"/>
              </a:ln>
            </p:spPr>
          </p:cxnSp>
          <p:cxnSp>
            <p:nvCxnSpPr>
              <p:cNvPr id="217" name="Google Shape;217;p28"/>
              <p:cNvCxnSpPr/>
              <p:nvPr/>
            </p:nvCxnSpPr>
            <p:spPr>
              <a:xfrm flipH="1">
                <a:off x="1557450" y="5349025"/>
                <a:ext cx="6344400" cy="730200"/>
              </a:xfrm>
              <a:prstGeom prst="straightConnector1">
                <a:avLst/>
              </a:prstGeom>
              <a:noFill/>
              <a:ln cap="flat" cmpd="sng" w="19050">
                <a:solidFill>
                  <a:srgbClr val="6FA8DC"/>
                </a:solidFill>
                <a:prstDash val="dash"/>
                <a:round/>
                <a:headEnd len="med" w="med" type="none"/>
                <a:tailEnd len="med" w="med" type="none"/>
              </a:ln>
            </p:spPr>
          </p:cxnSp>
        </p:grpSp>
        <p:sp>
          <p:nvSpPr>
            <p:cNvPr id="218" name="Google Shape;218;p28"/>
            <p:cNvSpPr/>
            <p:nvPr/>
          </p:nvSpPr>
          <p:spPr>
            <a:xfrm>
              <a:off x="2763450" y="4827475"/>
              <a:ext cx="267000" cy="1092600"/>
            </a:xfrm>
            <a:prstGeom prst="ellipse">
              <a:avLst/>
            </a:prstGeom>
            <a:solidFill>
              <a:srgbClr val="6FA8DC">
                <a:alpha val="51920"/>
              </a:srgbClr>
            </a:solidFill>
            <a:ln cap="flat" cmpd="sng" w="19050">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8"/>
          <p:cNvSpPr/>
          <p:nvPr/>
        </p:nvSpPr>
        <p:spPr>
          <a:xfrm rot="-1800419">
            <a:off x="691047" y="4547008"/>
            <a:ext cx="1016785" cy="1603859"/>
          </a:xfrm>
          <a:prstGeom prst="ellipse">
            <a:avLst/>
          </a:prstGeom>
          <a:solidFill>
            <a:srgbClr val="E69138"/>
          </a:solidFill>
          <a:ln cap="flat" cmpd="sng" w="3810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28"/>
          <p:cNvGrpSpPr/>
          <p:nvPr/>
        </p:nvGrpSpPr>
        <p:grpSpPr>
          <a:xfrm>
            <a:off x="1288700" y="4780977"/>
            <a:ext cx="6672600" cy="1092600"/>
            <a:chOff x="1288700" y="4780977"/>
            <a:chExt cx="6672600" cy="1092600"/>
          </a:xfrm>
        </p:grpSpPr>
        <p:grpSp>
          <p:nvGrpSpPr>
            <p:cNvPr id="221" name="Google Shape;221;p28"/>
            <p:cNvGrpSpPr/>
            <p:nvPr/>
          </p:nvGrpSpPr>
          <p:grpSpPr>
            <a:xfrm flipH="1">
              <a:off x="1288700" y="4780977"/>
              <a:ext cx="6672600" cy="1092600"/>
              <a:chOff x="1234650" y="4784425"/>
              <a:chExt cx="6672600" cy="1092600"/>
            </a:xfrm>
          </p:grpSpPr>
          <p:cxnSp>
            <p:nvCxnSpPr>
              <p:cNvPr id="222" name="Google Shape;222;p28"/>
              <p:cNvCxnSpPr/>
              <p:nvPr/>
            </p:nvCxnSpPr>
            <p:spPr>
              <a:xfrm rot="10800000">
                <a:off x="1234650" y="4784425"/>
                <a:ext cx="6672600" cy="564600"/>
              </a:xfrm>
              <a:prstGeom prst="straightConnector1">
                <a:avLst/>
              </a:prstGeom>
              <a:noFill/>
              <a:ln cap="flat" cmpd="sng" w="19050">
                <a:solidFill>
                  <a:srgbClr val="F6B26B"/>
                </a:solidFill>
                <a:prstDash val="dash"/>
                <a:round/>
                <a:headEnd len="med" w="med" type="none"/>
                <a:tailEnd len="med" w="med" type="none"/>
              </a:ln>
            </p:spPr>
          </p:cxnSp>
          <p:cxnSp>
            <p:nvCxnSpPr>
              <p:cNvPr id="223" name="Google Shape;223;p28"/>
              <p:cNvCxnSpPr/>
              <p:nvPr/>
            </p:nvCxnSpPr>
            <p:spPr>
              <a:xfrm flipH="1">
                <a:off x="1503450" y="5349025"/>
                <a:ext cx="6398400" cy="528000"/>
              </a:xfrm>
              <a:prstGeom prst="straightConnector1">
                <a:avLst/>
              </a:prstGeom>
              <a:noFill/>
              <a:ln cap="flat" cmpd="sng" w="19050">
                <a:solidFill>
                  <a:srgbClr val="F6B26B"/>
                </a:solidFill>
                <a:prstDash val="dash"/>
                <a:round/>
                <a:headEnd len="med" w="med" type="none"/>
                <a:tailEnd len="med" w="med" type="none"/>
              </a:ln>
            </p:spPr>
          </p:cxnSp>
        </p:grpSp>
        <p:sp>
          <p:nvSpPr>
            <p:cNvPr id="224" name="Google Shape;224;p28"/>
            <p:cNvSpPr/>
            <p:nvPr/>
          </p:nvSpPr>
          <p:spPr>
            <a:xfrm>
              <a:off x="5927700" y="4942900"/>
              <a:ext cx="267000" cy="782400"/>
            </a:xfrm>
            <a:prstGeom prst="ellipse">
              <a:avLst/>
            </a:prstGeom>
            <a:solidFill>
              <a:srgbClr val="F6B26B">
                <a:alpha val="50379"/>
              </a:srgbClr>
            </a:solid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5" name="Google Shape;225;p28"/>
          <p:cNvCxnSpPr/>
          <p:nvPr/>
        </p:nvCxnSpPr>
        <p:spPr>
          <a:xfrm>
            <a:off x="1288700" y="5348925"/>
            <a:ext cx="6612300" cy="0"/>
          </a:xfrm>
          <a:prstGeom prst="straightConnector1">
            <a:avLst/>
          </a:prstGeom>
          <a:noFill/>
          <a:ln cap="flat" cmpd="sng" w="19050">
            <a:solidFill>
              <a:srgbClr val="000000"/>
            </a:solidFill>
            <a:prstDash val="solid"/>
            <a:round/>
            <a:headEnd len="med" w="med" type="stealth"/>
            <a:tailEnd len="med" w="med" type="stealth"/>
          </a:ln>
        </p:spPr>
      </p:cxnSp>
      <p:cxnSp>
        <p:nvCxnSpPr>
          <p:cNvPr id="226" name="Google Shape;226;p28"/>
          <p:cNvCxnSpPr/>
          <p:nvPr/>
        </p:nvCxnSpPr>
        <p:spPr>
          <a:xfrm flipH="1">
            <a:off x="1288700" y="4291800"/>
            <a:ext cx="1050600" cy="1050600"/>
          </a:xfrm>
          <a:prstGeom prst="straightConnector1">
            <a:avLst/>
          </a:prstGeom>
          <a:noFill/>
          <a:ln cap="flat" cmpd="sng" w="19050">
            <a:solidFill>
              <a:srgbClr val="000000"/>
            </a:solidFill>
            <a:prstDash val="solid"/>
            <a:round/>
            <a:headEnd len="med" w="med" type="stealth"/>
            <a:tailEnd len="med" w="med" type="none"/>
          </a:ln>
        </p:spPr>
      </p:cxnSp>
      <p:sp>
        <p:nvSpPr>
          <p:cNvPr id="227" name="Google Shape;227;p28"/>
          <p:cNvSpPr/>
          <p:nvPr/>
        </p:nvSpPr>
        <p:spPr>
          <a:xfrm flipH="1" rot="10800000">
            <a:off x="829513" y="4334425"/>
            <a:ext cx="353650" cy="782275"/>
          </a:xfrm>
          <a:custGeom>
            <a:rect b="b" l="l" r="r" t="t"/>
            <a:pathLst>
              <a:path extrusionOk="0" h="31291" w="14146">
                <a:moveTo>
                  <a:pt x="0" y="31291"/>
                </a:moveTo>
                <a:cubicBezTo>
                  <a:pt x="2086" y="28944"/>
                  <a:pt x="10169" y="22425"/>
                  <a:pt x="12516" y="17210"/>
                </a:cubicBezTo>
                <a:cubicBezTo>
                  <a:pt x="14863" y="11995"/>
                  <a:pt x="13820" y="2868"/>
                  <a:pt x="14081" y="0"/>
                </a:cubicBezTo>
              </a:path>
            </a:pathLst>
          </a:custGeom>
          <a:noFill/>
          <a:ln cap="flat" cmpd="sng" w="28575">
            <a:solidFill>
              <a:srgbClr val="000000"/>
            </a:solidFill>
            <a:prstDash val="solid"/>
            <a:round/>
            <a:headEnd len="med" w="med" type="none"/>
            <a:tailEnd len="med" w="med" type="stealth"/>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nvSpPr>
        <p:spPr>
          <a:xfrm>
            <a:off x="282060" y="3978968"/>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baseline="-25000" i="1" sz="1800">
              <a:solidFill>
                <a:srgbClr val="000000"/>
              </a:solidFill>
              <a:latin typeface="Times New Roman"/>
              <a:ea typeface="Times New Roman"/>
              <a:cs typeface="Times New Roman"/>
              <a:sym typeface="Times New Roman"/>
            </a:endParaRPr>
          </a:p>
        </p:txBody>
      </p:sp>
      <p:sp>
        <p:nvSpPr>
          <p:cNvPr id="233" name="Google Shape;233;p29"/>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Proof that Intensity is Conserved</a:t>
            </a:r>
            <a:endParaRPr/>
          </a:p>
        </p:txBody>
      </p:sp>
      <p:sp>
        <p:nvSpPr>
          <p:cNvPr id="234" name="Google Shape;234;p29"/>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Suppose we have a universe with a single emitter and a single detector, then, by conservation of energy, the power emitted into the solid angle of the detector equals the power received from the solid angle of the emitter</a:t>
            </a:r>
            <a:endParaRPr sz="1000"/>
          </a:p>
        </p:txBody>
      </p:sp>
      <p:sp>
        <p:nvSpPr>
          <p:cNvPr id="235" name="Google Shape;235;p29"/>
          <p:cNvSpPr txBox="1"/>
          <p:nvPr/>
        </p:nvSpPr>
        <p:spPr>
          <a:xfrm>
            <a:off x="7366500" y="6018400"/>
            <a:ext cx="977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Detector</a:t>
            </a:r>
            <a:endParaRPr/>
          </a:p>
        </p:txBody>
      </p:sp>
      <p:sp>
        <p:nvSpPr>
          <p:cNvPr id="236" name="Google Shape;236;p29"/>
          <p:cNvSpPr txBox="1"/>
          <p:nvPr/>
        </p:nvSpPr>
        <p:spPr>
          <a:xfrm>
            <a:off x="814900" y="6136150"/>
            <a:ext cx="977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Emitter</a:t>
            </a:r>
            <a:endParaRPr/>
          </a:p>
        </p:txBody>
      </p:sp>
      <p:sp>
        <p:nvSpPr>
          <p:cNvPr id="237" name="Google Shape;237;p29"/>
          <p:cNvSpPr txBox="1"/>
          <p:nvPr/>
        </p:nvSpPr>
        <p:spPr>
          <a:xfrm>
            <a:off x="7940485" y="4131055"/>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baseline="-25000" i="1" sz="1800">
              <a:solidFill>
                <a:srgbClr val="000000"/>
              </a:solidFill>
              <a:latin typeface="Times New Roman"/>
              <a:ea typeface="Times New Roman"/>
              <a:cs typeface="Times New Roman"/>
              <a:sym typeface="Times New Roman"/>
            </a:endParaRPr>
          </a:p>
        </p:txBody>
      </p:sp>
      <p:sp>
        <p:nvSpPr>
          <p:cNvPr id="238" name="Google Shape;238;p29"/>
          <p:cNvSpPr txBox="1"/>
          <p:nvPr/>
        </p:nvSpPr>
        <p:spPr>
          <a:xfrm>
            <a:off x="4022675" y="4952425"/>
            <a:ext cx="3537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endParaRPr sz="1800"/>
          </a:p>
        </p:txBody>
      </p:sp>
      <p:sp>
        <p:nvSpPr>
          <p:cNvPr id="239" name="Google Shape;239;p29"/>
          <p:cNvSpPr txBox="1"/>
          <p:nvPr/>
        </p:nvSpPr>
        <p:spPr>
          <a:xfrm>
            <a:off x="7461600" y="6470800"/>
            <a:ext cx="16824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Modified from </a:t>
            </a:r>
            <a:r>
              <a:rPr lang="en" sz="10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AstroBaki</a:t>
            </a:r>
            <a:endParaRPr sz="1000">
              <a:solidFill>
                <a:schemeClr val="dk1"/>
              </a:solidFill>
              <a:latin typeface="Times New Roman"/>
              <a:ea typeface="Times New Roman"/>
              <a:cs typeface="Times New Roman"/>
              <a:sym typeface="Times New Roman"/>
            </a:endParaRPr>
          </a:p>
        </p:txBody>
      </p:sp>
      <p:sp>
        <p:nvSpPr>
          <p:cNvPr id="240" name="Google Shape;240;p29"/>
          <p:cNvSpPr txBox="1"/>
          <p:nvPr/>
        </p:nvSpPr>
        <p:spPr>
          <a:xfrm>
            <a:off x="1507260" y="4770755"/>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θ</a:t>
            </a:r>
            <a:endParaRPr baseline="-25000" i="1" sz="1800">
              <a:solidFill>
                <a:srgbClr val="000000"/>
              </a:solidFill>
              <a:latin typeface="Times New Roman"/>
              <a:ea typeface="Times New Roman"/>
              <a:cs typeface="Times New Roman"/>
              <a:sym typeface="Times New Roman"/>
            </a:endParaRPr>
          </a:p>
        </p:txBody>
      </p:sp>
      <p:sp>
        <p:nvSpPr>
          <p:cNvPr id="241" name="Google Shape;241;p29"/>
          <p:cNvSpPr txBox="1"/>
          <p:nvPr/>
        </p:nvSpPr>
        <p:spPr>
          <a:xfrm>
            <a:off x="7010110" y="4827480"/>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θ'</a:t>
            </a:r>
            <a:endParaRPr baseline="-25000" i="1" sz="1800">
              <a:solidFill>
                <a:srgbClr val="000000"/>
              </a:solidFill>
              <a:latin typeface="Times New Roman"/>
              <a:ea typeface="Times New Roman"/>
              <a:cs typeface="Times New Roman"/>
              <a:sym typeface="Times New Roman"/>
            </a:endParaRPr>
          </a:p>
        </p:txBody>
      </p:sp>
      <p:pic>
        <p:nvPicPr>
          <p:cNvPr id="242" name="Google Shape;242;p29"/>
          <p:cNvPicPr preferRelativeResize="0"/>
          <p:nvPr/>
        </p:nvPicPr>
        <p:blipFill>
          <a:blip r:embed="rId4">
            <a:alphaModFix/>
          </a:blip>
          <a:stretch>
            <a:fillRect/>
          </a:stretch>
        </p:blipFill>
        <p:spPr>
          <a:xfrm>
            <a:off x="2557725" y="6209625"/>
            <a:ext cx="1464949" cy="393025"/>
          </a:xfrm>
          <a:prstGeom prst="rect">
            <a:avLst/>
          </a:prstGeom>
          <a:noFill/>
          <a:ln>
            <a:noFill/>
          </a:ln>
        </p:spPr>
      </p:pic>
      <p:pic>
        <p:nvPicPr>
          <p:cNvPr id="243" name="Google Shape;243;p29"/>
          <p:cNvPicPr preferRelativeResize="0"/>
          <p:nvPr/>
        </p:nvPicPr>
        <p:blipFill>
          <a:blip r:embed="rId5">
            <a:alphaModFix/>
          </a:blip>
          <a:stretch>
            <a:fillRect/>
          </a:stretch>
        </p:blipFill>
        <p:spPr>
          <a:xfrm>
            <a:off x="5092187" y="6048088"/>
            <a:ext cx="1559634" cy="393025"/>
          </a:xfrm>
          <a:prstGeom prst="rect">
            <a:avLst/>
          </a:prstGeom>
          <a:noFill/>
          <a:ln>
            <a:noFill/>
          </a:ln>
        </p:spPr>
      </p:pic>
      <p:sp>
        <p:nvSpPr>
          <p:cNvPr id="244" name="Google Shape;244;p29"/>
          <p:cNvSpPr/>
          <p:nvPr/>
        </p:nvSpPr>
        <p:spPr>
          <a:xfrm rot="2217633">
            <a:off x="7438229" y="4743054"/>
            <a:ext cx="834241" cy="1190341"/>
          </a:xfrm>
          <a:prstGeom prst="ellipse">
            <a:avLst/>
          </a:prstGeom>
          <a:solidFill>
            <a:srgbClr val="3C78D8"/>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7829804" y="4416700"/>
            <a:ext cx="181625" cy="765750"/>
          </a:xfrm>
          <a:custGeom>
            <a:rect b="b" l="l" r="r" t="t"/>
            <a:pathLst>
              <a:path extrusionOk="0" h="30630" w="7265">
                <a:moveTo>
                  <a:pt x="7265" y="0"/>
                </a:moveTo>
                <a:cubicBezTo>
                  <a:pt x="6091" y="2237"/>
                  <a:pt x="1133" y="8315"/>
                  <a:pt x="219" y="13420"/>
                </a:cubicBezTo>
                <a:cubicBezTo>
                  <a:pt x="-694" y="18525"/>
                  <a:pt x="1523" y="27762"/>
                  <a:pt x="1784" y="30630"/>
                </a:cubicBezTo>
              </a:path>
            </a:pathLst>
          </a:custGeom>
          <a:noFill/>
          <a:ln cap="flat" cmpd="sng" w="28575">
            <a:solidFill>
              <a:srgbClr val="000000"/>
            </a:solidFill>
            <a:prstDash val="solid"/>
            <a:round/>
            <a:headEnd len="med" w="med" type="none"/>
            <a:tailEnd len="med" w="med" type="stealth"/>
          </a:ln>
        </p:spPr>
      </p:sp>
      <p:cxnSp>
        <p:nvCxnSpPr>
          <p:cNvPr id="246" name="Google Shape;246;p29"/>
          <p:cNvCxnSpPr/>
          <p:nvPr/>
        </p:nvCxnSpPr>
        <p:spPr>
          <a:xfrm rot="10800000">
            <a:off x="7028100" y="4455000"/>
            <a:ext cx="887400" cy="887400"/>
          </a:xfrm>
          <a:prstGeom prst="straightConnector1">
            <a:avLst/>
          </a:prstGeom>
          <a:noFill/>
          <a:ln cap="flat" cmpd="sng" w="19050">
            <a:solidFill>
              <a:srgbClr val="000000"/>
            </a:solidFill>
            <a:prstDash val="solid"/>
            <a:round/>
            <a:headEnd len="med" w="med" type="none"/>
            <a:tailEnd len="med" w="med" type="stealth"/>
          </a:ln>
        </p:spPr>
      </p:cxnSp>
      <p:grpSp>
        <p:nvGrpSpPr>
          <p:cNvPr id="247" name="Google Shape;247;p29"/>
          <p:cNvGrpSpPr/>
          <p:nvPr/>
        </p:nvGrpSpPr>
        <p:grpSpPr>
          <a:xfrm>
            <a:off x="908550" y="4597225"/>
            <a:ext cx="6998700" cy="1482000"/>
            <a:chOff x="908550" y="4597225"/>
            <a:chExt cx="6998700" cy="1482000"/>
          </a:xfrm>
        </p:grpSpPr>
        <p:grpSp>
          <p:nvGrpSpPr>
            <p:cNvPr id="248" name="Google Shape;248;p29"/>
            <p:cNvGrpSpPr/>
            <p:nvPr/>
          </p:nvGrpSpPr>
          <p:grpSpPr>
            <a:xfrm>
              <a:off x="908550" y="4597225"/>
              <a:ext cx="6998700" cy="1482000"/>
              <a:chOff x="908550" y="4597225"/>
              <a:chExt cx="6998700" cy="1482000"/>
            </a:xfrm>
          </p:grpSpPr>
          <p:cxnSp>
            <p:nvCxnSpPr>
              <p:cNvPr id="249" name="Google Shape;249;p29"/>
              <p:cNvCxnSpPr/>
              <p:nvPr/>
            </p:nvCxnSpPr>
            <p:spPr>
              <a:xfrm rot="10800000">
                <a:off x="908550" y="4597225"/>
                <a:ext cx="6998700" cy="751800"/>
              </a:xfrm>
              <a:prstGeom prst="straightConnector1">
                <a:avLst/>
              </a:prstGeom>
              <a:noFill/>
              <a:ln cap="flat" cmpd="sng" w="19050">
                <a:solidFill>
                  <a:srgbClr val="6FA8DC"/>
                </a:solidFill>
                <a:prstDash val="dash"/>
                <a:round/>
                <a:headEnd len="med" w="med" type="none"/>
                <a:tailEnd len="med" w="med" type="none"/>
              </a:ln>
            </p:spPr>
          </p:cxnSp>
          <p:cxnSp>
            <p:nvCxnSpPr>
              <p:cNvPr id="250" name="Google Shape;250;p29"/>
              <p:cNvCxnSpPr/>
              <p:nvPr/>
            </p:nvCxnSpPr>
            <p:spPr>
              <a:xfrm flipH="1">
                <a:off x="1557450" y="5349025"/>
                <a:ext cx="6344400" cy="730200"/>
              </a:xfrm>
              <a:prstGeom prst="straightConnector1">
                <a:avLst/>
              </a:prstGeom>
              <a:noFill/>
              <a:ln cap="flat" cmpd="sng" w="19050">
                <a:solidFill>
                  <a:srgbClr val="6FA8DC"/>
                </a:solidFill>
                <a:prstDash val="dash"/>
                <a:round/>
                <a:headEnd len="med" w="med" type="none"/>
                <a:tailEnd len="med" w="med" type="none"/>
              </a:ln>
            </p:spPr>
          </p:cxnSp>
        </p:grpSp>
        <p:sp>
          <p:nvSpPr>
            <p:cNvPr id="251" name="Google Shape;251;p29"/>
            <p:cNvSpPr/>
            <p:nvPr/>
          </p:nvSpPr>
          <p:spPr>
            <a:xfrm>
              <a:off x="2763450" y="4827475"/>
              <a:ext cx="267000" cy="1092600"/>
            </a:xfrm>
            <a:prstGeom prst="ellipse">
              <a:avLst/>
            </a:prstGeom>
            <a:solidFill>
              <a:srgbClr val="6FA8DC">
                <a:alpha val="51920"/>
              </a:srgbClr>
            </a:solidFill>
            <a:ln cap="flat" cmpd="sng" w="19050">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9"/>
          <p:cNvSpPr/>
          <p:nvPr/>
        </p:nvSpPr>
        <p:spPr>
          <a:xfrm rot="-1800419">
            <a:off x="691047" y="4547008"/>
            <a:ext cx="1016785" cy="1603859"/>
          </a:xfrm>
          <a:prstGeom prst="ellipse">
            <a:avLst/>
          </a:prstGeom>
          <a:solidFill>
            <a:srgbClr val="E69138"/>
          </a:solidFill>
          <a:ln cap="flat" cmpd="sng" w="3810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9"/>
          <p:cNvGrpSpPr/>
          <p:nvPr/>
        </p:nvGrpSpPr>
        <p:grpSpPr>
          <a:xfrm>
            <a:off x="1288700" y="4780977"/>
            <a:ext cx="6672600" cy="1092600"/>
            <a:chOff x="1288700" y="4780977"/>
            <a:chExt cx="6672600" cy="1092600"/>
          </a:xfrm>
        </p:grpSpPr>
        <p:grpSp>
          <p:nvGrpSpPr>
            <p:cNvPr id="254" name="Google Shape;254;p29"/>
            <p:cNvGrpSpPr/>
            <p:nvPr/>
          </p:nvGrpSpPr>
          <p:grpSpPr>
            <a:xfrm flipH="1">
              <a:off x="1288700" y="4780977"/>
              <a:ext cx="6672600" cy="1092600"/>
              <a:chOff x="1234650" y="4784425"/>
              <a:chExt cx="6672600" cy="1092600"/>
            </a:xfrm>
          </p:grpSpPr>
          <p:cxnSp>
            <p:nvCxnSpPr>
              <p:cNvPr id="255" name="Google Shape;255;p29"/>
              <p:cNvCxnSpPr/>
              <p:nvPr/>
            </p:nvCxnSpPr>
            <p:spPr>
              <a:xfrm rot="10800000">
                <a:off x="1234650" y="4784425"/>
                <a:ext cx="6672600" cy="564600"/>
              </a:xfrm>
              <a:prstGeom prst="straightConnector1">
                <a:avLst/>
              </a:prstGeom>
              <a:noFill/>
              <a:ln cap="flat" cmpd="sng" w="19050">
                <a:solidFill>
                  <a:srgbClr val="F6B26B"/>
                </a:solidFill>
                <a:prstDash val="dash"/>
                <a:round/>
                <a:headEnd len="med" w="med" type="none"/>
                <a:tailEnd len="med" w="med" type="none"/>
              </a:ln>
            </p:spPr>
          </p:cxnSp>
          <p:cxnSp>
            <p:nvCxnSpPr>
              <p:cNvPr id="256" name="Google Shape;256;p29"/>
              <p:cNvCxnSpPr/>
              <p:nvPr/>
            </p:nvCxnSpPr>
            <p:spPr>
              <a:xfrm flipH="1">
                <a:off x="1503450" y="5349025"/>
                <a:ext cx="6398400" cy="528000"/>
              </a:xfrm>
              <a:prstGeom prst="straightConnector1">
                <a:avLst/>
              </a:prstGeom>
              <a:noFill/>
              <a:ln cap="flat" cmpd="sng" w="19050">
                <a:solidFill>
                  <a:srgbClr val="F6B26B"/>
                </a:solidFill>
                <a:prstDash val="dash"/>
                <a:round/>
                <a:headEnd len="med" w="med" type="none"/>
                <a:tailEnd len="med" w="med" type="none"/>
              </a:ln>
            </p:spPr>
          </p:cxnSp>
        </p:grpSp>
        <p:sp>
          <p:nvSpPr>
            <p:cNvPr id="257" name="Google Shape;257;p29"/>
            <p:cNvSpPr/>
            <p:nvPr/>
          </p:nvSpPr>
          <p:spPr>
            <a:xfrm>
              <a:off x="5927700" y="4942900"/>
              <a:ext cx="267000" cy="782400"/>
            </a:xfrm>
            <a:prstGeom prst="ellipse">
              <a:avLst/>
            </a:prstGeom>
            <a:solidFill>
              <a:srgbClr val="F6B26B">
                <a:alpha val="50379"/>
              </a:srgbClr>
            </a:solid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8" name="Google Shape;258;p29"/>
          <p:cNvCxnSpPr/>
          <p:nvPr/>
        </p:nvCxnSpPr>
        <p:spPr>
          <a:xfrm>
            <a:off x="1288700" y="5348925"/>
            <a:ext cx="6612300" cy="0"/>
          </a:xfrm>
          <a:prstGeom prst="straightConnector1">
            <a:avLst/>
          </a:prstGeom>
          <a:noFill/>
          <a:ln cap="flat" cmpd="sng" w="19050">
            <a:solidFill>
              <a:srgbClr val="000000"/>
            </a:solidFill>
            <a:prstDash val="solid"/>
            <a:round/>
            <a:headEnd len="med" w="med" type="stealth"/>
            <a:tailEnd len="med" w="med" type="stealth"/>
          </a:ln>
        </p:spPr>
      </p:cxnSp>
      <p:cxnSp>
        <p:nvCxnSpPr>
          <p:cNvPr id="259" name="Google Shape;259;p29"/>
          <p:cNvCxnSpPr/>
          <p:nvPr/>
        </p:nvCxnSpPr>
        <p:spPr>
          <a:xfrm flipH="1">
            <a:off x="1288700" y="4291800"/>
            <a:ext cx="1050600" cy="1050600"/>
          </a:xfrm>
          <a:prstGeom prst="straightConnector1">
            <a:avLst/>
          </a:prstGeom>
          <a:noFill/>
          <a:ln cap="flat" cmpd="sng" w="19050">
            <a:solidFill>
              <a:srgbClr val="000000"/>
            </a:solidFill>
            <a:prstDash val="solid"/>
            <a:round/>
            <a:headEnd len="med" w="med" type="stealth"/>
            <a:tailEnd len="med" w="med" type="none"/>
          </a:ln>
        </p:spPr>
      </p:cxnSp>
      <p:sp>
        <p:nvSpPr>
          <p:cNvPr id="260" name="Google Shape;260;p29"/>
          <p:cNvSpPr/>
          <p:nvPr/>
        </p:nvSpPr>
        <p:spPr>
          <a:xfrm flipH="1" rot="10800000">
            <a:off x="829513" y="4334425"/>
            <a:ext cx="353650" cy="782275"/>
          </a:xfrm>
          <a:custGeom>
            <a:rect b="b" l="l" r="r" t="t"/>
            <a:pathLst>
              <a:path extrusionOk="0" h="31291" w="14146">
                <a:moveTo>
                  <a:pt x="0" y="31291"/>
                </a:moveTo>
                <a:cubicBezTo>
                  <a:pt x="2086" y="28944"/>
                  <a:pt x="10169" y="22425"/>
                  <a:pt x="12516" y="17210"/>
                </a:cubicBezTo>
                <a:cubicBezTo>
                  <a:pt x="14863" y="11995"/>
                  <a:pt x="13820" y="2868"/>
                  <a:pt x="14081" y="0"/>
                </a:cubicBezTo>
              </a:path>
            </a:pathLst>
          </a:custGeom>
          <a:noFill/>
          <a:ln cap="flat" cmpd="sng" w="28575">
            <a:solidFill>
              <a:srgbClr val="000000"/>
            </a:solidFill>
            <a:prstDash val="solid"/>
            <a:round/>
            <a:headEnd len="med" w="med" type="none"/>
            <a:tailEnd len="med" w="med" type="stealth"/>
          </a:ln>
        </p:spPr>
      </p:sp>
      <p:pic>
        <p:nvPicPr>
          <p:cNvPr id="261" name="Google Shape;261;p29"/>
          <p:cNvPicPr preferRelativeResize="0"/>
          <p:nvPr/>
        </p:nvPicPr>
        <p:blipFill>
          <a:blip r:embed="rId6">
            <a:alphaModFix/>
          </a:blip>
          <a:stretch>
            <a:fillRect/>
          </a:stretch>
        </p:blipFill>
        <p:spPr>
          <a:xfrm>
            <a:off x="2536125" y="2740825"/>
            <a:ext cx="3481168" cy="452400"/>
          </a:xfrm>
          <a:prstGeom prst="rect">
            <a:avLst/>
          </a:prstGeom>
          <a:noFill/>
          <a:ln>
            <a:noFill/>
          </a:ln>
        </p:spPr>
      </p:pic>
      <p:pic>
        <p:nvPicPr>
          <p:cNvPr id="262" name="Google Shape;262;p29"/>
          <p:cNvPicPr preferRelativeResize="0"/>
          <p:nvPr/>
        </p:nvPicPr>
        <p:blipFill>
          <a:blip r:embed="rId7">
            <a:alphaModFix/>
          </a:blip>
          <a:stretch>
            <a:fillRect/>
          </a:stretch>
        </p:blipFill>
        <p:spPr>
          <a:xfrm>
            <a:off x="2536125" y="3300625"/>
            <a:ext cx="3588535" cy="45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490250" y="600200"/>
            <a:ext cx="5878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Isotropic point sources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8" name="Google Shape;268;p30"/>
          <p:cNvPicPr preferRelativeResize="0"/>
          <p:nvPr/>
        </p:nvPicPr>
        <p:blipFill rotWithShape="1">
          <a:blip r:embed="rId3">
            <a:alphaModFix/>
          </a:blip>
          <a:srcRect b="32125" l="0" r="0" t="0"/>
          <a:stretch/>
        </p:blipFill>
        <p:spPr>
          <a:xfrm>
            <a:off x="1023938" y="2157200"/>
            <a:ext cx="7096125" cy="2340300"/>
          </a:xfrm>
          <a:prstGeom prst="rect">
            <a:avLst/>
          </a:prstGeom>
          <a:noFill/>
          <a:ln>
            <a:noFill/>
          </a:ln>
        </p:spPr>
      </p:pic>
      <p:sp>
        <p:nvSpPr>
          <p:cNvPr id="269" name="Google Shape;269;p30"/>
          <p:cNvSpPr txBox="1"/>
          <p:nvPr/>
        </p:nvSpPr>
        <p:spPr>
          <a:xfrm>
            <a:off x="983625" y="5264175"/>
            <a:ext cx="4517400" cy="8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Isotropic sources, even non-point sources, have the same appearance from any angle.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Isotropic sources</a:t>
            </a:r>
            <a:endParaRPr/>
          </a:p>
        </p:txBody>
      </p:sp>
      <p:sp>
        <p:nvSpPr>
          <p:cNvPr id="275" name="Google Shape;275;p31"/>
          <p:cNvSpPr txBox="1"/>
          <p:nvPr>
            <p:ph idx="1" type="body"/>
          </p:nvPr>
        </p:nvSpPr>
        <p:spPr>
          <a:xfrm>
            <a:off x="311700" y="1865867"/>
            <a:ext cx="2808000" cy="3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isotropic source looks the same from any angle. This means all rays leaving the source have the same intensity. In physics, an isotropic radiator is a point radiation source. Spherical sources with uniform brightness are approximately isotropic radiators at a distance. </a:t>
            </a:r>
            <a:endParaRPr/>
          </a:p>
          <a:p>
            <a:pPr indent="0" lvl="0" marL="0" rtl="0" algn="l">
              <a:spcBef>
                <a:spcPts val="1600"/>
              </a:spcBef>
              <a:spcAft>
                <a:spcPts val="1600"/>
              </a:spcAft>
              <a:buNone/>
            </a:pPr>
            <a:r>
              <a:rPr lang="en"/>
              <a:t>As we will discuss later, blackbodies are uniform emitters</a:t>
            </a:r>
            <a:endParaRPr/>
          </a:p>
        </p:txBody>
      </p:sp>
      <p:pic>
        <p:nvPicPr>
          <p:cNvPr id="276" name="Google Shape;276;p31"/>
          <p:cNvPicPr preferRelativeResize="0"/>
          <p:nvPr/>
        </p:nvPicPr>
        <p:blipFill>
          <a:blip r:embed="rId3">
            <a:alphaModFix/>
          </a:blip>
          <a:stretch>
            <a:fillRect/>
          </a:stretch>
        </p:blipFill>
        <p:spPr>
          <a:xfrm>
            <a:off x="3649200" y="920550"/>
            <a:ext cx="4876800"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 for the Week</a:t>
            </a:r>
            <a:endParaRPr/>
          </a:p>
        </p:txBody>
      </p:sp>
      <p:sp>
        <p:nvSpPr>
          <p:cNvPr id="69" name="Google Shape;69;p14"/>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Day 1: Radiation Fundamentals</a:t>
            </a:r>
            <a:endParaRPr/>
          </a:p>
          <a:p>
            <a:pPr indent="-317500" lvl="1" marL="914400" rtl="0" algn="l">
              <a:spcBef>
                <a:spcPts val="1600"/>
              </a:spcBef>
              <a:spcAft>
                <a:spcPts val="0"/>
              </a:spcAft>
              <a:buSzPts val="1400"/>
              <a:buChar char="○"/>
            </a:pPr>
            <a:r>
              <a:rPr lang="en"/>
              <a:t>Intensity</a:t>
            </a:r>
            <a:endParaRPr/>
          </a:p>
          <a:p>
            <a:pPr indent="-342900" lvl="0" marL="457200" rtl="0" algn="l">
              <a:spcBef>
                <a:spcPts val="1600"/>
              </a:spcBef>
              <a:spcAft>
                <a:spcPts val="0"/>
              </a:spcAft>
              <a:buSzPts val="1800"/>
              <a:buChar char="●"/>
            </a:pPr>
            <a:r>
              <a:rPr lang="en"/>
              <a:t>Day 2: Thermal Radiation</a:t>
            </a:r>
            <a:endParaRPr/>
          </a:p>
          <a:p>
            <a:pPr indent="-317500" lvl="1" marL="914400" rtl="0" algn="l">
              <a:spcBef>
                <a:spcPts val="1600"/>
              </a:spcBef>
              <a:spcAft>
                <a:spcPts val="0"/>
              </a:spcAft>
              <a:buSzPts val="1400"/>
              <a:buChar char="○"/>
            </a:pPr>
            <a:r>
              <a:rPr lang="en"/>
              <a:t>Blackbody Radiation</a:t>
            </a:r>
            <a:endParaRPr/>
          </a:p>
          <a:p>
            <a:pPr indent="-342900" lvl="0" marL="457200" rtl="0" algn="l">
              <a:spcBef>
                <a:spcPts val="1600"/>
              </a:spcBef>
              <a:spcAft>
                <a:spcPts val="0"/>
              </a:spcAft>
              <a:buSzPts val="1800"/>
              <a:buChar char="●"/>
            </a:pPr>
            <a:r>
              <a:rPr lang="en"/>
              <a:t>Day 3: Thermal Emitters</a:t>
            </a:r>
            <a:endParaRPr/>
          </a:p>
          <a:p>
            <a:pPr indent="-317500" lvl="1" marL="914400" rtl="0" algn="l">
              <a:spcBef>
                <a:spcPts val="1600"/>
              </a:spcBef>
              <a:spcAft>
                <a:spcPts val="0"/>
              </a:spcAft>
              <a:buSzPts val="1400"/>
              <a:buChar char="○"/>
            </a:pPr>
            <a:r>
              <a:rPr lang="en"/>
              <a:t>Useful results using blackbody radiation</a:t>
            </a:r>
            <a:endParaRPr/>
          </a:p>
          <a:p>
            <a:pPr indent="-342900" lvl="0" marL="457200" rtl="0" algn="l">
              <a:spcBef>
                <a:spcPts val="1600"/>
              </a:spcBef>
              <a:spcAft>
                <a:spcPts val="0"/>
              </a:spcAft>
              <a:buSzPts val="1800"/>
              <a:buChar char="●"/>
            </a:pPr>
            <a:r>
              <a:rPr lang="en"/>
              <a:t>Day 4: Applications</a:t>
            </a:r>
            <a:endParaRPr/>
          </a:p>
          <a:p>
            <a:pPr indent="-317500" lvl="1" marL="914400" rtl="0" algn="l">
              <a:spcBef>
                <a:spcPts val="1600"/>
              </a:spcBef>
              <a:spcAft>
                <a:spcPts val="1600"/>
              </a:spcAft>
              <a:buSzPts val="1400"/>
              <a:buChar char="○"/>
            </a:pPr>
            <a:r>
              <a:rPr lang="en"/>
              <a:t>Blackbodies in Astronomy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Moments of Intensity</a:t>
            </a:r>
            <a:endParaRPr/>
          </a:p>
        </p:txBody>
      </p:sp>
      <p:pic>
        <p:nvPicPr>
          <p:cNvPr descr="janet-leigh-psycho-shower-scene-530x318.jpg" id="282" name="Google Shape;282;p32"/>
          <p:cNvPicPr preferRelativeResize="0"/>
          <p:nvPr/>
        </p:nvPicPr>
        <p:blipFill>
          <a:blip r:embed="rId3">
            <a:alphaModFix/>
          </a:blip>
          <a:stretch>
            <a:fillRect/>
          </a:stretch>
        </p:blipFill>
        <p:spPr>
          <a:xfrm>
            <a:off x="378325" y="2012000"/>
            <a:ext cx="5593725" cy="335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1st Moment - Specific Flux</a:t>
            </a:r>
            <a:endParaRPr/>
          </a:p>
        </p:txBody>
      </p:sp>
      <p:sp>
        <p:nvSpPr>
          <p:cNvPr id="288" name="Google Shape;288;p33"/>
          <p:cNvSpPr txBox="1"/>
          <p:nvPr>
            <p:ph idx="1" type="body"/>
          </p:nvPr>
        </p:nvSpPr>
        <p:spPr>
          <a:xfrm>
            <a:off x="311700" y="1633625"/>
            <a:ext cx="7243200" cy="28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flux, in radiation, is a quantity with units of</a:t>
            </a:r>
            <a:endParaRPr/>
          </a:p>
          <a:p>
            <a:pPr indent="0" lvl="0" marL="0" rtl="0" algn="ctr">
              <a:spcBef>
                <a:spcPts val="1600"/>
              </a:spcBef>
              <a:spcAft>
                <a:spcPts val="0"/>
              </a:spcAft>
              <a:buNone/>
            </a:pPr>
            <a:r>
              <a:rPr i="1" lang="en"/>
              <a:t>energy</a:t>
            </a:r>
            <a:r>
              <a:rPr lang="en"/>
              <a:t> per </a:t>
            </a:r>
            <a:r>
              <a:rPr i="1" lang="en"/>
              <a:t>time</a:t>
            </a:r>
            <a:r>
              <a:rPr lang="en"/>
              <a:t> per </a:t>
            </a:r>
            <a:r>
              <a:rPr i="1" lang="en"/>
              <a:t>frequency</a:t>
            </a:r>
            <a:r>
              <a:rPr lang="en"/>
              <a:t> per </a:t>
            </a:r>
            <a:r>
              <a:rPr i="1" lang="en"/>
              <a:t>area</a:t>
            </a:r>
            <a:endParaRPr i="1"/>
          </a:p>
          <a:p>
            <a:pPr indent="0" lvl="0" marL="0" rtl="0" algn="l">
              <a:spcBef>
                <a:spcPts val="1600"/>
              </a:spcBef>
              <a:spcAft>
                <a:spcPts val="0"/>
              </a:spcAft>
              <a:buNone/>
            </a:pPr>
            <a:r>
              <a:rPr lang="en"/>
              <a:t>We must remember that intensity is a directional quantity, but it's emitting area is not. While we can describe intensity from the point of view of either the emitter or the detector, we must always include in the description the relative angle between the EM-wave (   ) and the detector or emitting direction (    ).</a:t>
            </a:r>
            <a:endParaRPr/>
          </a:p>
          <a:p>
            <a:pPr indent="0" lvl="0" marL="0" rtl="0" algn="l">
              <a:spcBef>
                <a:spcPts val="1600"/>
              </a:spcBef>
              <a:spcAft>
                <a:spcPts val="1600"/>
              </a:spcAft>
              <a:buNone/>
            </a:pPr>
            <a:r>
              <a:rPr lang="en"/>
              <a:t> </a:t>
            </a:r>
            <a:endParaRPr/>
          </a:p>
        </p:txBody>
      </p:sp>
      <p:pic>
        <p:nvPicPr>
          <p:cNvPr id="289" name="Google Shape;289;p33"/>
          <p:cNvPicPr preferRelativeResize="0"/>
          <p:nvPr/>
        </p:nvPicPr>
        <p:blipFill>
          <a:blip r:embed="rId3">
            <a:alphaModFix/>
          </a:blip>
          <a:stretch>
            <a:fillRect/>
          </a:stretch>
        </p:blipFill>
        <p:spPr>
          <a:xfrm>
            <a:off x="502949" y="3992423"/>
            <a:ext cx="115017" cy="254100"/>
          </a:xfrm>
          <a:prstGeom prst="rect">
            <a:avLst/>
          </a:prstGeom>
          <a:noFill/>
          <a:ln>
            <a:noFill/>
          </a:ln>
        </p:spPr>
      </p:pic>
      <p:pic>
        <p:nvPicPr>
          <p:cNvPr id="290" name="Google Shape;290;p33"/>
          <p:cNvPicPr preferRelativeResize="0"/>
          <p:nvPr/>
        </p:nvPicPr>
        <p:blipFill>
          <a:blip r:embed="rId4">
            <a:alphaModFix/>
          </a:blip>
          <a:stretch>
            <a:fillRect/>
          </a:stretch>
        </p:blipFill>
        <p:spPr>
          <a:xfrm>
            <a:off x="4946428" y="3991388"/>
            <a:ext cx="179100" cy="254112"/>
          </a:xfrm>
          <a:prstGeom prst="rect">
            <a:avLst/>
          </a:prstGeom>
          <a:noFill/>
          <a:ln>
            <a:noFill/>
          </a:ln>
        </p:spPr>
      </p:pic>
      <p:pic>
        <p:nvPicPr>
          <p:cNvPr id="291" name="Google Shape;291;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43400" y="4513325"/>
            <a:ext cx="3570174" cy="418025"/>
          </a:xfrm>
          <a:prstGeom prst="rect">
            <a:avLst/>
          </a:prstGeom>
          <a:noFill/>
          <a:ln>
            <a:noFill/>
          </a:ln>
        </p:spPr>
      </p:pic>
      <p:pic>
        <p:nvPicPr>
          <p:cNvPr id="292" name="Google Shape;292;p3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1989088" y="5199175"/>
            <a:ext cx="5165825" cy="110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4"/>
          <p:cNvPicPr preferRelativeResize="0"/>
          <p:nvPr/>
        </p:nvPicPr>
        <p:blipFill>
          <a:blip r:embed="rId3">
            <a:alphaModFix/>
          </a:blip>
          <a:stretch>
            <a:fillRect/>
          </a:stretch>
        </p:blipFill>
        <p:spPr>
          <a:xfrm>
            <a:off x="6558675" y="2978096"/>
            <a:ext cx="288650" cy="229625"/>
          </a:xfrm>
          <a:prstGeom prst="rect">
            <a:avLst/>
          </a:prstGeom>
          <a:noFill/>
          <a:ln>
            <a:noFill/>
          </a:ln>
        </p:spPr>
      </p:pic>
      <p:sp>
        <p:nvSpPr>
          <p:cNvPr id="298" name="Google Shape;298;p34"/>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Flux from Patch</a:t>
            </a:r>
            <a:endParaRPr/>
          </a:p>
        </p:txBody>
      </p:sp>
      <p:sp>
        <p:nvSpPr>
          <p:cNvPr id="299" name="Google Shape;299;p34"/>
          <p:cNvSpPr txBox="1"/>
          <p:nvPr>
            <p:ph idx="1" type="body"/>
          </p:nvPr>
        </p:nvSpPr>
        <p:spPr>
          <a:xfrm>
            <a:off x="311700" y="1865875"/>
            <a:ext cx="3582600" cy="3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 uniformly, isotropically emitting patch. This means in every direction the intensity is constant, B.  </a:t>
            </a:r>
            <a:endParaRPr sz="1400"/>
          </a:p>
          <a:p>
            <a:pPr indent="0" lvl="0" marL="0" rtl="0" algn="l">
              <a:spcBef>
                <a:spcPts val="1600"/>
              </a:spcBef>
              <a:spcAft>
                <a:spcPts val="1600"/>
              </a:spcAft>
              <a:buNone/>
            </a:pPr>
            <a:r>
              <a:rPr lang="en" sz="1400"/>
              <a:t>What is the flux, </a:t>
            </a:r>
            <a:r>
              <a:rPr i="1" lang="en" sz="1400">
                <a:latin typeface="Times New Roman"/>
                <a:ea typeface="Times New Roman"/>
                <a:cs typeface="Times New Roman"/>
                <a:sym typeface="Times New Roman"/>
              </a:rPr>
              <a:t>F</a:t>
            </a:r>
            <a:r>
              <a:rPr baseline="-25000" i="1" lang="en" sz="1400">
                <a:latin typeface="Times New Roman"/>
                <a:ea typeface="Times New Roman"/>
                <a:cs typeface="Times New Roman"/>
                <a:sym typeface="Times New Roman"/>
              </a:rPr>
              <a:t>𝜈</a:t>
            </a:r>
            <a:r>
              <a:rPr lang="en" sz="1400"/>
              <a:t>  , emitted into space?</a:t>
            </a:r>
            <a:endParaRPr sz="1400"/>
          </a:p>
        </p:txBody>
      </p:sp>
      <p:grpSp>
        <p:nvGrpSpPr>
          <p:cNvPr id="300" name="Google Shape;300;p34"/>
          <p:cNvGrpSpPr/>
          <p:nvPr/>
        </p:nvGrpSpPr>
        <p:grpSpPr>
          <a:xfrm>
            <a:off x="4320111" y="1693775"/>
            <a:ext cx="4270500" cy="4250100"/>
            <a:chOff x="4037786" y="2979175"/>
            <a:chExt cx="4270500" cy="4250100"/>
          </a:xfrm>
        </p:grpSpPr>
        <p:sp>
          <p:nvSpPr>
            <p:cNvPr id="301" name="Google Shape;301;p34"/>
            <p:cNvSpPr/>
            <p:nvPr/>
          </p:nvSpPr>
          <p:spPr>
            <a:xfrm>
              <a:off x="4043400" y="2979175"/>
              <a:ext cx="4250700" cy="4250100"/>
            </a:xfrm>
            <a:prstGeom prst="arc">
              <a:avLst>
                <a:gd fmla="val 10670525" name="adj1"/>
                <a:gd fmla="val 141312"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34"/>
            <p:cNvCxnSpPr/>
            <p:nvPr/>
          </p:nvCxnSpPr>
          <p:spPr>
            <a:xfrm rot="10800000">
              <a:off x="6188465" y="4384878"/>
              <a:ext cx="0" cy="750000"/>
            </a:xfrm>
            <a:prstGeom prst="straightConnector1">
              <a:avLst/>
            </a:prstGeom>
            <a:noFill/>
            <a:ln cap="flat" cmpd="sng" w="19050">
              <a:solidFill>
                <a:schemeClr val="accent1"/>
              </a:solidFill>
              <a:prstDash val="solid"/>
              <a:round/>
              <a:headEnd len="med" w="med" type="none"/>
              <a:tailEnd len="med" w="med" type="triangle"/>
            </a:ln>
          </p:spPr>
        </p:cxnSp>
        <p:cxnSp>
          <p:nvCxnSpPr>
            <p:cNvPr id="303" name="Google Shape;303;p34"/>
            <p:cNvCxnSpPr>
              <a:stCxn id="301" idx="1"/>
            </p:cNvCxnSpPr>
            <p:nvPr/>
          </p:nvCxnSpPr>
          <p:spPr>
            <a:xfrm rot="10800000">
              <a:off x="5045250" y="3315025"/>
              <a:ext cx="1123500" cy="1789200"/>
            </a:xfrm>
            <a:prstGeom prst="straightConnector1">
              <a:avLst/>
            </a:prstGeom>
            <a:noFill/>
            <a:ln cap="flat" cmpd="sng" w="19050">
              <a:solidFill>
                <a:schemeClr val="accent3"/>
              </a:solidFill>
              <a:prstDash val="solid"/>
              <a:round/>
              <a:headEnd len="med" w="med" type="none"/>
              <a:tailEnd len="med" w="med" type="triangle"/>
            </a:ln>
          </p:spPr>
        </p:cxnSp>
        <p:cxnSp>
          <p:nvCxnSpPr>
            <p:cNvPr id="304" name="Google Shape;304;p34"/>
            <p:cNvCxnSpPr/>
            <p:nvPr/>
          </p:nvCxnSpPr>
          <p:spPr>
            <a:xfrm>
              <a:off x="5986125" y="5154817"/>
              <a:ext cx="404700" cy="0"/>
            </a:xfrm>
            <a:prstGeom prst="straightConnector1">
              <a:avLst/>
            </a:prstGeom>
            <a:noFill/>
            <a:ln cap="flat" cmpd="sng" w="76200">
              <a:solidFill>
                <a:srgbClr val="F1C232"/>
              </a:solidFill>
              <a:prstDash val="solid"/>
              <a:round/>
              <a:headEnd len="med" w="med" type="none"/>
              <a:tailEnd len="med" w="med" type="none"/>
            </a:ln>
          </p:spPr>
        </p:cxnSp>
        <p:cxnSp>
          <p:nvCxnSpPr>
            <p:cNvPr id="305" name="Google Shape;305;p34"/>
            <p:cNvCxnSpPr/>
            <p:nvPr/>
          </p:nvCxnSpPr>
          <p:spPr>
            <a:xfrm>
              <a:off x="4037786" y="5183618"/>
              <a:ext cx="4270500" cy="0"/>
            </a:xfrm>
            <a:prstGeom prst="straightConnector1">
              <a:avLst/>
            </a:prstGeom>
            <a:noFill/>
            <a:ln cap="flat" cmpd="sng" w="19050">
              <a:solidFill>
                <a:srgbClr val="000000"/>
              </a:solidFill>
              <a:prstDash val="solid"/>
              <a:round/>
              <a:headEnd len="med" w="med" type="none"/>
              <a:tailEnd len="med" w="med" type="none"/>
            </a:ln>
          </p:spPr>
        </p:cxnSp>
        <p:cxnSp>
          <p:nvCxnSpPr>
            <p:cNvPr id="306" name="Google Shape;306;p34"/>
            <p:cNvCxnSpPr/>
            <p:nvPr/>
          </p:nvCxnSpPr>
          <p:spPr>
            <a:xfrm flipH="1">
              <a:off x="4925630" y="3236907"/>
              <a:ext cx="228600" cy="140100"/>
            </a:xfrm>
            <a:prstGeom prst="straightConnector1">
              <a:avLst/>
            </a:prstGeom>
            <a:noFill/>
            <a:ln cap="flat" cmpd="sng" w="28575">
              <a:solidFill>
                <a:srgbClr val="000000"/>
              </a:solidFill>
              <a:prstDash val="solid"/>
              <a:round/>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Flux from Patch</a:t>
            </a:r>
            <a:endParaRPr/>
          </a:p>
        </p:txBody>
      </p:sp>
      <p:sp>
        <p:nvSpPr>
          <p:cNvPr id="312" name="Google Shape;312;p35"/>
          <p:cNvSpPr txBox="1"/>
          <p:nvPr>
            <p:ph idx="1" type="body"/>
          </p:nvPr>
        </p:nvSpPr>
        <p:spPr>
          <a:xfrm>
            <a:off x="311700" y="1865875"/>
            <a:ext cx="3582600" cy="3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 uniformly, isotropically emitting patch. This means in every direction the intensity is constant, B.  </a:t>
            </a:r>
            <a:endParaRPr sz="1400"/>
          </a:p>
          <a:p>
            <a:pPr indent="0" lvl="0" marL="0" rtl="0" algn="l">
              <a:spcBef>
                <a:spcPts val="1600"/>
              </a:spcBef>
              <a:spcAft>
                <a:spcPts val="0"/>
              </a:spcAft>
              <a:buNone/>
            </a:pPr>
            <a:r>
              <a:rPr lang="en" sz="1400"/>
              <a:t>What is the flux, </a:t>
            </a:r>
            <a:r>
              <a:rPr i="1" lang="en" sz="1400">
                <a:latin typeface="Times New Roman"/>
                <a:ea typeface="Times New Roman"/>
                <a:cs typeface="Times New Roman"/>
                <a:sym typeface="Times New Roman"/>
              </a:rPr>
              <a:t>F</a:t>
            </a:r>
            <a:r>
              <a:rPr baseline="-25000" i="1" lang="en" sz="1400">
                <a:latin typeface="Times New Roman"/>
                <a:ea typeface="Times New Roman"/>
                <a:cs typeface="Times New Roman"/>
                <a:sym typeface="Times New Roman"/>
              </a:rPr>
              <a:t>𝜈</a:t>
            </a:r>
            <a:r>
              <a:rPr lang="en" sz="1400"/>
              <a:t>  , emitted into space?</a:t>
            </a:r>
            <a:endParaRPr sz="1400"/>
          </a:p>
          <a:p>
            <a:pPr indent="0" lvl="0" marL="0" rtl="0" algn="l">
              <a:spcBef>
                <a:spcPts val="1600"/>
              </a:spcBef>
              <a:spcAft>
                <a:spcPts val="0"/>
              </a:spcAft>
              <a:buNone/>
            </a:pPr>
            <a:r>
              <a:rPr lang="en" sz="1400"/>
              <a:t>Things to think about:</a:t>
            </a:r>
            <a:endParaRPr sz="1400"/>
          </a:p>
          <a:p>
            <a:pPr indent="-317500" lvl="0" marL="457200" rtl="0" algn="l">
              <a:spcBef>
                <a:spcPts val="1600"/>
              </a:spcBef>
              <a:spcAft>
                <a:spcPts val="0"/>
              </a:spcAft>
              <a:buSzPts val="1400"/>
              <a:buChar char="●"/>
            </a:pPr>
            <a:r>
              <a:rPr lang="en" sz="1400"/>
              <a:t>Units of flux: erg s</a:t>
            </a:r>
            <a:r>
              <a:rPr baseline="30000" lang="en" sz="1400"/>
              <a:t>-1</a:t>
            </a:r>
            <a:r>
              <a:rPr lang="en" sz="1400"/>
              <a:t> cm</a:t>
            </a:r>
            <a:r>
              <a:rPr baseline="30000" lang="en" sz="1400"/>
              <a:t>-2</a:t>
            </a:r>
            <a:r>
              <a:rPr lang="en" sz="1400"/>
              <a:t> Hz</a:t>
            </a:r>
            <a:r>
              <a:rPr baseline="30000" lang="en" sz="1400"/>
              <a:t>-1</a:t>
            </a:r>
            <a:endParaRPr sz="1400"/>
          </a:p>
          <a:p>
            <a:pPr indent="-317500" lvl="0" marL="457200" rtl="0" algn="l">
              <a:spcBef>
                <a:spcPts val="0"/>
              </a:spcBef>
              <a:spcAft>
                <a:spcPts val="0"/>
              </a:spcAft>
              <a:buSzPts val="1400"/>
              <a:buChar char="●"/>
            </a:pPr>
            <a:r>
              <a:rPr lang="en" sz="1400"/>
              <a:t>What area does a small patch of sky see?</a:t>
            </a:r>
            <a:endParaRPr sz="1400"/>
          </a:p>
        </p:txBody>
      </p:sp>
      <p:pic>
        <p:nvPicPr>
          <p:cNvPr id="313" name="Google Shape;313;p35"/>
          <p:cNvPicPr preferRelativeResize="0"/>
          <p:nvPr/>
        </p:nvPicPr>
        <p:blipFill>
          <a:blip r:embed="rId3">
            <a:alphaModFix/>
          </a:blip>
          <a:stretch>
            <a:fillRect/>
          </a:stretch>
        </p:blipFill>
        <p:spPr>
          <a:xfrm>
            <a:off x="6558675" y="2978096"/>
            <a:ext cx="288650" cy="229625"/>
          </a:xfrm>
          <a:prstGeom prst="rect">
            <a:avLst/>
          </a:prstGeom>
          <a:noFill/>
          <a:ln>
            <a:noFill/>
          </a:ln>
        </p:spPr>
      </p:pic>
      <p:grpSp>
        <p:nvGrpSpPr>
          <p:cNvPr id="314" name="Google Shape;314;p35"/>
          <p:cNvGrpSpPr/>
          <p:nvPr/>
        </p:nvGrpSpPr>
        <p:grpSpPr>
          <a:xfrm>
            <a:off x="4320111" y="1693775"/>
            <a:ext cx="4270500" cy="4250100"/>
            <a:chOff x="4037786" y="2979175"/>
            <a:chExt cx="4270500" cy="4250100"/>
          </a:xfrm>
        </p:grpSpPr>
        <p:sp>
          <p:nvSpPr>
            <p:cNvPr id="315" name="Google Shape;315;p35"/>
            <p:cNvSpPr/>
            <p:nvPr/>
          </p:nvSpPr>
          <p:spPr>
            <a:xfrm>
              <a:off x="4043400" y="2979175"/>
              <a:ext cx="4250700" cy="4250100"/>
            </a:xfrm>
            <a:prstGeom prst="arc">
              <a:avLst>
                <a:gd fmla="val 10670525" name="adj1"/>
                <a:gd fmla="val 141312"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5"/>
            <p:cNvCxnSpPr/>
            <p:nvPr/>
          </p:nvCxnSpPr>
          <p:spPr>
            <a:xfrm rot="10800000">
              <a:off x="6188465" y="4384878"/>
              <a:ext cx="0" cy="750000"/>
            </a:xfrm>
            <a:prstGeom prst="straightConnector1">
              <a:avLst/>
            </a:prstGeom>
            <a:noFill/>
            <a:ln cap="flat" cmpd="sng" w="19050">
              <a:solidFill>
                <a:schemeClr val="accent1"/>
              </a:solidFill>
              <a:prstDash val="solid"/>
              <a:round/>
              <a:headEnd len="med" w="med" type="none"/>
              <a:tailEnd len="med" w="med" type="triangle"/>
            </a:ln>
          </p:spPr>
        </p:cxnSp>
        <p:cxnSp>
          <p:nvCxnSpPr>
            <p:cNvPr id="317" name="Google Shape;317;p35"/>
            <p:cNvCxnSpPr>
              <a:stCxn id="315" idx="1"/>
            </p:cNvCxnSpPr>
            <p:nvPr/>
          </p:nvCxnSpPr>
          <p:spPr>
            <a:xfrm rot="10800000">
              <a:off x="5045250" y="3315025"/>
              <a:ext cx="1123500" cy="1789200"/>
            </a:xfrm>
            <a:prstGeom prst="straightConnector1">
              <a:avLst/>
            </a:prstGeom>
            <a:noFill/>
            <a:ln cap="flat" cmpd="sng" w="19050">
              <a:solidFill>
                <a:schemeClr val="accent3"/>
              </a:solidFill>
              <a:prstDash val="solid"/>
              <a:round/>
              <a:headEnd len="med" w="med" type="none"/>
              <a:tailEnd len="med" w="med" type="triangle"/>
            </a:ln>
          </p:spPr>
        </p:cxnSp>
        <p:cxnSp>
          <p:nvCxnSpPr>
            <p:cNvPr id="318" name="Google Shape;318;p35"/>
            <p:cNvCxnSpPr/>
            <p:nvPr/>
          </p:nvCxnSpPr>
          <p:spPr>
            <a:xfrm>
              <a:off x="5986125" y="5154817"/>
              <a:ext cx="404700" cy="0"/>
            </a:xfrm>
            <a:prstGeom prst="straightConnector1">
              <a:avLst/>
            </a:prstGeom>
            <a:noFill/>
            <a:ln cap="flat" cmpd="sng" w="76200">
              <a:solidFill>
                <a:srgbClr val="F1C232"/>
              </a:solidFill>
              <a:prstDash val="solid"/>
              <a:round/>
              <a:headEnd len="med" w="med" type="none"/>
              <a:tailEnd len="med" w="med" type="none"/>
            </a:ln>
          </p:spPr>
        </p:cxnSp>
        <p:cxnSp>
          <p:nvCxnSpPr>
            <p:cNvPr id="319" name="Google Shape;319;p35"/>
            <p:cNvCxnSpPr/>
            <p:nvPr/>
          </p:nvCxnSpPr>
          <p:spPr>
            <a:xfrm>
              <a:off x="4037786" y="5183618"/>
              <a:ext cx="4270500" cy="0"/>
            </a:xfrm>
            <a:prstGeom prst="straightConnector1">
              <a:avLst/>
            </a:prstGeom>
            <a:noFill/>
            <a:ln cap="flat" cmpd="sng" w="19050">
              <a:solidFill>
                <a:srgbClr val="000000"/>
              </a:solidFill>
              <a:prstDash val="solid"/>
              <a:round/>
              <a:headEnd len="med" w="med" type="none"/>
              <a:tailEnd len="med" w="med" type="none"/>
            </a:ln>
          </p:spPr>
        </p:cxnSp>
        <p:cxnSp>
          <p:nvCxnSpPr>
            <p:cNvPr id="320" name="Google Shape;320;p35"/>
            <p:cNvCxnSpPr/>
            <p:nvPr/>
          </p:nvCxnSpPr>
          <p:spPr>
            <a:xfrm flipH="1">
              <a:off x="4925630" y="3236907"/>
              <a:ext cx="228600" cy="140100"/>
            </a:xfrm>
            <a:prstGeom prst="straightConnector1">
              <a:avLst/>
            </a:prstGeom>
            <a:noFill/>
            <a:ln cap="flat" cmpd="sng" w="28575">
              <a:solidFill>
                <a:srgbClr val="000000"/>
              </a:solidFill>
              <a:prstDash val="solid"/>
              <a:round/>
              <a:headEnd len="med" w="med" type="none"/>
              <a:tailEnd len="med" w="med" type="none"/>
            </a:ln>
          </p:spPr>
        </p:cxnSp>
      </p:grpSp>
      <p:grpSp>
        <p:nvGrpSpPr>
          <p:cNvPr id="321" name="Google Shape;321;p35"/>
          <p:cNvGrpSpPr/>
          <p:nvPr/>
        </p:nvGrpSpPr>
        <p:grpSpPr>
          <a:xfrm rot="3474284">
            <a:off x="4816759" y="2796894"/>
            <a:ext cx="2143343" cy="259049"/>
            <a:chOff x="2050325" y="4920375"/>
            <a:chExt cx="6344400" cy="1462950"/>
          </a:xfrm>
        </p:grpSpPr>
        <p:grpSp>
          <p:nvGrpSpPr>
            <p:cNvPr id="322" name="Google Shape;322;p35"/>
            <p:cNvGrpSpPr/>
            <p:nvPr/>
          </p:nvGrpSpPr>
          <p:grpSpPr>
            <a:xfrm>
              <a:off x="2050325" y="5077950"/>
              <a:ext cx="6344400" cy="1305375"/>
              <a:chOff x="1557450" y="4773850"/>
              <a:chExt cx="6344400" cy="1305375"/>
            </a:xfrm>
          </p:grpSpPr>
          <p:cxnSp>
            <p:nvCxnSpPr>
              <p:cNvPr id="323" name="Google Shape;323;p35"/>
              <p:cNvCxnSpPr/>
              <p:nvPr/>
            </p:nvCxnSpPr>
            <p:spPr>
              <a:xfrm flipH="1">
                <a:off x="1557450" y="5349025"/>
                <a:ext cx="6344400" cy="730200"/>
              </a:xfrm>
              <a:prstGeom prst="straightConnector1">
                <a:avLst/>
              </a:prstGeom>
              <a:noFill/>
              <a:ln cap="flat" cmpd="sng" w="9525">
                <a:solidFill>
                  <a:srgbClr val="6FA8DC"/>
                </a:solidFill>
                <a:prstDash val="dash"/>
                <a:round/>
                <a:headEnd len="med" w="med" type="none"/>
                <a:tailEnd len="med" w="med" type="none"/>
              </a:ln>
            </p:spPr>
          </p:cxnSp>
          <p:sp>
            <p:nvSpPr>
              <p:cNvPr id="324" name="Google Shape;324;p35"/>
              <p:cNvSpPr/>
              <p:nvPr/>
            </p:nvSpPr>
            <p:spPr>
              <a:xfrm>
                <a:off x="2763450" y="4773850"/>
                <a:ext cx="267000" cy="1146300"/>
              </a:xfrm>
              <a:prstGeom prst="ellipse">
                <a:avLst/>
              </a:prstGeom>
              <a:solidFill>
                <a:srgbClr val="6FA8DC">
                  <a:alpha val="51920"/>
                </a:srgbClr>
              </a:solidFill>
              <a:ln cap="flat" cmpd="sng" w="9525">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5" name="Google Shape;325;p35"/>
            <p:cNvCxnSpPr/>
            <p:nvPr/>
          </p:nvCxnSpPr>
          <p:spPr>
            <a:xfrm rot="10800000">
              <a:off x="2050325" y="4920375"/>
              <a:ext cx="6344400" cy="730200"/>
            </a:xfrm>
            <a:prstGeom prst="straightConnector1">
              <a:avLst/>
            </a:prstGeom>
            <a:noFill/>
            <a:ln cap="flat" cmpd="sng" w="9525">
              <a:solidFill>
                <a:srgbClr val="6FA8DC"/>
              </a:solidFill>
              <a:prstDash val="dash"/>
              <a:round/>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p:nvPr/>
        </p:nvSpPr>
        <p:spPr>
          <a:xfrm rot="-2430526">
            <a:off x="7286013" y="3696543"/>
            <a:ext cx="322370" cy="375149"/>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Projected area of a patch</a:t>
            </a:r>
            <a:endParaRPr/>
          </a:p>
        </p:txBody>
      </p:sp>
      <p:sp>
        <p:nvSpPr>
          <p:cNvPr id="332" name="Google Shape;332;p36"/>
          <p:cNvSpPr/>
          <p:nvPr/>
        </p:nvSpPr>
        <p:spPr>
          <a:xfrm flipH="1" rot="-615648">
            <a:off x="1589152" y="5163067"/>
            <a:ext cx="2756992" cy="1305766"/>
          </a:xfrm>
          <a:prstGeom prst="parallelogram">
            <a:avLst>
              <a:gd fmla="val 9100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6"/>
          <p:cNvCxnSpPr/>
          <p:nvPr/>
        </p:nvCxnSpPr>
        <p:spPr>
          <a:xfrm flipH="1" rot="8503809">
            <a:off x="2005661" y="3270451"/>
            <a:ext cx="1817342" cy="2236866"/>
          </a:xfrm>
          <a:prstGeom prst="straightConnector1">
            <a:avLst/>
          </a:prstGeom>
          <a:noFill/>
          <a:ln cap="flat" cmpd="sng" w="28575">
            <a:solidFill>
              <a:schemeClr val="accent5"/>
            </a:solidFill>
            <a:prstDash val="solid"/>
            <a:round/>
            <a:headEnd len="med" w="med" type="none"/>
            <a:tailEnd len="med" w="med" type="triangle"/>
          </a:ln>
        </p:spPr>
      </p:cxnSp>
      <p:cxnSp>
        <p:nvCxnSpPr>
          <p:cNvPr id="334" name="Google Shape;334;p36"/>
          <p:cNvCxnSpPr/>
          <p:nvPr/>
        </p:nvCxnSpPr>
        <p:spPr>
          <a:xfrm flipH="1" rot="10800000">
            <a:off x="2893632" y="3878584"/>
            <a:ext cx="4548900" cy="1951200"/>
          </a:xfrm>
          <a:prstGeom prst="straightConnector1">
            <a:avLst/>
          </a:prstGeom>
          <a:noFill/>
          <a:ln cap="flat" cmpd="sng" w="19050">
            <a:solidFill>
              <a:schemeClr val="accent6"/>
            </a:solidFill>
            <a:prstDash val="solid"/>
            <a:round/>
            <a:headEnd len="med" w="med" type="none"/>
            <a:tailEnd len="med" w="med" type="none"/>
          </a:ln>
        </p:spPr>
      </p:cxnSp>
      <p:sp>
        <p:nvSpPr>
          <p:cNvPr id="335" name="Google Shape;335;p36"/>
          <p:cNvSpPr txBox="1"/>
          <p:nvPr/>
        </p:nvSpPr>
        <p:spPr>
          <a:xfrm>
            <a:off x="2932974" y="5338975"/>
            <a:ext cx="3597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0000"/>
                </a:solidFill>
                <a:latin typeface="Open Sans"/>
                <a:ea typeface="Open Sans"/>
                <a:cs typeface="Open Sans"/>
                <a:sym typeface="Open Sans"/>
              </a:rPr>
              <a:t>θ</a:t>
            </a:r>
            <a:endParaRPr sz="1800">
              <a:solidFill>
                <a:srgbClr val="CC0000"/>
              </a:solidFill>
              <a:latin typeface="Open Sans"/>
              <a:ea typeface="Open Sans"/>
              <a:cs typeface="Open Sans"/>
              <a:sym typeface="Open Sans"/>
            </a:endParaRPr>
          </a:p>
        </p:txBody>
      </p:sp>
      <p:sp>
        <p:nvSpPr>
          <p:cNvPr id="336" name="Google Shape;336;p36"/>
          <p:cNvSpPr txBox="1"/>
          <p:nvPr/>
        </p:nvSpPr>
        <p:spPr>
          <a:xfrm>
            <a:off x="5115400" y="1798825"/>
            <a:ext cx="37170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magnitude of an area vector is the area. We often work with normal vectors, which are normalized area vectors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area projected area is the magnitude of area vector projected along the line of sight</a:t>
            </a:r>
            <a:endParaRPr>
              <a:latin typeface="Times New Roman"/>
              <a:ea typeface="Times New Roman"/>
              <a:cs typeface="Times New Roman"/>
              <a:sym typeface="Times New Roman"/>
            </a:endParaRPr>
          </a:p>
        </p:txBody>
      </p:sp>
      <p:pic>
        <p:nvPicPr>
          <p:cNvPr id="337" name="Google Shape;337;p36"/>
          <p:cNvPicPr preferRelativeResize="0"/>
          <p:nvPr/>
        </p:nvPicPr>
        <p:blipFill>
          <a:blip r:embed="rId3">
            <a:alphaModFix/>
          </a:blip>
          <a:stretch>
            <a:fillRect/>
          </a:stretch>
        </p:blipFill>
        <p:spPr>
          <a:xfrm>
            <a:off x="7517600" y="2466446"/>
            <a:ext cx="1170900" cy="615950"/>
          </a:xfrm>
          <a:prstGeom prst="rect">
            <a:avLst/>
          </a:prstGeom>
          <a:noFill/>
          <a:ln>
            <a:noFill/>
          </a:ln>
        </p:spPr>
      </p:pic>
      <p:sp>
        <p:nvSpPr>
          <p:cNvPr id="338" name="Google Shape;338;p36"/>
          <p:cNvSpPr/>
          <p:nvPr/>
        </p:nvSpPr>
        <p:spPr>
          <a:xfrm rot="-2296233">
            <a:off x="2575792" y="5653121"/>
            <a:ext cx="434470" cy="215525"/>
          </a:xfrm>
          <a:prstGeom prst="parallelogram">
            <a:avLst>
              <a:gd fmla="val 8545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6"/>
          <p:cNvCxnSpPr/>
          <p:nvPr/>
        </p:nvCxnSpPr>
        <p:spPr>
          <a:xfrm rot="10800000">
            <a:off x="1456925" y="5430450"/>
            <a:ext cx="1436700" cy="1095900"/>
          </a:xfrm>
          <a:prstGeom prst="straightConnector1">
            <a:avLst/>
          </a:prstGeom>
          <a:noFill/>
          <a:ln cap="flat" cmpd="sng" w="19050">
            <a:solidFill>
              <a:srgbClr val="9900FF"/>
            </a:solidFill>
            <a:prstDash val="solid"/>
            <a:round/>
            <a:headEnd len="med" w="med" type="none"/>
            <a:tailEnd len="med" w="med" type="triangle"/>
          </a:ln>
        </p:spPr>
      </p:cxnSp>
      <p:cxnSp>
        <p:nvCxnSpPr>
          <p:cNvPr id="340" name="Google Shape;340;p36"/>
          <p:cNvCxnSpPr/>
          <p:nvPr/>
        </p:nvCxnSpPr>
        <p:spPr>
          <a:xfrm flipH="1" rot="10800000">
            <a:off x="2893625" y="6250950"/>
            <a:ext cx="1558500" cy="275400"/>
          </a:xfrm>
          <a:prstGeom prst="straightConnector1">
            <a:avLst/>
          </a:prstGeom>
          <a:noFill/>
          <a:ln cap="flat" cmpd="sng" w="19050">
            <a:solidFill>
              <a:srgbClr val="9900FF"/>
            </a:solidFill>
            <a:prstDash val="solid"/>
            <a:round/>
            <a:headEnd len="med" w="med" type="none"/>
            <a:tailEnd len="med" w="med" type="triangle"/>
          </a:ln>
        </p:spPr>
      </p:cxnSp>
      <p:pic>
        <p:nvPicPr>
          <p:cNvPr id="341" name="Google Shape;341;p3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83150" y="6155325"/>
            <a:ext cx="157275" cy="225200"/>
          </a:xfrm>
          <a:prstGeom prst="rect">
            <a:avLst/>
          </a:prstGeom>
          <a:noFill/>
          <a:ln>
            <a:noFill/>
          </a:ln>
        </p:spPr>
      </p:pic>
      <p:pic>
        <p:nvPicPr>
          <p:cNvPr id="342" name="Google Shape;342;p3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3926400" y="6380525"/>
            <a:ext cx="128093" cy="275400"/>
          </a:xfrm>
          <a:prstGeom prst="rect">
            <a:avLst/>
          </a:prstGeom>
          <a:noFill/>
          <a:ln>
            <a:noFill/>
          </a:ln>
        </p:spPr>
      </p:pic>
      <p:pic>
        <p:nvPicPr>
          <p:cNvPr id="343" name="Google Shape;343;p36"/>
          <p:cNvPicPr preferRelativeResize="0"/>
          <p:nvPr/>
        </p:nvPicPr>
        <p:blipFill>
          <a:blip r:embed="rId6">
            <a:alphaModFix/>
          </a:blip>
          <a:stretch>
            <a:fillRect/>
          </a:stretch>
        </p:blipFill>
        <p:spPr>
          <a:xfrm>
            <a:off x="1556935" y="3145225"/>
            <a:ext cx="1236675" cy="328600"/>
          </a:xfrm>
          <a:prstGeom prst="rect">
            <a:avLst/>
          </a:prstGeom>
          <a:noFill/>
          <a:ln>
            <a:noFill/>
          </a:ln>
        </p:spPr>
      </p:pic>
      <p:sp>
        <p:nvSpPr>
          <p:cNvPr id="344" name="Google Shape;344;p36"/>
          <p:cNvSpPr txBox="1"/>
          <p:nvPr/>
        </p:nvSpPr>
        <p:spPr>
          <a:xfrm rot="-1399773">
            <a:off x="5134152" y="4519575"/>
            <a:ext cx="1309785" cy="3652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line of sight</a:t>
            </a:r>
            <a:endParaRPr sz="1200">
              <a:latin typeface="Open Sans"/>
              <a:ea typeface="Open Sans"/>
              <a:cs typeface="Open Sans"/>
              <a:sym typeface="Open Sans"/>
            </a:endParaRPr>
          </a:p>
        </p:txBody>
      </p:sp>
      <p:sp>
        <p:nvSpPr>
          <p:cNvPr id="345" name="Google Shape;345;p36"/>
          <p:cNvSpPr txBox="1"/>
          <p:nvPr/>
        </p:nvSpPr>
        <p:spPr>
          <a:xfrm>
            <a:off x="7202100" y="4147825"/>
            <a:ext cx="1630200" cy="67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detector</a:t>
            </a:r>
            <a:r>
              <a:rPr lang="en">
                <a:solidFill>
                  <a:schemeClr val="dk1"/>
                </a:solidFill>
                <a:latin typeface="Open Sans"/>
                <a:ea typeface="Open Sans"/>
                <a:cs typeface="Open Sans"/>
                <a:sym typeface="Open Sans"/>
              </a:rPr>
              <a:t> sees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area = </a:t>
            </a:r>
            <a:r>
              <a:rPr lang="en">
                <a:solidFill>
                  <a:schemeClr val="dk1"/>
                </a:solidFill>
                <a:latin typeface="Times New Roman"/>
                <a:ea typeface="Times New Roman"/>
                <a:cs typeface="Times New Roman"/>
                <a:sym typeface="Times New Roman"/>
              </a:rPr>
              <a:t>|</a:t>
            </a:r>
            <a:r>
              <a:rPr b="1" i="1" lang="en">
                <a:solidFill>
                  <a:schemeClr val="dk1"/>
                </a:solidFill>
                <a:latin typeface="Times New Roman"/>
                <a:ea typeface="Times New Roman"/>
                <a:cs typeface="Times New Roman"/>
                <a:sym typeface="Times New Roman"/>
              </a:rPr>
              <a:t>S</a:t>
            </a:r>
            <a:r>
              <a:rPr lang="en">
                <a:solidFill>
                  <a:schemeClr val="dk1"/>
                </a:solidFill>
                <a:latin typeface="Times New Roman"/>
                <a:ea typeface="Times New Roman"/>
                <a:cs typeface="Times New Roman"/>
                <a:sym typeface="Times New Roman"/>
              </a:rPr>
              <a:t>| cos(θ)</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idx="1" type="body"/>
          </p:nvPr>
        </p:nvSpPr>
        <p:spPr>
          <a:xfrm>
            <a:off x="311700" y="1865867"/>
            <a:ext cx="2808000" cy="3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"detector" sees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being emitted from the patch. So the intensity it sees is: </a:t>
            </a:r>
            <a:r>
              <a:rPr i="1" lang="en">
                <a:latin typeface="Times New Roman"/>
                <a:ea typeface="Times New Roman"/>
                <a:cs typeface="Times New Roman"/>
                <a:sym typeface="Times New Roman"/>
              </a:rPr>
              <a:t>I</a:t>
            </a:r>
            <a:r>
              <a:rPr baseline="-25000" i="1" lang="en">
                <a:latin typeface="Times New Roman"/>
                <a:ea typeface="Times New Roman"/>
                <a:cs typeface="Times New Roman"/>
                <a:sym typeface="Times New Roman"/>
              </a:rPr>
              <a:t>ν</a:t>
            </a:r>
            <a:r>
              <a:rPr lang="en">
                <a:latin typeface="Times New Roman"/>
                <a:ea typeface="Times New Roman"/>
                <a:cs typeface="Times New Roman"/>
                <a:sym typeface="Times New Roman"/>
              </a:rPr>
              <a:t> cos(</a:t>
            </a:r>
            <a:r>
              <a:rPr i="1" lang="en">
                <a:latin typeface="Times New Roman"/>
                <a:ea typeface="Times New Roman"/>
                <a:cs typeface="Times New Roman"/>
                <a:sym typeface="Times New Roman"/>
              </a:rPr>
              <a:t>θ</a:t>
            </a:r>
            <a:r>
              <a:rPr lang="en">
                <a:latin typeface="Times New Roman"/>
                <a:ea typeface="Times New Roman"/>
                <a:cs typeface="Times New Roman"/>
                <a:sym typeface="Times New Roman"/>
              </a:rPr>
              <a:t>)</a:t>
            </a:r>
            <a:endParaRPr/>
          </a:p>
          <a:p>
            <a:pPr indent="0" lvl="0" marL="0" rtl="0" algn="l">
              <a:spcBef>
                <a:spcPts val="1600"/>
              </a:spcBef>
              <a:spcAft>
                <a:spcPts val="1600"/>
              </a:spcAft>
              <a:buClr>
                <a:srgbClr val="000000"/>
              </a:buClr>
              <a:buSzPts val="1100"/>
              <a:buFont typeface="Arial"/>
              <a:buNone/>
            </a:pPr>
            <a:r>
              <a:rPr lang="en"/>
              <a:t>Integrated this over the entire sky. </a:t>
            </a:r>
            <a:endParaRPr/>
          </a:p>
        </p:txBody>
      </p:sp>
      <p:sp>
        <p:nvSpPr>
          <p:cNvPr id="351" name="Google Shape;351;p3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Flux from Patch</a:t>
            </a:r>
            <a:endParaRPr/>
          </a:p>
        </p:txBody>
      </p:sp>
      <p:grpSp>
        <p:nvGrpSpPr>
          <p:cNvPr id="352" name="Google Shape;352;p37"/>
          <p:cNvGrpSpPr/>
          <p:nvPr/>
        </p:nvGrpSpPr>
        <p:grpSpPr>
          <a:xfrm>
            <a:off x="4320111" y="1693775"/>
            <a:ext cx="4270500" cy="4250100"/>
            <a:chOff x="4037786" y="2979175"/>
            <a:chExt cx="4270500" cy="4250100"/>
          </a:xfrm>
        </p:grpSpPr>
        <p:sp>
          <p:nvSpPr>
            <p:cNvPr id="353" name="Google Shape;353;p37"/>
            <p:cNvSpPr/>
            <p:nvPr/>
          </p:nvSpPr>
          <p:spPr>
            <a:xfrm>
              <a:off x="4043400" y="2979175"/>
              <a:ext cx="4250700" cy="4250100"/>
            </a:xfrm>
            <a:prstGeom prst="arc">
              <a:avLst>
                <a:gd fmla="val 10670525" name="adj1"/>
                <a:gd fmla="val 141312"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37"/>
            <p:cNvCxnSpPr/>
            <p:nvPr/>
          </p:nvCxnSpPr>
          <p:spPr>
            <a:xfrm rot="10800000">
              <a:off x="6188465" y="4384878"/>
              <a:ext cx="0" cy="750000"/>
            </a:xfrm>
            <a:prstGeom prst="straightConnector1">
              <a:avLst/>
            </a:prstGeom>
            <a:noFill/>
            <a:ln cap="flat" cmpd="sng" w="19050">
              <a:solidFill>
                <a:schemeClr val="accent1"/>
              </a:solidFill>
              <a:prstDash val="solid"/>
              <a:round/>
              <a:headEnd len="med" w="med" type="none"/>
              <a:tailEnd len="med" w="med" type="triangle"/>
            </a:ln>
          </p:spPr>
        </p:cxnSp>
        <p:cxnSp>
          <p:nvCxnSpPr>
            <p:cNvPr id="355" name="Google Shape;355;p37"/>
            <p:cNvCxnSpPr>
              <a:stCxn id="353" idx="1"/>
            </p:cNvCxnSpPr>
            <p:nvPr/>
          </p:nvCxnSpPr>
          <p:spPr>
            <a:xfrm rot="10800000">
              <a:off x="5045250" y="3315025"/>
              <a:ext cx="1123500" cy="1789200"/>
            </a:xfrm>
            <a:prstGeom prst="straightConnector1">
              <a:avLst/>
            </a:prstGeom>
            <a:noFill/>
            <a:ln cap="flat" cmpd="sng" w="19050">
              <a:solidFill>
                <a:schemeClr val="accent3"/>
              </a:solidFill>
              <a:prstDash val="solid"/>
              <a:round/>
              <a:headEnd len="med" w="med" type="none"/>
              <a:tailEnd len="med" w="med" type="triangle"/>
            </a:ln>
          </p:spPr>
        </p:cxnSp>
        <p:cxnSp>
          <p:nvCxnSpPr>
            <p:cNvPr id="356" name="Google Shape;356;p37"/>
            <p:cNvCxnSpPr/>
            <p:nvPr/>
          </p:nvCxnSpPr>
          <p:spPr>
            <a:xfrm>
              <a:off x="5986125" y="5154817"/>
              <a:ext cx="404700" cy="0"/>
            </a:xfrm>
            <a:prstGeom prst="straightConnector1">
              <a:avLst/>
            </a:prstGeom>
            <a:noFill/>
            <a:ln cap="flat" cmpd="sng" w="76200">
              <a:solidFill>
                <a:srgbClr val="F1C232"/>
              </a:solidFill>
              <a:prstDash val="solid"/>
              <a:round/>
              <a:headEnd len="med" w="med" type="none"/>
              <a:tailEnd len="med" w="med" type="none"/>
            </a:ln>
          </p:spPr>
        </p:cxnSp>
        <p:cxnSp>
          <p:nvCxnSpPr>
            <p:cNvPr id="357" name="Google Shape;357;p37"/>
            <p:cNvCxnSpPr/>
            <p:nvPr/>
          </p:nvCxnSpPr>
          <p:spPr>
            <a:xfrm>
              <a:off x="4037786" y="5183618"/>
              <a:ext cx="4270500" cy="0"/>
            </a:xfrm>
            <a:prstGeom prst="straightConnector1">
              <a:avLst/>
            </a:prstGeom>
            <a:noFill/>
            <a:ln cap="flat" cmpd="sng" w="19050">
              <a:solidFill>
                <a:srgbClr val="000000"/>
              </a:solidFill>
              <a:prstDash val="solid"/>
              <a:round/>
              <a:headEnd len="med" w="med" type="none"/>
              <a:tailEnd len="med" w="med" type="none"/>
            </a:ln>
          </p:spPr>
        </p:cxnSp>
        <p:cxnSp>
          <p:nvCxnSpPr>
            <p:cNvPr id="358" name="Google Shape;358;p37"/>
            <p:cNvCxnSpPr/>
            <p:nvPr/>
          </p:nvCxnSpPr>
          <p:spPr>
            <a:xfrm flipH="1">
              <a:off x="4925630" y="3236907"/>
              <a:ext cx="228600" cy="140100"/>
            </a:xfrm>
            <a:prstGeom prst="straightConnector1">
              <a:avLst/>
            </a:prstGeom>
            <a:noFill/>
            <a:ln cap="flat" cmpd="sng" w="28575">
              <a:solidFill>
                <a:srgbClr val="000000"/>
              </a:solidFill>
              <a:prstDash val="solid"/>
              <a:round/>
              <a:headEnd len="med" w="med" type="none"/>
              <a:tailEnd len="med" w="med" type="none"/>
            </a:ln>
          </p:spPr>
        </p:cxnSp>
      </p:grpSp>
      <p:pic>
        <p:nvPicPr>
          <p:cNvPr id="359" name="Google Shape;359;p3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87900" y="2260425"/>
            <a:ext cx="3586351" cy="373575"/>
          </a:xfrm>
          <a:prstGeom prst="rect">
            <a:avLst/>
          </a:prstGeom>
          <a:noFill/>
          <a:ln>
            <a:noFill/>
          </a:ln>
        </p:spPr>
      </p:pic>
      <p:pic>
        <p:nvPicPr>
          <p:cNvPr id="360" name="Google Shape;360;p37"/>
          <p:cNvPicPr preferRelativeResize="0"/>
          <p:nvPr/>
        </p:nvPicPr>
        <p:blipFill>
          <a:blip r:embed="rId4">
            <a:alphaModFix/>
          </a:blip>
          <a:stretch>
            <a:fillRect/>
          </a:stretch>
        </p:blipFill>
        <p:spPr>
          <a:xfrm>
            <a:off x="6558675" y="2978096"/>
            <a:ext cx="288650" cy="229625"/>
          </a:xfrm>
          <a:prstGeom prst="rect">
            <a:avLst/>
          </a:prstGeom>
          <a:noFill/>
          <a:ln>
            <a:noFill/>
          </a:ln>
        </p:spPr>
      </p:pic>
      <p:grpSp>
        <p:nvGrpSpPr>
          <p:cNvPr id="361" name="Google Shape;361;p37"/>
          <p:cNvGrpSpPr/>
          <p:nvPr/>
        </p:nvGrpSpPr>
        <p:grpSpPr>
          <a:xfrm rot="3474284">
            <a:off x="4816759" y="2796894"/>
            <a:ext cx="2143343" cy="259049"/>
            <a:chOff x="2050325" y="4920375"/>
            <a:chExt cx="6344400" cy="1462950"/>
          </a:xfrm>
        </p:grpSpPr>
        <p:grpSp>
          <p:nvGrpSpPr>
            <p:cNvPr id="362" name="Google Shape;362;p37"/>
            <p:cNvGrpSpPr/>
            <p:nvPr/>
          </p:nvGrpSpPr>
          <p:grpSpPr>
            <a:xfrm>
              <a:off x="2050325" y="5077950"/>
              <a:ext cx="6344400" cy="1305375"/>
              <a:chOff x="1557450" y="4773850"/>
              <a:chExt cx="6344400" cy="1305375"/>
            </a:xfrm>
          </p:grpSpPr>
          <p:cxnSp>
            <p:nvCxnSpPr>
              <p:cNvPr id="363" name="Google Shape;363;p37"/>
              <p:cNvCxnSpPr/>
              <p:nvPr/>
            </p:nvCxnSpPr>
            <p:spPr>
              <a:xfrm flipH="1">
                <a:off x="1557450" y="5349025"/>
                <a:ext cx="6344400" cy="730200"/>
              </a:xfrm>
              <a:prstGeom prst="straightConnector1">
                <a:avLst/>
              </a:prstGeom>
              <a:noFill/>
              <a:ln cap="flat" cmpd="sng" w="9525">
                <a:solidFill>
                  <a:srgbClr val="6FA8DC"/>
                </a:solidFill>
                <a:prstDash val="dash"/>
                <a:round/>
                <a:headEnd len="med" w="med" type="none"/>
                <a:tailEnd len="med" w="med" type="none"/>
              </a:ln>
            </p:spPr>
          </p:cxnSp>
          <p:sp>
            <p:nvSpPr>
              <p:cNvPr id="364" name="Google Shape;364;p37"/>
              <p:cNvSpPr/>
              <p:nvPr/>
            </p:nvSpPr>
            <p:spPr>
              <a:xfrm>
                <a:off x="2763450" y="4773850"/>
                <a:ext cx="267000" cy="1146300"/>
              </a:xfrm>
              <a:prstGeom prst="ellipse">
                <a:avLst/>
              </a:prstGeom>
              <a:solidFill>
                <a:srgbClr val="6FA8DC">
                  <a:alpha val="51920"/>
                </a:srgbClr>
              </a:solidFill>
              <a:ln cap="flat" cmpd="sng" w="9525">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5" name="Google Shape;365;p37"/>
            <p:cNvCxnSpPr/>
            <p:nvPr/>
          </p:nvCxnSpPr>
          <p:spPr>
            <a:xfrm rot="10800000">
              <a:off x="2050325" y="4920375"/>
              <a:ext cx="6344400" cy="730200"/>
            </a:xfrm>
            <a:prstGeom prst="straightConnector1">
              <a:avLst/>
            </a:prstGeom>
            <a:noFill/>
            <a:ln cap="flat" cmpd="sng" w="9525">
              <a:solidFill>
                <a:srgbClr val="6FA8DC"/>
              </a:solidFill>
              <a:prstDash val="dash"/>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38"/>
          <p:cNvPicPr preferRelativeResize="0"/>
          <p:nvPr/>
        </p:nvPicPr>
        <p:blipFill>
          <a:blip r:embed="rId3">
            <a:alphaModFix/>
          </a:blip>
          <a:stretch>
            <a:fillRect/>
          </a:stretch>
        </p:blipFill>
        <p:spPr>
          <a:xfrm>
            <a:off x="6558675" y="2978096"/>
            <a:ext cx="288650" cy="229625"/>
          </a:xfrm>
          <a:prstGeom prst="rect">
            <a:avLst/>
          </a:prstGeom>
          <a:noFill/>
          <a:ln>
            <a:noFill/>
          </a:ln>
        </p:spPr>
      </p:pic>
      <p:grpSp>
        <p:nvGrpSpPr>
          <p:cNvPr id="371" name="Google Shape;371;p38"/>
          <p:cNvGrpSpPr/>
          <p:nvPr/>
        </p:nvGrpSpPr>
        <p:grpSpPr>
          <a:xfrm>
            <a:off x="4320111" y="1693775"/>
            <a:ext cx="4270500" cy="4250100"/>
            <a:chOff x="4037786" y="2979175"/>
            <a:chExt cx="4270500" cy="4250100"/>
          </a:xfrm>
        </p:grpSpPr>
        <p:sp>
          <p:nvSpPr>
            <p:cNvPr id="372" name="Google Shape;372;p38"/>
            <p:cNvSpPr/>
            <p:nvPr/>
          </p:nvSpPr>
          <p:spPr>
            <a:xfrm>
              <a:off x="4043400" y="2979175"/>
              <a:ext cx="4250700" cy="4250100"/>
            </a:xfrm>
            <a:prstGeom prst="arc">
              <a:avLst>
                <a:gd fmla="val 10670525" name="adj1"/>
                <a:gd fmla="val 141312"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38"/>
            <p:cNvCxnSpPr/>
            <p:nvPr/>
          </p:nvCxnSpPr>
          <p:spPr>
            <a:xfrm rot="10800000">
              <a:off x="6188465" y="4384878"/>
              <a:ext cx="0" cy="750000"/>
            </a:xfrm>
            <a:prstGeom prst="straightConnector1">
              <a:avLst/>
            </a:prstGeom>
            <a:noFill/>
            <a:ln cap="flat" cmpd="sng" w="19050">
              <a:solidFill>
                <a:schemeClr val="accent1"/>
              </a:solidFill>
              <a:prstDash val="solid"/>
              <a:round/>
              <a:headEnd len="med" w="med" type="none"/>
              <a:tailEnd len="med" w="med" type="triangle"/>
            </a:ln>
          </p:spPr>
        </p:cxnSp>
        <p:cxnSp>
          <p:nvCxnSpPr>
            <p:cNvPr id="374" name="Google Shape;374;p38"/>
            <p:cNvCxnSpPr>
              <a:stCxn id="372" idx="1"/>
            </p:cNvCxnSpPr>
            <p:nvPr/>
          </p:nvCxnSpPr>
          <p:spPr>
            <a:xfrm rot="10800000">
              <a:off x="5045250" y="3315025"/>
              <a:ext cx="1123500" cy="1789200"/>
            </a:xfrm>
            <a:prstGeom prst="straightConnector1">
              <a:avLst/>
            </a:prstGeom>
            <a:noFill/>
            <a:ln cap="flat" cmpd="sng" w="19050">
              <a:solidFill>
                <a:schemeClr val="accent3"/>
              </a:solidFill>
              <a:prstDash val="solid"/>
              <a:round/>
              <a:headEnd len="med" w="med" type="none"/>
              <a:tailEnd len="med" w="med" type="triangle"/>
            </a:ln>
          </p:spPr>
        </p:cxnSp>
        <p:cxnSp>
          <p:nvCxnSpPr>
            <p:cNvPr id="375" name="Google Shape;375;p38"/>
            <p:cNvCxnSpPr/>
            <p:nvPr/>
          </p:nvCxnSpPr>
          <p:spPr>
            <a:xfrm>
              <a:off x="5986125" y="5154817"/>
              <a:ext cx="404700" cy="0"/>
            </a:xfrm>
            <a:prstGeom prst="straightConnector1">
              <a:avLst/>
            </a:prstGeom>
            <a:noFill/>
            <a:ln cap="flat" cmpd="sng" w="76200">
              <a:solidFill>
                <a:srgbClr val="F1C232"/>
              </a:solidFill>
              <a:prstDash val="solid"/>
              <a:round/>
              <a:headEnd len="med" w="med" type="none"/>
              <a:tailEnd len="med" w="med" type="none"/>
            </a:ln>
          </p:spPr>
        </p:cxnSp>
        <p:cxnSp>
          <p:nvCxnSpPr>
            <p:cNvPr id="376" name="Google Shape;376;p38"/>
            <p:cNvCxnSpPr/>
            <p:nvPr/>
          </p:nvCxnSpPr>
          <p:spPr>
            <a:xfrm>
              <a:off x="4037786" y="5183618"/>
              <a:ext cx="4270500" cy="0"/>
            </a:xfrm>
            <a:prstGeom prst="straightConnector1">
              <a:avLst/>
            </a:prstGeom>
            <a:noFill/>
            <a:ln cap="flat" cmpd="sng" w="19050">
              <a:solidFill>
                <a:srgbClr val="000000"/>
              </a:solidFill>
              <a:prstDash val="solid"/>
              <a:round/>
              <a:headEnd len="med" w="med" type="none"/>
              <a:tailEnd len="med" w="med" type="none"/>
            </a:ln>
          </p:spPr>
        </p:cxnSp>
        <p:cxnSp>
          <p:nvCxnSpPr>
            <p:cNvPr id="377" name="Google Shape;377;p38"/>
            <p:cNvCxnSpPr/>
            <p:nvPr/>
          </p:nvCxnSpPr>
          <p:spPr>
            <a:xfrm flipH="1">
              <a:off x="4925630" y="3236907"/>
              <a:ext cx="228600" cy="140100"/>
            </a:xfrm>
            <a:prstGeom prst="straightConnector1">
              <a:avLst/>
            </a:prstGeom>
            <a:noFill/>
            <a:ln cap="flat" cmpd="sng" w="28575">
              <a:solidFill>
                <a:srgbClr val="000000"/>
              </a:solidFill>
              <a:prstDash val="solid"/>
              <a:round/>
              <a:headEnd len="med" w="med" type="none"/>
              <a:tailEnd len="med" w="med" type="none"/>
            </a:ln>
          </p:spPr>
        </p:cxnSp>
      </p:grpSp>
      <p:sp>
        <p:nvSpPr>
          <p:cNvPr id="378" name="Google Shape;378;p38"/>
          <p:cNvSpPr txBox="1"/>
          <p:nvPr>
            <p:ph idx="1" type="body"/>
          </p:nvPr>
        </p:nvSpPr>
        <p:spPr>
          <a:xfrm>
            <a:off x="311700" y="1865867"/>
            <a:ext cx="2808000" cy="3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"detector" sees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being emitted from the patch. So the intensity it sees is: </a:t>
            </a:r>
            <a:r>
              <a:rPr i="1" lang="en">
                <a:latin typeface="Times New Roman"/>
                <a:ea typeface="Times New Roman"/>
                <a:cs typeface="Times New Roman"/>
                <a:sym typeface="Times New Roman"/>
              </a:rPr>
              <a:t>I</a:t>
            </a:r>
            <a:r>
              <a:rPr baseline="-25000" i="1" lang="en">
                <a:latin typeface="Times New Roman"/>
                <a:ea typeface="Times New Roman"/>
                <a:cs typeface="Times New Roman"/>
                <a:sym typeface="Times New Roman"/>
              </a:rPr>
              <a:t>ν</a:t>
            </a:r>
            <a:r>
              <a:rPr lang="en">
                <a:latin typeface="Times New Roman"/>
                <a:ea typeface="Times New Roman"/>
                <a:cs typeface="Times New Roman"/>
                <a:sym typeface="Times New Roman"/>
              </a:rPr>
              <a:t> cos(</a:t>
            </a:r>
            <a:r>
              <a:rPr i="1" lang="en">
                <a:latin typeface="Times New Roman"/>
                <a:ea typeface="Times New Roman"/>
                <a:cs typeface="Times New Roman"/>
                <a:sym typeface="Times New Roman"/>
              </a:rPr>
              <a:t>θ</a:t>
            </a:r>
            <a:r>
              <a:rPr lang="en">
                <a:latin typeface="Times New Roman"/>
                <a:ea typeface="Times New Roman"/>
                <a:cs typeface="Times New Roman"/>
                <a:sym typeface="Times New Roman"/>
              </a:rPr>
              <a:t>)</a:t>
            </a:r>
            <a:endParaRPr/>
          </a:p>
          <a:p>
            <a:pPr indent="0" lvl="0" marL="0" rtl="0" algn="l">
              <a:spcBef>
                <a:spcPts val="1600"/>
              </a:spcBef>
              <a:spcAft>
                <a:spcPts val="1600"/>
              </a:spcAft>
              <a:buNone/>
            </a:pPr>
            <a:r>
              <a:rPr lang="en"/>
              <a:t>Integrated this over the entire sky. </a:t>
            </a:r>
            <a:endParaRPr/>
          </a:p>
        </p:txBody>
      </p:sp>
      <p:sp>
        <p:nvSpPr>
          <p:cNvPr id="379" name="Google Shape;379;p38"/>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Flux from Patch</a:t>
            </a:r>
            <a:endParaRPr/>
          </a:p>
        </p:txBody>
      </p:sp>
      <p:pic>
        <p:nvPicPr>
          <p:cNvPr id="380" name="Google Shape;380;p3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87900" y="2249575"/>
            <a:ext cx="3690499" cy="384425"/>
          </a:xfrm>
          <a:prstGeom prst="rect">
            <a:avLst/>
          </a:prstGeom>
          <a:noFill/>
          <a:ln>
            <a:noFill/>
          </a:ln>
        </p:spPr>
      </p:pic>
      <p:pic>
        <p:nvPicPr>
          <p:cNvPr id="381" name="Google Shape;381;p38"/>
          <p:cNvPicPr preferRelativeResize="0"/>
          <p:nvPr/>
        </p:nvPicPr>
        <p:blipFill>
          <a:blip r:embed="rId5">
            <a:alphaModFix/>
          </a:blip>
          <a:stretch>
            <a:fillRect/>
          </a:stretch>
        </p:blipFill>
        <p:spPr>
          <a:xfrm>
            <a:off x="311688" y="4045350"/>
            <a:ext cx="5305425" cy="2628900"/>
          </a:xfrm>
          <a:prstGeom prst="rect">
            <a:avLst/>
          </a:prstGeom>
          <a:noFill/>
          <a:ln>
            <a:noFill/>
          </a:ln>
        </p:spPr>
      </p:pic>
      <p:grpSp>
        <p:nvGrpSpPr>
          <p:cNvPr id="382" name="Google Shape;382;p38"/>
          <p:cNvGrpSpPr/>
          <p:nvPr/>
        </p:nvGrpSpPr>
        <p:grpSpPr>
          <a:xfrm rot="3474284">
            <a:off x="4816759" y="2796894"/>
            <a:ext cx="2143343" cy="259049"/>
            <a:chOff x="2050325" y="4920375"/>
            <a:chExt cx="6344400" cy="1462950"/>
          </a:xfrm>
        </p:grpSpPr>
        <p:grpSp>
          <p:nvGrpSpPr>
            <p:cNvPr id="383" name="Google Shape;383;p38"/>
            <p:cNvGrpSpPr/>
            <p:nvPr/>
          </p:nvGrpSpPr>
          <p:grpSpPr>
            <a:xfrm>
              <a:off x="2050325" y="5077950"/>
              <a:ext cx="6344400" cy="1305375"/>
              <a:chOff x="1557450" y="4773850"/>
              <a:chExt cx="6344400" cy="1305375"/>
            </a:xfrm>
          </p:grpSpPr>
          <p:cxnSp>
            <p:nvCxnSpPr>
              <p:cNvPr id="384" name="Google Shape;384;p38"/>
              <p:cNvCxnSpPr/>
              <p:nvPr/>
            </p:nvCxnSpPr>
            <p:spPr>
              <a:xfrm flipH="1">
                <a:off x="1557450" y="5349025"/>
                <a:ext cx="6344400" cy="730200"/>
              </a:xfrm>
              <a:prstGeom prst="straightConnector1">
                <a:avLst/>
              </a:prstGeom>
              <a:noFill/>
              <a:ln cap="flat" cmpd="sng" w="9525">
                <a:solidFill>
                  <a:srgbClr val="6FA8DC"/>
                </a:solidFill>
                <a:prstDash val="dash"/>
                <a:round/>
                <a:headEnd len="med" w="med" type="none"/>
                <a:tailEnd len="med" w="med" type="none"/>
              </a:ln>
            </p:spPr>
          </p:cxnSp>
          <p:sp>
            <p:nvSpPr>
              <p:cNvPr id="385" name="Google Shape;385;p38"/>
              <p:cNvSpPr/>
              <p:nvPr/>
            </p:nvSpPr>
            <p:spPr>
              <a:xfrm>
                <a:off x="2763450" y="4773850"/>
                <a:ext cx="267000" cy="1146300"/>
              </a:xfrm>
              <a:prstGeom prst="ellipse">
                <a:avLst/>
              </a:prstGeom>
              <a:solidFill>
                <a:srgbClr val="6FA8DC">
                  <a:alpha val="51920"/>
                </a:srgbClr>
              </a:solidFill>
              <a:ln cap="flat" cmpd="sng" w="9525">
                <a:solidFill>
                  <a:srgbClr val="6FA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 name="Google Shape;386;p38"/>
            <p:cNvCxnSpPr/>
            <p:nvPr/>
          </p:nvCxnSpPr>
          <p:spPr>
            <a:xfrm rot="10800000">
              <a:off x="2050325" y="4920375"/>
              <a:ext cx="6344400" cy="730200"/>
            </a:xfrm>
            <a:prstGeom prst="straightConnector1">
              <a:avLst/>
            </a:prstGeom>
            <a:noFill/>
            <a:ln cap="flat" cmpd="sng" w="9525">
              <a:solidFill>
                <a:srgbClr val="6FA8DC"/>
              </a:solidFill>
              <a:prstDash val="dash"/>
              <a:round/>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490250" y="600200"/>
            <a:ext cx="58788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Switching perspectives… </a:t>
            </a:r>
            <a:endParaRPr/>
          </a:p>
        </p:txBody>
      </p:sp>
      <p:pic>
        <p:nvPicPr>
          <p:cNvPr id="392" name="Google Shape;392;p39"/>
          <p:cNvPicPr preferRelativeResize="0"/>
          <p:nvPr/>
        </p:nvPicPr>
        <p:blipFill>
          <a:blip r:embed="rId3">
            <a:alphaModFix/>
          </a:blip>
          <a:stretch>
            <a:fillRect/>
          </a:stretch>
        </p:blipFill>
        <p:spPr>
          <a:xfrm>
            <a:off x="4635750" y="3905268"/>
            <a:ext cx="4025549" cy="2502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cxnSp>
        <p:nvCxnSpPr>
          <p:cNvPr id="397" name="Google Shape;397;p40"/>
          <p:cNvCxnSpPr>
            <a:stCxn id="398" idx="7"/>
            <a:endCxn id="399" idx="2"/>
          </p:cNvCxnSpPr>
          <p:nvPr/>
        </p:nvCxnSpPr>
        <p:spPr>
          <a:xfrm>
            <a:off x="2832228" y="3710483"/>
            <a:ext cx="4555800" cy="876300"/>
          </a:xfrm>
          <a:prstGeom prst="straightConnector1">
            <a:avLst/>
          </a:prstGeom>
          <a:noFill/>
          <a:ln cap="flat" cmpd="sng" w="9525">
            <a:solidFill>
              <a:schemeClr val="dk1"/>
            </a:solidFill>
            <a:prstDash val="solid"/>
            <a:round/>
            <a:headEnd len="med" w="med" type="none"/>
            <a:tailEnd len="med" w="med" type="none"/>
          </a:ln>
        </p:spPr>
      </p:cxnSp>
      <p:cxnSp>
        <p:nvCxnSpPr>
          <p:cNvPr id="400" name="Google Shape;400;p40"/>
          <p:cNvCxnSpPr>
            <a:endCxn id="399" idx="2"/>
          </p:cNvCxnSpPr>
          <p:nvPr/>
        </p:nvCxnSpPr>
        <p:spPr>
          <a:xfrm flipH="1" rot="10800000">
            <a:off x="2230725" y="4586675"/>
            <a:ext cx="5157300" cy="1107000"/>
          </a:xfrm>
          <a:prstGeom prst="straightConnector1">
            <a:avLst/>
          </a:prstGeom>
          <a:noFill/>
          <a:ln cap="flat" cmpd="sng" w="9525">
            <a:solidFill>
              <a:schemeClr val="dk1"/>
            </a:solidFill>
            <a:prstDash val="solid"/>
            <a:round/>
            <a:headEnd len="med" w="med" type="none"/>
            <a:tailEnd len="med" w="med" type="none"/>
          </a:ln>
        </p:spPr>
      </p:cxnSp>
      <p:sp>
        <p:nvSpPr>
          <p:cNvPr id="401" name="Google Shape;401;p40"/>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 Flux from Sphere</a:t>
            </a:r>
            <a:endParaRPr/>
          </a:p>
        </p:txBody>
      </p:sp>
      <p:sp>
        <p:nvSpPr>
          <p:cNvPr id="402" name="Google Shape;402;p40"/>
          <p:cNvSpPr txBox="1"/>
          <p:nvPr>
            <p:ph idx="1" type="body"/>
          </p:nvPr>
        </p:nvSpPr>
        <p:spPr>
          <a:xfrm>
            <a:off x="311700" y="1633631"/>
            <a:ext cx="8520600" cy="143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a:t>Calculate the flux received from the solid angle of a sphere. The sphere has uniform brightness I and as such is isotropic (all rays leaving the sphere have the same brightness).</a:t>
            </a:r>
            <a:endParaRPr/>
          </a:p>
        </p:txBody>
      </p:sp>
      <p:sp>
        <p:nvSpPr>
          <p:cNvPr id="399" name="Google Shape;399;p40"/>
          <p:cNvSpPr/>
          <p:nvPr/>
        </p:nvSpPr>
        <p:spPr>
          <a:xfrm>
            <a:off x="7388025" y="4536425"/>
            <a:ext cx="100500" cy="10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826975" y="3366436"/>
            <a:ext cx="2349300" cy="2349300"/>
          </a:xfrm>
          <a:prstGeom prst="ellipse">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4628967" y="4590500"/>
            <a:ext cx="80450" cy="586700"/>
          </a:xfrm>
          <a:custGeom>
            <a:rect b="b" l="l" r="r" t="t"/>
            <a:pathLst>
              <a:path extrusionOk="0" h="23468" w="3218">
                <a:moveTo>
                  <a:pt x="3218" y="0"/>
                </a:moveTo>
                <a:cubicBezTo>
                  <a:pt x="2690" y="2167"/>
                  <a:pt x="364" y="9091"/>
                  <a:pt x="47" y="13002"/>
                </a:cubicBezTo>
                <a:cubicBezTo>
                  <a:pt x="-270" y="16913"/>
                  <a:pt x="1104" y="21724"/>
                  <a:pt x="1315" y="23468"/>
                </a:cubicBezTo>
              </a:path>
            </a:pathLst>
          </a:custGeom>
          <a:noFill/>
          <a:ln cap="flat" cmpd="sng" w="9525">
            <a:solidFill>
              <a:schemeClr val="dk1"/>
            </a:solidFill>
            <a:prstDash val="solid"/>
            <a:round/>
            <a:headEnd len="med" w="med" type="none"/>
            <a:tailEnd len="med" w="med" type="stealth"/>
          </a:ln>
        </p:spPr>
      </p:sp>
      <p:sp>
        <p:nvSpPr>
          <p:cNvPr id="404" name="Google Shape;404;p40"/>
          <p:cNvSpPr txBox="1"/>
          <p:nvPr/>
        </p:nvSpPr>
        <p:spPr>
          <a:xfrm>
            <a:off x="4336525" y="4749000"/>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r>
              <a:rPr baseline="-25000" lang="en"/>
              <a:t>c</a:t>
            </a:r>
            <a:endParaRPr baseline="-25000"/>
          </a:p>
        </p:txBody>
      </p:sp>
      <p:sp>
        <p:nvSpPr>
          <p:cNvPr id="405" name="Google Shape;405;p40"/>
          <p:cNvSpPr txBox="1"/>
          <p:nvPr/>
        </p:nvSpPr>
        <p:spPr>
          <a:xfrm>
            <a:off x="3793750" y="4138513"/>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endParaRPr/>
          </a:p>
        </p:txBody>
      </p:sp>
      <p:sp>
        <p:nvSpPr>
          <p:cNvPr id="406" name="Google Shape;406;p40"/>
          <p:cNvSpPr/>
          <p:nvPr/>
        </p:nvSpPr>
        <p:spPr>
          <a:xfrm>
            <a:off x="4090456" y="3964150"/>
            <a:ext cx="95700" cy="618425"/>
          </a:xfrm>
          <a:custGeom>
            <a:rect b="b" l="l" r="r" t="t"/>
            <a:pathLst>
              <a:path extrusionOk="0" h="24737" w="3828">
                <a:moveTo>
                  <a:pt x="2243" y="0"/>
                </a:moveTo>
                <a:cubicBezTo>
                  <a:pt x="1873" y="2326"/>
                  <a:pt x="-241" y="9831"/>
                  <a:pt x="23" y="13954"/>
                </a:cubicBezTo>
                <a:cubicBezTo>
                  <a:pt x="287" y="18077"/>
                  <a:pt x="3194" y="22940"/>
                  <a:pt x="3828" y="24737"/>
                </a:cubicBezTo>
              </a:path>
            </a:pathLst>
          </a:custGeom>
          <a:noFill/>
          <a:ln cap="flat" cmpd="sng" w="9525">
            <a:solidFill>
              <a:schemeClr val="dk1"/>
            </a:solidFill>
            <a:prstDash val="solid"/>
            <a:round/>
            <a:headEnd len="med" w="med" type="none"/>
            <a:tailEnd len="med" w="med" type="stealth"/>
          </a:ln>
        </p:spPr>
      </p:sp>
      <p:pic>
        <p:nvPicPr>
          <p:cNvPr id="407" name="Google Shape;407;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36038" y="5697775"/>
            <a:ext cx="2204525" cy="332975"/>
          </a:xfrm>
          <a:prstGeom prst="rect">
            <a:avLst/>
          </a:prstGeom>
          <a:noFill/>
          <a:ln>
            <a:noFill/>
          </a:ln>
        </p:spPr>
      </p:pic>
      <p:cxnSp>
        <p:nvCxnSpPr>
          <p:cNvPr id="408" name="Google Shape;408;p40"/>
          <p:cNvCxnSpPr/>
          <p:nvPr/>
        </p:nvCxnSpPr>
        <p:spPr>
          <a:xfrm flipH="1">
            <a:off x="1170850" y="4582575"/>
            <a:ext cx="827100" cy="789000"/>
          </a:xfrm>
          <a:prstGeom prst="straightConnector1">
            <a:avLst/>
          </a:prstGeom>
          <a:noFill/>
          <a:ln cap="flat" cmpd="sng" w="9525">
            <a:solidFill>
              <a:schemeClr val="dk1"/>
            </a:solidFill>
            <a:prstDash val="solid"/>
            <a:round/>
            <a:headEnd len="med" w="med" type="none"/>
            <a:tailEnd len="med" w="med" type="triangle"/>
          </a:ln>
        </p:spPr>
      </p:cxnSp>
      <p:sp>
        <p:nvSpPr>
          <p:cNvPr id="409" name="Google Shape;409;p40"/>
          <p:cNvSpPr txBox="1"/>
          <p:nvPr/>
        </p:nvSpPr>
        <p:spPr>
          <a:xfrm>
            <a:off x="1386125" y="4646000"/>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cxnSp>
        <p:nvCxnSpPr>
          <p:cNvPr id="410" name="Google Shape;410;p40"/>
          <p:cNvCxnSpPr>
            <a:endCxn id="399" idx="2"/>
          </p:cNvCxnSpPr>
          <p:nvPr/>
        </p:nvCxnSpPr>
        <p:spPr>
          <a:xfrm>
            <a:off x="1982025" y="4586675"/>
            <a:ext cx="5406000" cy="0"/>
          </a:xfrm>
          <a:prstGeom prst="straightConnector1">
            <a:avLst/>
          </a:prstGeom>
          <a:noFill/>
          <a:ln cap="flat" cmpd="sng" w="9525">
            <a:solidFill>
              <a:schemeClr val="dk1"/>
            </a:solidFill>
            <a:prstDash val="solid"/>
            <a:round/>
            <a:headEnd len="med" w="med" type="none"/>
            <a:tailEnd len="med" w="med" type="none"/>
          </a:ln>
        </p:spPr>
      </p:cxnSp>
      <p:sp>
        <p:nvSpPr>
          <p:cNvPr id="411" name="Google Shape;411;p40"/>
          <p:cNvSpPr txBox="1"/>
          <p:nvPr/>
        </p:nvSpPr>
        <p:spPr>
          <a:xfrm>
            <a:off x="4967525" y="4385687"/>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cxnSp>
        <p:nvCxnSpPr>
          <p:cNvPr id="416" name="Google Shape;416;p41"/>
          <p:cNvCxnSpPr>
            <a:stCxn id="417" idx="2"/>
          </p:cNvCxnSpPr>
          <p:nvPr/>
        </p:nvCxnSpPr>
        <p:spPr>
          <a:xfrm flipH="1" rot="10800000">
            <a:off x="2205291" y="4309705"/>
            <a:ext cx="3677400" cy="260100"/>
          </a:xfrm>
          <a:prstGeom prst="straightConnector1">
            <a:avLst/>
          </a:prstGeom>
          <a:noFill/>
          <a:ln cap="flat" cmpd="sng" w="9525">
            <a:solidFill>
              <a:srgbClr val="666666"/>
            </a:solidFill>
            <a:prstDash val="solid"/>
            <a:round/>
            <a:headEnd len="med" w="med" type="none"/>
            <a:tailEnd len="med" w="med" type="none"/>
          </a:ln>
        </p:spPr>
      </p:cxnSp>
      <p:cxnSp>
        <p:nvCxnSpPr>
          <p:cNvPr id="418" name="Google Shape;418;p41"/>
          <p:cNvCxnSpPr/>
          <p:nvPr/>
        </p:nvCxnSpPr>
        <p:spPr>
          <a:xfrm flipH="1" rot="10800000">
            <a:off x="1960910" y="3376549"/>
            <a:ext cx="3680700" cy="943800"/>
          </a:xfrm>
          <a:prstGeom prst="straightConnector1">
            <a:avLst/>
          </a:prstGeom>
          <a:noFill/>
          <a:ln cap="flat" cmpd="sng" w="9525">
            <a:solidFill>
              <a:srgbClr val="666666"/>
            </a:solidFill>
            <a:prstDash val="solid"/>
            <a:round/>
            <a:headEnd len="med" w="med" type="none"/>
            <a:tailEnd len="med" w="med" type="none"/>
          </a:ln>
        </p:spPr>
      </p:cxnSp>
      <p:cxnSp>
        <p:nvCxnSpPr>
          <p:cNvPr id="419" name="Google Shape;419;p41"/>
          <p:cNvCxnSpPr>
            <a:stCxn id="420" idx="7"/>
            <a:endCxn id="421" idx="2"/>
          </p:cNvCxnSpPr>
          <p:nvPr/>
        </p:nvCxnSpPr>
        <p:spPr>
          <a:xfrm>
            <a:off x="2093994" y="4419944"/>
            <a:ext cx="4555800" cy="87630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41"/>
          <p:cNvCxnSpPr>
            <a:endCxn id="421" idx="2"/>
          </p:cNvCxnSpPr>
          <p:nvPr/>
        </p:nvCxnSpPr>
        <p:spPr>
          <a:xfrm flipH="1" rot="10800000">
            <a:off x="1492494" y="5296244"/>
            <a:ext cx="5157300" cy="1107000"/>
          </a:xfrm>
          <a:prstGeom prst="straightConnector1">
            <a:avLst/>
          </a:prstGeom>
          <a:noFill/>
          <a:ln cap="flat" cmpd="sng" w="9525">
            <a:solidFill>
              <a:schemeClr val="dk1"/>
            </a:solidFill>
            <a:prstDash val="solid"/>
            <a:round/>
            <a:headEnd len="med" w="med" type="none"/>
            <a:tailEnd len="med" w="med" type="none"/>
          </a:ln>
        </p:spPr>
      </p:cxnSp>
      <p:sp>
        <p:nvSpPr>
          <p:cNvPr id="421" name="Google Shape;421;p41"/>
          <p:cNvSpPr/>
          <p:nvPr/>
        </p:nvSpPr>
        <p:spPr>
          <a:xfrm>
            <a:off x="6649794" y="5245994"/>
            <a:ext cx="100500" cy="10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3890736" y="5300069"/>
            <a:ext cx="80450" cy="586700"/>
          </a:xfrm>
          <a:custGeom>
            <a:rect b="b" l="l" r="r" t="t"/>
            <a:pathLst>
              <a:path extrusionOk="0" h="23468" w="3218">
                <a:moveTo>
                  <a:pt x="3218" y="0"/>
                </a:moveTo>
                <a:cubicBezTo>
                  <a:pt x="2690" y="2167"/>
                  <a:pt x="364" y="9091"/>
                  <a:pt x="47" y="13002"/>
                </a:cubicBezTo>
                <a:cubicBezTo>
                  <a:pt x="-270" y="16913"/>
                  <a:pt x="1104" y="21724"/>
                  <a:pt x="1315" y="23468"/>
                </a:cubicBezTo>
              </a:path>
            </a:pathLst>
          </a:custGeom>
          <a:noFill/>
          <a:ln cap="flat" cmpd="sng" w="9525">
            <a:solidFill>
              <a:schemeClr val="dk1"/>
            </a:solidFill>
            <a:prstDash val="solid"/>
            <a:round/>
            <a:headEnd len="med" w="med" type="none"/>
            <a:tailEnd len="med" w="med" type="stealth"/>
          </a:ln>
        </p:spPr>
      </p:sp>
      <p:sp>
        <p:nvSpPr>
          <p:cNvPr id="424" name="Google Shape;424;p41"/>
          <p:cNvSpPr txBox="1"/>
          <p:nvPr/>
        </p:nvSpPr>
        <p:spPr>
          <a:xfrm>
            <a:off x="3598294" y="5458569"/>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r>
              <a:rPr baseline="-25000" lang="en"/>
              <a:t>c</a:t>
            </a:r>
            <a:endParaRPr baseline="-25000"/>
          </a:p>
        </p:txBody>
      </p:sp>
      <p:sp>
        <p:nvSpPr>
          <p:cNvPr id="425" name="Google Shape;425;p41"/>
          <p:cNvSpPr txBox="1"/>
          <p:nvPr/>
        </p:nvSpPr>
        <p:spPr>
          <a:xfrm>
            <a:off x="3055519" y="4848081"/>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endParaRPr/>
          </a:p>
        </p:txBody>
      </p:sp>
      <p:sp>
        <p:nvSpPr>
          <p:cNvPr id="426" name="Google Shape;426;p41"/>
          <p:cNvSpPr/>
          <p:nvPr/>
        </p:nvSpPr>
        <p:spPr>
          <a:xfrm>
            <a:off x="3352225" y="4673719"/>
            <a:ext cx="95700" cy="618425"/>
          </a:xfrm>
          <a:custGeom>
            <a:rect b="b" l="l" r="r" t="t"/>
            <a:pathLst>
              <a:path extrusionOk="0" h="24737" w="3828">
                <a:moveTo>
                  <a:pt x="2243" y="0"/>
                </a:moveTo>
                <a:cubicBezTo>
                  <a:pt x="1873" y="2326"/>
                  <a:pt x="-241" y="9831"/>
                  <a:pt x="23" y="13954"/>
                </a:cubicBezTo>
                <a:cubicBezTo>
                  <a:pt x="287" y="18077"/>
                  <a:pt x="3194" y="22940"/>
                  <a:pt x="3828" y="24737"/>
                </a:cubicBezTo>
              </a:path>
            </a:pathLst>
          </a:custGeom>
          <a:noFill/>
          <a:ln cap="flat" cmpd="sng" w="9525">
            <a:solidFill>
              <a:schemeClr val="dk1"/>
            </a:solidFill>
            <a:prstDash val="solid"/>
            <a:round/>
            <a:headEnd len="med" w="med" type="none"/>
            <a:tailEnd len="med" w="med" type="stealth"/>
          </a:ln>
        </p:spPr>
      </p:sp>
      <p:cxnSp>
        <p:nvCxnSpPr>
          <p:cNvPr id="427" name="Google Shape;427;p41"/>
          <p:cNvCxnSpPr>
            <a:endCxn id="421" idx="2"/>
          </p:cNvCxnSpPr>
          <p:nvPr/>
        </p:nvCxnSpPr>
        <p:spPr>
          <a:xfrm>
            <a:off x="1243794" y="5296244"/>
            <a:ext cx="5406000" cy="0"/>
          </a:xfrm>
          <a:prstGeom prst="straightConnector1">
            <a:avLst/>
          </a:prstGeom>
          <a:noFill/>
          <a:ln cap="flat" cmpd="sng" w="9525">
            <a:solidFill>
              <a:schemeClr val="dk1"/>
            </a:solidFill>
            <a:prstDash val="solid"/>
            <a:round/>
            <a:headEnd len="med" w="med" type="none"/>
            <a:tailEnd len="med" w="med" type="none"/>
          </a:ln>
        </p:spPr>
      </p:cxnSp>
      <p:sp>
        <p:nvSpPr>
          <p:cNvPr id="428" name="Google Shape;428;p41"/>
          <p:cNvSpPr txBox="1"/>
          <p:nvPr/>
        </p:nvSpPr>
        <p:spPr>
          <a:xfrm>
            <a:off x="4229294" y="5095256"/>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sp>
        <p:nvSpPr>
          <p:cNvPr id="429" name="Google Shape;429;p41"/>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 Flux from Sphere</a:t>
            </a:r>
            <a:endParaRPr/>
          </a:p>
        </p:txBody>
      </p:sp>
      <p:sp>
        <p:nvSpPr>
          <p:cNvPr id="430" name="Google Shape;430;p41"/>
          <p:cNvSpPr txBox="1"/>
          <p:nvPr>
            <p:ph idx="1" type="body"/>
          </p:nvPr>
        </p:nvSpPr>
        <p:spPr>
          <a:xfrm>
            <a:off x="311700" y="1633625"/>
            <a:ext cx="4847400" cy="18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Calculate the flux received from the solid angle of a sphere. The sphere has uniform brightness </a:t>
            </a:r>
            <a:r>
              <a:rPr i="1" lang="en" sz="1400">
                <a:latin typeface="Times New Roman"/>
                <a:ea typeface="Times New Roman"/>
                <a:cs typeface="Times New Roman"/>
                <a:sym typeface="Times New Roman"/>
              </a:rPr>
              <a:t>I</a:t>
            </a:r>
            <a:r>
              <a:rPr lang="en" sz="1400"/>
              <a:t> and as such is isotropic (all rays leaving the sphere have the same brightness). </a:t>
            </a:r>
            <a:endParaRPr sz="1400"/>
          </a:p>
          <a:p>
            <a:pPr indent="0" lvl="0" marL="0" rtl="0" algn="l">
              <a:spcBef>
                <a:spcPts val="1600"/>
              </a:spcBef>
              <a:spcAft>
                <a:spcPts val="1600"/>
              </a:spcAft>
              <a:buNone/>
            </a:pPr>
            <a:r>
              <a:rPr lang="en" sz="1400"/>
              <a:t>How much energy is being emitted towards our direction from a patch on the surface? </a:t>
            </a:r>
            <a:endParaRPr sz="1400"/>
          </a:p>
        </p:txBody>
      </p:sp>
      <p:cxnSp>
        <p:nvCxnSpPr>
          <p:cNvPr id="431" name="Google Shape;431;p41"/>
          <p:cNvCxnSpPr/>
          <p:nvPr/>
        </p:nvCxnSpPr>
        <p:spPr>
          <a:xfrm flipH="1" rot="10800000">
            <a:off x="1250850" y="3714675"/>
            <a:ext cx="1578300" cy="1578300"/>
          </a:xfrm>
          <a:prstGeom prst="straightConnector1">
            <a:avLst/>
          </a:prstGeom>
          <a:noFill/>
          <a:ln cap="flat" cmpd="sng" w="19050">
            <a:solidFill>
              <a:schemeClr val="accent1"/>
            </a:solidFill>
            <a:prstDash val="solid"/>
            <a:round/>
            <a:headEnd len="med" w="med" type="none"/>
            <a:tailEnd len="med" w="med" type="triangle"/>
          </a:ln>
        </p:spPr>
      </p:cxnSp>
      <p:sp>
        <p:nvSpPr>
          <p:cNvPr id="432" name="Google Shape;432;p41"/>
          <p:cNvSpPr/>
          <p:nvPr/>
        </p:nvSpPr>
        <p:spPr>
          <a:xfrm>
            <a:off x="76200" y="4074711"/>
            <a:ext cx="2349300" cy="2349300"/>
          </a:xfrm>
          <a:prstGeom prst="ellipse">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1"/>
          <p:cNvCxnSpPr/>
          <p:nvPr/>
        </p:nvCxnSpPr>
        <p:spPr>
          <a:xfrm flipH="1">
            <a:off x="420075" y="5290850"/>
            <a:ext cx="827100" cy="789000"/>
          </a:xfrm>
          <a:prstGeom prst="straightConnector1">
            <a:avLst/>
          </a:prstGeom>
          <a:noFill/>
          <a:ln cap="flat" cmpd="sng" w="9525">
            <a:solidFill>
              <a:schemeClr val="dk1"/>
            </a:solidFill>
            <a:prstDash val="solid"/>
            <a:round/>
            <a:headEnd len="med" w="med" type="none"/>
            <a:tailEnd len="med" w="med" type="triangle"/>
          </a:ln>
        </p:spPr>
      </p:cxnSp>
      <p:sp>
        <p:nvSpPr>
          <p:cNvPr id="434" name="Google Shape;434;p41"/>
          <p:cNvSpPr txBox="1"/>
          <p:nvPr/>
        </p:nvSpPr>
        <p:spPr>
          <a:xfrm>
            <a:off x="635350" y="5354275"/>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grpSp>
        <p:nvGrpSpPr>
          <p:cNvPr id="435" name="Google Shape;435;p41"/>
          <p:cNvGrpSpPr/>
          <p:nvPr/>
        </p:nvGrpSpPr>
        <p:grpSpPr>
          <a:xfrm>
            <a:off x="5216370" y="2309933"/>
            <a:ext cx="2610817" cy="2206107"/>
            <a:chOff x="4709383" y="3441571"/>
            <a:chExt cx="2610817" cy="2206107"/>
          </a:xfrm>
        </p:grpSpPr>
        <p:sp>
          <p:nvSpPr>
            <p:cNvPr id="436" name="Google Shape;436;p41"/>
            <p:cNvSpPr/>
            <p:nvPr/>
          </p:nvSpPr>
          <p:spPr>
            <a:xfrm rot="-5237310">
              <a:off x="4780651" y="4822095"/>
              <a:ext cx="938551" cy="297934"/>
            </a:xfrm>
            <a:prstGeom prst="parallelogram">
              <a:avLst>
                <a:gd fmla="val 124916"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41"/>
            <p:cNvGrpSpPr/>
            <p:nvPr/>
          </p:nvGrpSpPr>
          <p:grpSpPr>
            <a:xfrm rot="-2272700">
              <a:off x="5147437" y="3842801"/>
              <a:ext cx="860593" cy="1722116"/>
              <a:chOff x="5926225" y="3150625"/>
              <a:chExt cx="521200" cy="1042925"/>
            </a:xfrm>
          </p:grpSpPr>
          <p:cxnSp>
            <p:nvCxnSpPr>
              <p:cNvPr id="438" name="Google Shape;438;p41"/>
              <p:cNvCxnSpPr/>
              <p:nvPr/>
            </p:nvCxnSpPr>
            <p:spPr>
              <a:xfrm rot="10800000">
                <a:off x="5927625" y="3150625"/>
                <a:ext cx="0" cy="522900"/>
              </a:xfrm>
              <a:prstGeom prst="straightConnector1">
                <a:avLst/>
              </a:prstGeom>
              <a:noFill/>
              <a:ln cap="flat" cmpd="sng" w="19050">
                <a:solidFill>
                  <a:srgbClr val="FFD966"/>
                </a:solidFill>
                <a:prstDash val="solid"/>
                <a:round/>
                <a:headEnd len="med" w="med" type="none"/>
                <a:tailEnd len="med" w="med" type="triangle"/>
              </a:ln>
            </p:spPr>
          </p:cxnSp>
          <p:cxnSp>
            <p:nvCxnSpPr>
              <p:cNvPr id="439" name="Google Shape;439;p41"/>
              <p:cNvCxnSpPr/>
              <p:nvPr/>
            </p:nvCxnSpPr>
            <p:spPr>
              <a:xfrm>
                <a:off x="5938925" y="3670650"/>
                <a:ext cx="508500" cy="0"/>
              </a:xfrm>
              <a:prstGeom prst="straightConnector1">
                <a:avLst/>
              </a:prstGeom>
              <a:noFill/>
              <a:ln cap="flat" cmpd="sng" w="19050">
                <a:solidFill>
                  <a:srgbClr val="FFD966"/>
                </a:solidFill>
                <a:prstDash val="solid"/>
                <a:round/>
                <a:headEnd len="med" w="med" type="none"/>
                <a:tailEnd len="med" w="med" type="triangle"/>
              </a:ln>
            </p:spPr>
          </p:cxnSp>
          <p:cxnSp>
            <p:nvCxnSpPr>
              <p:cNvPr id="440" name="Google Shape;440;p41"/>
              <p:cNvCxnSpPr/>
              <p:nvPr/>
            </p:nvCxnSpPr>
            <p:spPr>
              <a:xfrm flipH="1" rot="10800000">
                <a:off x="5926225" y="3303075"/>
                <a:ext cx="369000" cy="369000"/>
              </a:xfrm>
              <a:prstGeom prst="straightConnector1">
                <a:avLst/>
              </a:prstGeom>
              <a:noFill/>
              <a:ln cap="flat" cmpd="sng" w="19050">
                <a:solidFill>
                  <a:srgbClr val="FFD966"/>
                </a:solidFill>
                <a:prstDash val="solid"/>
                <a:round/>
                <a:headEnd len="med" w="med" type="none"/>
                <a:tailEnd len="med" w="med" type="triangle"/>
              </a:ln>
            </p:spPr>
          </p:cxnSp>
          <p:cxnSp>
            <p:nvCxnSpPr>
              <p:cNvPr id="441" name="Google Shape;441;p41"/>
              <p:cNvCxnSpPr/>
              <p:nvPr/>
            </p:nvCxnSpPr>
            <p:spPr>
              <a:xfrm flipH="1" rot="10800000">
                <a:off x="5927675" y="3537825"/>
                <a:ext cx="495600" cy="132900"/>
              </a:xfrm>
              <a:prstGeom prst="straightConnector1">
                <a:avLst/>
              </a:prstGeom>
              <a:noFill/>
              <a:ln cap="flat" cmpd="sng" w="19050">
                <a:solidFill>
                  <a:srgbClr val="FFD966"/>
                </a:solidFill>
                <a:prstDash val="solid"/>
                <a:round/>
                <a:headEnd len="med" w="med" type="none"/>
                <a:tailEnd len="med" w="med" type="triangle"/>
              </a:ln>
            </p:spPr>
          </p:cxnSp>
          <p:cxnSp>
            <p:nvCxnSpPr>
              <p:cNvPr id="442" name="Google Shape;442;p41"/>
              <p:cNvCxnSpPr/>
              <p:nvPr/>
            </p:nvCxnSpPr>
            <p:spPr>
              <a:xfrm flipH="1" rot="10800000">
                <a:off x="5927625" y="3411450"/>
                <a:ext cx="448800" cy="259200"/>
              </a:xfrm>
              <a:prstGeom prst="straightConnector1">
                <a:avLst/>
              </a:prstGeom>
              <a:noFill/>
              <a:ln cap="flat" cmpd="sng" w="19050">
                <a:solidFill>
                  <a:srgbClr val="FFD966"/>
                </a:solidFill>
                <a:prstDash val="solid"/>
                <a:round/>
                <a:headEnd len="med" w="med" type="none"/>
                <a:tailEnd len="med" w="med" type="triangle"/>
              </a:ln>
            </p:spPr>
          </p:cxnSp>
          <p:cxnSp>
            <p:nvCxnSpPr>
              <p:cNvPr id="443" name="Google Shape;443;p41"/>
              <p:cNvCxnSpPr/>
              <p:nvPr/>
            </p:nvCxnSpPr>
            <p:spPr>
              <a:xfrm flipH="1" rot="10800000">
                <a:off x="5927625" y="3227550"/>
                <a:ext cx="255900" cy="443100"/>
              </a:xfrm>
              <a:prstGeom prst="straightConnector1">
                <a:avLst/>
              </a:prstGeom>
              <a:noFill/>
              <a:ln cap="flat" cmpd="sng" w="19050">
                <a:solidFill>
                  <a:srgbClr val="FFD966"/>
                </a:solidFill>
                <a:prstDash val="solid"/>
                <a:round/>
                <a:headEnd len="med" w="med" type="none"/>
                <a:tailEnd len="med" w="med" type="triangle"/>
              </a:ln>
            </p:spPr>
          </p:cxnSp>
          <p:cxnSp>
            <p:nvCxnSpPr>
              <p:cNvPr id="444" name="Google Shape;444;p41"/>
              <p:cNvCxnSpPr/>
              <p:nvPr/>
            </p:nvCxnSpPr>
            <p:spPr>
              <a:xfrm flipH="1" rot="10800000">
                <a:off x="5927625" y="3167850"/>
                <a:ext cx="134700" cy="502800"/>
              </a:xfrm>
              <a:prstGeom prst="straightConnector1">
                <a:avLst/>
              </a:prstGeom>
              <a:noFill/>
              <a:ln cap="flat" cmpd="sng" w="19050">
                <a:solidFill>
                  <a:srgbClr val="FFD966"/>
                </a:solidFill>
                <a:prstDash val="solid"/>
                <a:round/>
                <a:headEnd len="med" w="med" type="none"/>
                <a:tailEnd len="med" w="med" type="triangle"/>
              </a:ln>
            </p:spPr>
          </p:cxnSp>
          <p:cxnSp>
            <p:nvCxnSpPr>
              <p:cNvPr id="445" name="Google Shape;445;p41"/>
              <p:cNvCxnSpPr/>
              <p:nvPr/>
            </p:nvCxnSpPr>
            <p:spPr>
              <a:xfrm>
                <a:off x="5928350" y="3670650"/>
                <a:ext cx="0" cy="522900"/>
              </a:xfrm>
              <a:prstGeom prst="straightConnector1">
                <a:avLst/>
              </a:prstGeom>
              <a:noFill/>
              <a:ln cap="flat" cmpd="sng" w="19050">
                <a:solidFill>
                  <a:srgbClr val="FFD966"/>
                </a:solidFill>
                <a:prstDash val="solid"/>
                <a:round/>
                <a:headEnd len="med" w="med" type="none"/>
                <a:tailEnd len="med" w="med" type="triangle"/>
              </a:ln>
            </p:spPr>
          </p:cxnSp>
          <p:cxnSp>
            <p:nvCxnSpPr>
              <p:cNvPr id="446" name="Google Shape;446;p41"/>
              <p:cNvCxnSpPr/>
              <p:nvPr/>
            </p:nvCxnSpPr>
            <p:spPr>
              <a:xfrm>
                <a:off x="5926950" y="3672100"/>
                <a:ext cx="369000" cy="369000"/>
              </a:xfrm>
              <a:prstGeom prst="straightConnector1">
                <a:avLst/>
              </a:prstGeom>
              <a:noFill/>
              <a:ln cap="flat" cmpd="sng" w="19050">
                <a:solidFill>
                  <a:srgbClr val="FFD966"/>
                </a:solidFill>
                <a:prstDash val="solid"/>
                <a:round/>
                <a:headEnd len="med" w="med" type="none"/>
                <a:tailEnd len="med" w="med" type="triangle"/>
              </a:ln>
            </p:spPr>
          </p:cxnSp>
          <p:cxnSp>
            <p:nvCxnSpPr>
              <p:cNvPr id="447" name="Google Shape;447;p41"/>
              <p:cNvCxnSpPr/>
              <p:nvPr/>
            </p:nvCxnSpPr>
            <p:spPr>
              <a:xfrm>
                <a:off x="5928400" y="3673450"/>
                <a:ext cx="495600" cy="132900"/>
              </a:xfrm>
              <a:prstGeom prst="straightConnector1">
                <a:avLst/>
              </a:prstGeom>
              <a:noFill/>
              <a:ln cap="flat" cmpd="sng" w="19050">
                <a:solidFill>
                  <a:srgbClr val="FFD966"/>
                </a:solidFill>
                <a:prstDash val="solid"/>
                <a:round/>
                <a:headEnd len="med" w="med" type="none"/>
                <a:tailEnd len="med" w="med" type="triangle"/>
              </a:ln>
            </p:spPr>
          </p:cxnSp>
          <p:cxnSp>
            <p:nvCxnSpPr>
              <p:cNvPr id="448" name="Google Shape;448;p41"/>
              <p:cNvCxnSpPr/>
              <p:nvPr/>
            </p:nvCxnSpPr>
            <p:spPr>
              <a:xfrm>
                <a:off x="5928350" y="3673525"/>
                <a:ext cx="448800" cy="259200"/>
              </a:xfrm>
              <a:prstGeom prst="straightConnector1">
                <a:avLst/>
              </a:prstGeom>
              <a:noFill/>
              <a:ln cap="flat" cmpd="sng" w="19050">
                <a:solidFill>
                  <a:srgbClr val="FFD966"/>
                </a:solidFill>
                <a:prstDash val="solid"/>
                <a:round/>
                <a:headEnd len="med" w="med" type="none"/>
                <a:tailEnd len="med" w="med" type="triangle"/>
              </a:ln>
            </p:spPr>
          </p:cxnSp>
          <p:cxnSp>
            <p:nvCxnSpPr>
              <p:cNvPr id="449" name="Google Shape;449;p41"/>
              <p:cNvCxnSpPr/>
              <p:nvPr/>
            </p:nvCxnSpPr>
            <p:spPr>
              <a:xfrm>
                <a:off x="5928350" y="3673525"/>
                <a:ext cx="255900" cy="443100"/>
              </a:xfrm>
              <a:prstGeom prst="straightConnector1">
                <a:avLst/>
              </a:prstGeom>
              <a:noFill/>
              <a:ln cap="flat" cmpd="sng" w="19050">
                <a:solidFill>
                  <a:srgbClr val="FFD966"/>
                </a:solidFill>
                <a:prstDash val="solid"/>
                <a:round/>
                <a:headEnd len="med" w="med" type="none"/>
                <a:tailEnd len="med" w="med" type="triangle"/>
              </a:ln>
            </p:spPr>
          </p:cxnSp>
          <p:cxnSp>
            <p:nvCxnSpPr>
              <p:cNvPr id="450" name="Google Shape;450;p41"/>
              <p:cNvCxnSpPr/>
              <p:nvPr/>
            </p:nvCxnSpPr>
            <p:spPr>
              <a:xfrm>
                <a:off x="5928350" y="3673525"/>
                <a:ext cx="134700" cy="502800"/>
              </a:xfrm>
              <a:prstGeom prst="straightConnector1">
                <a:avLst/>
              </a:prstGeom>
              <a:noFill/>
              <a:ln cap="flat" cmpd="sng" w="19050">
                <a:solidFill>
                  <a:srgbClr val="FFD966"/>
                </a:solidFill>
                <a:prstDash val="solid"/>
                <a:round/>
                <a:headEnd len="med" w="med" type="none"/>
                <a:tailEnd len="med" w="med" type="triangle"/>
              </a:ln>
            </p:spPr>
          </p:cxnSp>
        </p:grpSp>
        <p:cxnSp>
          <p:nvCxnSpPr>
            <p:cNvPr id="451" name="Google Shape;451;p41"/>
            <p:cNvCxnSpPr/>
            <p:nvPr/>
          </p:nvCxnSpPr>
          <p:spPr>
            <a:xfrm flipH="1" rot="10800000">
              <a:off x="5212411" y="3523548"/>
              <a:ext cx="1919400" cy="1430400"/>
            </a:xfrm>
            <a:prstGeom prst="straightConnector1">
              <a:avLst/>
            </a:prstGeom>
            <a:noFill/>
            <a:ln cap="flat" cmpd="sng" w="19050">
              <a:solidFill>
                <a:schemeClr val="accent1"/>
              </a:solidFill>
              <a:prstDash val="solid"/>
              <a:round/>
              <a:headEnd len="med" w="med" type="none"/>
              <a:tailEnd len="med" w="med" type="triangle"/>
            </a:ln>
          </p:spPr>
        </p:cxnSp>
        <p:pic>
          <p:nvPicPr>
            <p:cNvPr id="452" name="Google Shape;452;p41"/>
            <p:cNvPicPr preferRelativeResize="0"/>
            <p:nvPr/>
          </p:nvPicPr>
          <p:blipFill>
            <a:blip r:embed="rId3">
              <a:alphaModFix/>
            </a:blip>
            <a:stretch>
              <a:fillRect/>
            </a:stretch>
          </p:blipFill>
          <p:spPr>
            <a:xfrm>
              <a:off x="7191225" y="3441571"/>
              <a:ext cx="128975" cy="174100"/>
            </a:xfrm>
            <a:prstGeom prst="rect">
              <a:avLst/>
            </a:prstGeom>
            <a:noFill/>
            <a:ln>
              <a:noFill/>
            </a:ln>
          </p:spPr>
        </p:pic>
      </p:grpSp>
      <p:sp>
        <p:nvSpPr>
          <p:cNvPr id="417" name="Google Shape;417;p41"/>
          <p:cNvSpPr/>
          <p:nvPr/>
        </p:nvSpPr>
        <p:spPr>
          <a:xfrm>
            <a:off x="62919" y="4060975"/>
            <a:ext cx="2349300" cy="2349300"/>
          </a:xfrm>
          <a:prstGeom prst="arc">
            <a:avLst>
              <a:gd fmla="val 18472059" name="adj1"/>
              <a:gd fmla="val 19528255"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600200"/>
            <a:ext cx="30186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Ask Questions</a:t>
            </a:r>
            <a:endParaRPr/>
          </a:p>
        </p:txBody>
      </p:sp>
      <p:pic>
        <p:nvPicPr>
          <p:cNvPr id="75" name="Google Shape;75;p15"/>
          <p:cNvPicPr preferRelativeResize="0"/>
          <p:nvPr/>
        </p:nvPicPr>
        <p:blipFill>
          <a:blip r:embed="rId3">
            <a:alphaModFix/>
          </a:blip>
          <a:stretch>
            <a:fillRect/>
          </a:stretch>
        </p:blipFill>
        <p:spPr>
          <a:xfrm>
            <a:off x="3585025" y="1424500"/>
            <a:ext cx="5486400" cy="4114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p:nvPr/>
        </p:nvSpPr>
        <p:spPr>
          <a:xfrm>
            <a:off x="270450" y="3839511"/>
            <a:ext cx="2349300" cy="2349300"/>
          </a:xfrm>
          <a:prstGeom prst="ellipse">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p42"/>
          <p:cNvCxnSpPr/>
          <p:nvPr/>
        </p:nvCxnSpPr>
        <p:spPr>
          <a:xfrm flipH="1">
            <a:off x="614325" y="5055650"/>
            <a:ext cx="827100" cy="789000"/>
          </a:xfrm>
          <a:prstGeom prst="straightConnector1">
            <a:avLst/>
          </a:prstGeom>
          <a:noFill/>
          <a:ln cap="flat" cmpd="sng" w="9525">
            <a:solidFill>
              <a:schemeClr val="dk1"/>
            </a:solidFill>
            <a:prstDash val="solid"/>
            <a:round/>
            <a:headEnd len="med" w="med" type="none"/>
            <a:tailEnd len="med" w="med" type="triangle"/>
          </a:ln>
        </p:spPr>
      </p:cxnSp>
      <p:sp>
        <p:nvSpPr>
          <p:cNvPr id="459" name="Google Shape;459;p42"/>
          <p:cNvSpPr txBox="1"/>
          <p:nvPr/>
        </p:nvSpPr>
        <p:spPr>
          <a:xfrm>
            <a:off x="829600" y="5119075"/>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grpSp>
        <p:nvGrpSpPr>
          <p:cNvPr id="460" name="Google Shape;460;p42"/>
          <p:cNvGrpSpPr/>
          <p:nvPr/>
        </p:nvGrpSpPr>
        <p:grpSpPr>
          <a:xfrm flipH="1">
            <a:off x="2023475" y="3839401"/>
            <a:ext cx="6094094" cy="2349510"/>
            <a:chOff x="1288700" y="4780977"/>
            <a:chExt cx="6672609" cy="1084873"/>
          </a:xfrm>
        </p:grpSpPr>
        <p:grpSp>
          <p:nvGrpSpPr>
            <p:cNvPr id="461" name="Google Shape;461;p42"/>
            <p:cNvGrpSpPr/>
            <p:nvPr/>
          </p:nvGrpSpPr>
          <p:grpSpPr>
            <a:xfrm flipH="1">
              <a:off x="1288700" y="4780977"/>
              <a:ext cx="6672609" cy="1084873"/>
              <a:chOff x="1234641" y="4784425"/>
              <a:chExt cx="6672609" cy="1084873"/>
            </a:xfrm>
          </p:grpSpPr>
          <p:cxnSp>
            <p:nvCxnSpPr>
              <p:cNvPr id="462" name="Google Shape;462;p42"/>
              <p:cNvCxnSpPr/>
              <p:nvPr/>
            </p:nvCxnSpPr>
            <p:spPr>
              <a:xfrm rot="10800000">
                <a:off x="1234650" y="4784425"/>
                <a:ext cx="6672600" cy="564600"/>
              </a:xfrm>
              <a:prstGeom prst="straightConnector1">
                <a:avLst/>
              </a:prstGeom>
              <a:noFill/>
              <a:ln cap="flat" cmpd="sng" w="19050">
                <a:solidFill>
                  <a:srgbClr val="F6B26B"/>
                </a:solidFill>
                <a:prstDash val="dash"/>
                <a:round/>
                <a:headEnd len="med" w="med" type="none"/>
                <a:tailEnd len="med" w="med" type="none"/>
              </a:ln>
            </p:spPr>
          </p:cxnSp>
          <p:cxnSp>
            <p:nvCxnSpPr>
              <p:cNvPr id="463" name="Google Shape;463;p42"/>
              <p:cNvCxnSpPr/>
              <p:nvPr/>
            </p:nvCxnSpPr>
            <p:spPr>
              <a:xfrm flipH="1">
                <a:off x="1234641" y="5349098"/>
                <a:ext cx="6667200" cy="520200"/>
              </a:xfrm>
              <a:prstGeom prst="straightConnector1">
                <a:avLst/>
              </a:prstGeom>
              <a:noFill/>
              <a:ln cap="flat" cmpd="sng" w="19050">
                <a:solidFill>
                  <a:srgbClr val="F6B26B"/>
                </a:solidFill>
                <a:prstDash val="dash"/>
                <a:round/>
                <a:headEnd len="med" w="med" type="none"/>
                <a:tailEnd len="med" w="med" type="none"/>
              </a:ln>
            </p:spPr>
          </p:cxnSp>
        </p:grpSp>
        <p:sp>
          <p:nvSpPr>
            <p:cNvPr id="464" name="Google Shape;464;p42"/>
            <p:cNvSpPr/>
            <p:nvPr/>
          </p:nvSpPr>
          <p:spPr>
            <a:xfrm>
              <a:off x="5927700" y="4942900"/>
              <a:ext cx="267000" cy="782400"/>
            </a:xfrm>
            <a:prstGeom prst="ellipse">
              <a:avLst/>
            </a:prstGeom>
            <a:solidFill>
              <a:srgbClr val="F6B26B">
                <a:alpha val="50379"/>
              </a:srgbClr>
            </a:solid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42"/>
          <p:cNvGrpSpPr/>
          <p:nvPr/>
        </p:nvGrpSpPr>
        <p:grpSpPr>
          <a:xfrm>
            <a:off x="2686400" y="3899625"/>
            <a:ext cx="584700" cy="2023675"/>
            <a:chOff x="3472725" y="1292900"/>
            <a:chExt cx="584700" cy="2023675"/>
          </a:xfrm>
        </p:grpSpPr>
        <p:cxnSp>
          <p:nvCxnSpPr>
            <p:cNvPr id="466" name="Google Shape;466;p42"/>
            <p:cNvCxnSpPr/>
            <p:nvPr/>
          </p:nvCxnSpPr>
          <p:spPr>
            <a:xfrm>
              <a:off x="3472725" y="129290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67" name="Google Shape;467;p42"/>
            <p:cNvCxnSpPr/>
            <p:nvPr/>
          </p:nvCxnSpPr>
          <p:spPr>
            <a:xfrm>
              <a:off x="3472725" y="169763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68" name="Google Shape;468;p42"/>
            <p:cNvCxnSpPr/>
            <p:nvPr/>
          </p:nvCxnSpPr>
          <p:spPr>
            <a:xfrm>
              <a:off x="3472725" y="210237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69" name="Google Shape;469;p42"/>
            <p:cNvCxnSpPr/>
            <p:nvPr/>
          </p:nvCxnSpPr>
          <p:spPr>
            <a:xfrm>
              <a:off x="3472725" y="250710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0" name="Google Shape;470;p42"/>
            <p:cNvCxnSpPr/>
            <p:nvPr/>
          </p:nvCxnSpPr>
          <p:spPr>
            <a:xfrm>
              <a:off x="3472725" y="291184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1" name="Google Shape;471;p42"/>
            <p:cNvCxnSpPr/>
            <p:nvPr/>
          </p:nvCxnSpPr>
          <p:spPr>
            <a:xfrm>
              <a:off x="3472725" y="3316575"/>
              <a:ext cx="584700" cy="0"/>
            </a:xfrm>
            <a:prstGeom prst="straightConnector1">
              <a:avLst/>
            </a:prstGeom>
            <a:noFill/>
            <a:ln cap="flat" cmpd="sng" w="19050">
              <a:solidFill>
                <a:schemeClr val="accent5"/>
              </a:solidFill>
              <a:prstDash val="solid"/>
              <a:round/>
              <a:headEnd len="med" w="med" type="none"/>
              <a:tailEnd len="med" w="med" type="triangle"/>
            </a:ln>
          </p:spPr>
        </p:cxnSp>
      </p:grpSp>
      <p:grpSp>
        <p:nvGrpSpPr>
          <p:cNvPr id="472" name="Google Shape;472;p42"/>
          <p:cNvGrpSpPr/>
          <p:nvPr/>
        </p:nvGrpSpPr>
        <p:grpSpPr>
          <a:xfrm>
            <a:off x="2686400" y="4104997"/>
            <a:ext cx="584700" cy="2023675"/>
            <a:chOff x="3472725" y="1292900"/>
            <a:chExt cx="584700" cy="2023675"/>
          </a:xfrm>
        </p:grpSpPr>
        <p:cxnSp>
          <p:nvCxnSpPr>
            <p:cNvPr id="473" name="Google Shape;473;p42"/>
            <p:cNvCxnSpPr/>
            <p:nvPr/>
          </p:nvCxnSpPr>
          <p:spPr>
            <a:xfrm>
              <a:off x="3472725" y="129290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4" name="Google Shape;474;p42"/>
            <p:cNvCxnSpPr/>
            <p:nvPr/>
          </p:nvCxnSpPr>
          <p:spPr>
            <a:xfrm>
              <a:off x="3472725" y="169763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5" name="Google Shape;475;p42"/>
            <p:cNvCxnSpPr/>
            <p:nvPr/>
          </p:nvCxnSpPr>
          <p:spPr>
            <a:xfrm>
              <a:off x="3472725" y="210237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6" name="Google Shape;476;p42"/>
            <p:cNvCxnSpPr/>
            <p:nvPr/>
          </p:nvCxnSpPr>
          <p:spPr>
            <a:xfrm>
              <a:off x="3472725" y="250710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7" name="Google Shape;477;p42"/>
            <p:cNvCxnSpPr/>
            <p:nvPr/>
          </p:nvCxnSpPr>
          <p:spPr>
            <a:xfrm>
              <a:off x="3472725" y="291184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78" name="Google Shape;478;p42"/>
            <p:cNvCxnSpPr/>
            <p:nvPr/>
          </p:nvCxnSpPr>
          <p:spPr>
            <a:xfrm>
              <a:off x="3472725" y="3316575"/>
              <a:ext cx="584700" cy="0"/>
            </a:xfrm>
            <a:prstGeom prst="straightConnector1">
              <a:avLst/>
            </a:prstGeom>
            <a:noFill/>
            <a:ln cap="flat" cmpd="sng" w="19050">
              <a:solidFill>
                <a:schemeClr val="accent5"/>
              </a:solidFill>
              <a:prstDash val="solid"/>
              <a:round/>
              <a:headEnd len="med" w="med" type="none"/>
              <a:tailEnd len="med" w="med" type="triangle"/>
            </a:ln>
          </p:spPr>
        </p:cxnSp>
      </p:grpSp>
      <p:sp>
        <p:nvSpPr>
          <p:cNvPr id="479" name="Google Shape;479;p42"/>
          <p:cNvSpPr txBox="1"/>
          <p:nvPr>
            <p:ph type="title"/>
          </p:nvPr>
        </p:nvSpPr>
        <p:spPr>
          <a:xfrm>
            <a:off x="490250" y="600200"/>
            <a:ext cx="5878800" cy="16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what is the solid angle of a Sphere?</a:t>
            </a:r>
            <a:endParaRPr/>
          </a:p>
        </p:txBody>
      </p:sp>
      <p:sp>
        <p:nvSpPr>
          <p:cNvPr id="480" name="Google Shape;480;p42"/>
          <p:cNvSpPr txBox="1"/>
          <p:nvPr/>
        </p:nvSpPr>
        <p:spPr>
          <a:xfrm>
            <a:off x="1048625" y="2327950"/>
            <a:ext cx="7151700" cy="11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This must be done far away from the sphere so that we can consider parallel rays</a:t>
            </a:r>
            <a:endParaRPr sz="1800">
              <a:solidFill>
                <a:srgbClr val="FF0000"/>
              </a:solidFill>
              <a:latin typeface="Open Sans"/>
              <a:ea typeface="Open Sans"/>
              <a:cs typeface="Open Sans"/>
              <a:sym typeface="Open Sans"/>
            </a:endParaRPr>
          </a:p>
        </p:txBody>
      </p:sp>
      <p:sp>
        <p:nvSpPr>
          <p:cNvPr id="481" name="Google Shape;481;p42"/>
          <p:cNvSpPr txBox="1"/>
          <p:nvPr/>
        </p:nvSpPr>
        <p:spPr>
          <a:xfrm>
            <a:off x="1960950" y="3034500"/>
            <a:ext cx="5222100" cy="7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The question boils down to, what is the projected solid angle of a sphere?</a:t>
            </a:r>
            <a:endParaRPr sz="18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3"/>
          <p:cNvSpPr/>
          <p:nvPr/>
        </p:nvSpPr>
        <p:spPr>
          <a:xfrm>
            <a:off x="270450" y="3839511"/>
            <a:ext cx="2349300" cy="2349300"/>
          </a:xfrm>
          <a:prstGeom prst="ellipse">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43"/>
          <p:cNvCxnSpPr/>
          <p:nvPr/>
        </p:nvCxnSpPr>
        <p:spPr>
          <a:xfrm flipH="1">
            <a:off x="614325" y="5055650"/>
            <a:ext cx="827100" cy="789000"/>
          </a:xfrm>
          <a:prstGeom prst="straightConnector1">
            <a:avLst/>
          </a:prstGeom>
          <a:noFill/>
          <a:ln cap="flat" cmpd="sng" w="9525">
            <a:solidFill>
              <a:schemeClr val="dk1"/>
            </a:solidFill>
            <a:prstDash val="solid"/>
            <a:round/>
            <a:headEnd len="med" w="med" type="none"/>
            <a:tailEnd len="med" w="med" type="triangle"/>
          </a:ln>
        </p:spPr>
      </p:cxnSp>
      <p:sp>
        <p:nvSpPr>
          <p:cNvPr id="488" name="Google Shape;488;p43"/>
          <p:cNvSpPr txBox="1"/>
          <p:nvPr/>
        </p:nvSpPr>
        <p:spPr>
          <a:xfrm>
            <a:off x="829600" y="5119075"/>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grpSp>
        <p:nvGrpSpPr>
          <p:cNvPr id="489" name="Google Shape;489;p43"/>
          <p:cNvGrpSpPr/>
          <p:nvPr/>
        </p:nvGrpSpPr>
        <p:grpSpPr>
          <a:xfrm flipH="1">
            <a:off x="2023475" y="3839401"/>
            <a:ext cx="6094094" cy="2349510"/>
            <a:chOff x="1288700" y="4780977"/>
            <a:chExt cx="6672609" cy="1084873"/>
          </a:xfrm>
        </p:grpSpPr>
        <p:grpSp>
          <p:nvGrpSpPr>
            <p:cNvPr id="490" name="Google Shape;490;p43"/>
            <p:cNvGrpSpPr/>
            <p:nvPr/>
          </p:nvGrpSpPr>
          <p:grpSpPr>
            <a:xfrm flipH="1">
              <a:off x="1288700" y="4780977"/>
              <a:ext cx="6672609" cy="1084873"/>
              <a:chOff x="1234641" y="4784425"/>
              <a:chExt cx="6672609" cy="1084873"/>
            </a:xfrm>
          </p:grpSpPr>
          <p:cxnSp>
            <p:nvCxnSpPr>
              <p:cNvPr id="491" name="Google Shape;491;p43"/>
              <p:cNvCxnSpPr/>
              <p:nvPr/>
            </p:nvCxnSpPr>
            <p:spPr>
              <a:xfrm rot="10800000">
                <a:off x="1234650" y="4784425"/>
                <a:ext cx="6672600" cy="564600"/>
              </a:xfrm>
              <a:prstGeom prst="straightConnector1">
                <a:avLst/>
              </a:prstGeom>
              <a:noFill/>
              <a:ln cap="flat" cmpd="sng" w="19050">
                <a:solidFill>
                  <a:srgbClr val="F6B26B"/>
                </a:solidFill>
                <a:prstDash val="dash"/>
                <a:round/>
                <a:headEnd len="med" w="med" type="none"/>
                <a:tailEnd len="med" w="med" type="none"/>
              </a:ln>
            </p:spPr>
          </p:cxnSp>
          <p:cxnSp>
            <p:nvCxnSpPr>
              <p:cNvPr id="492" name="Google Shape;492;p43"/>
              <p:cNvCxnSpPr/>
              <p:nvPr/>
            </p:nvCxnSpPr>
            <p:spPr>
              <a:xfrm flipH="1">
                <a:off x="1234641" y="5349098"/>
                <a:ext cx="6667200" cy="520200"/>
              </a:xfrm>
              <a:prstGeom prst="straightConnector1">
                <a:avLst/>
              </a:prstGeom>
              <a:noFill/>
              <a:ln cap="flat" cmpd="sng" w="19050">
                <a:solidFill>
                  <a:srgbClr val="F6B26B"/>
                </a:solidFill>
                <a:prstDash val="dash"/>
                <a:round/>
                <a:headEnd len="med" w="med" type="none"/>
                <a:tailEnd len="med" w="med" type="none"/>
              </a:ln>
            </p:spPr>
          </p:cxnSp>
        </p:grpSp>
        <p:sp>
          <p:nvSpPr>
            <p:cNvPr id="493" name="Google Shape;493;p43"/>
            <p:cNvSpPr/>
            <p:nvPr/>
          </p:nvSpPr>
          <p:spPr>
            <a:xfrm>
              <a:off x="5927700" y="4942900"/>
              <a:ext cx="267000" cy="782400"/>
            </a:xfrm>
            <a:prstGeom prst="ellipse">
              <a:avLst/>
            </a:prstGeom>
            <a:solidFill>
              <a:srgbClr val="F6B26B">
                <a:alpha val="50379"/>
              </a:srgbClr>
            </a:solidFill>
            <a:ln cap="flat" cmpd="sng" w="19050">
              <a:solidFill>
                <a:srgbClr val="F6B26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43"/>
          <p:cNvGrpSpPr/>
          <p:nvPr/>
        </p:nvGrpSpPr>
        <p:grpSpPr>
          <a:xfrm>
            <a:off x="2686400" y="3899625"/>
            <a:ext cx="584700" cy="2023675"/>
            <a:chOff x="3472725" y="1292900"/>
            <a:chExt cx="584700" cy="2023675"/>
          </a:xfrm>
        </p:grpSpPr>
        <p:cxnSp>
          <p:nvCxnSpPr>
            <p:cNvPr id="495" name="Google Shape;495;p43"/>
            <p:cNvCxnSpPr/>
            <p:nvPr/>
          </p:nvCxnSpPr>
          <p:spPr>
            <a:xfrm>
              <a:off x="3472725" y="129290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96" name="Google Shape;496;p43"/>
            <p:cNvCxnSpPr/>
            <p:nvPr/>
          </p:nvCxnSpPr>
          <p:spPr>
            <a:xfrm>
              <a:off x="3472725" y="169763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97" name="Google Shape;497;p43"/>
            <p:cNvCxnSpPr/>
            <p:nvPr/>
          </p:nvCxnSpPr>
          <p:spPr>
            <a:xfrm>
              <a:off x="3472725" y="210237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98" name="Google Shape;498;p43"/>
            <p:cNvCxnSpPr/>
            <p:nvPr/>
          </p:nvCxnSpPr>
          <p:spPr>
            <a:xfrm>
              <a:off x="3472725" y="250710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499" name="Google Shape;499;p43"/>
            <p:cNvCxnSpPr/>
            <p:nvPr/>
          </p:nvCxnSpPr>
          <p:spPr>
            <a:xfrm>
              <a:off x="3472725" y="291184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0" name="Google Shape;500;p43"/>
            <p:cNvCxnSpPr/>
            <p:nvPr/>
          </p:nvCxnSpPr>
          <p:spPr>
            <a:xfrm>
              <a:off x="3472725" y="3316575"/>
              <a:ext cx="584700" cy="0"/>
            </a:xfrm>
            <a:prstGeom prst="straightConnector1">
              <a:avLst/>
            </a:prstGeom>
            <a:noFill/>
            <a:ln cap="flat" cmpd="sng" w="19050">
              <a:solidFill>
                <a:schemeClr val="accent5"/>
              </a:solidFill>
              <a:prstDash val="solid"/>
              <a:round/>
              <a:headEnd len="med" w="med" type="none"/>
              <a:tailEnd len="med" w="med" type="triangle"/>
            </a:ln>
          </p:spPr>
        </p:cxnSp>
      </p:grpSp>
      <p:grpSp>
        <p:nvGrpSpPr>
          <p:cNvPr id="501" name="Google Shape;501;p43"/>
          <p:cNvGrpSpPr/>
          <p:nvPr/>
        </p:nvGrpSpPr>
        <p:grpSpPr>
          <a:xfrm>
            <a:off x="2686400" y="4104997"/>
            <a:ext cx="584700" cy="2023675"/>
            <a:chOff x="3472725" y="1292900"/>
            <a:chExt cx="584700" cy="2023675"/>
          </a:xfrm>
        </p:grpSpPr>
        <p:cxnSp>
          <p:nvCxnSpPr>
            <p:cNvPr id="502" name="Google Shape;502;p43"/>
            <p:cNvCxnSpPr/>
            <p:nvPr/>
          </p:nvCxnSpPr>
          <p:spPr>
            <a:xfrm>
              <a:off x="3472725" y="129290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3" name="Google Shape;503;p43"/>
            <p:cNvCxnSpPr/>
            <p:nvPr/>
          </p:nvCxnSpPr>
          <p:spPr>
            <a:xfrm>
              <a:off x="3472725" y="169763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4" name="Google Shape;504;p43"/>
            <p:cNvCxnSpPr/>
            <p:nvPr/>
          </p:nvCxnSpPr>
          <p:spPr>
            <a:xfrm>
              <a:off x="3472725" y="210237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5" name="Google Shape;505;p43"/>
            <p:cNvCxnSpPr/>
            <p:nvPr/>
          </p:nvCxnSpPr>
          <p:spPr>
            <a:xfrm>
              <a:off x="3472725" y="2507105"/>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6" name="Google Shape;506;p43"/>
            <p:cNvCxnSpPr/>
            <p:nvPr/>
          </p:nvCxnSpPr>
          <p:spPr>
            <a:xfrm>
              <a:off x="3472725" y="2911840"/>
              <a:ext cx="584700" cy="0"/>
            </a:xfrm>
            <a:prstGeom prst="straightConnector1">
              <a:avLst/>
            </a:prstGeom>
            <a:noFill/>
            <a:ln cap="flat" cmpd="sng" w="19050">
              <a:solidFill>
                <a:schemeClr val="accent5"/>
              </a:solidFill>
              <a:prstDash val="solid"/>
              <a:round/>
              <a:headEnd len="med" w="med" type="none"/>
              <a:tailEnd len="med" w="med" type="triangle"/>
            </a:ln>
          </p:spPr>
        </p:cxnSp>
        <p:cxnSp>
          <p:nvCxnSpPr>
            <p:cNvPr id="507" name="Google Shape;507;p43"/>
            <p:cNvCxnSpPr/>
            <p:nvPr/>
          </p:nvCxnSpPr>
          <p:spPr>
            <a:xfrm>
              <a:off x="3472725" y="3316575"/>
              <a:ext cx="584700" cy="0"/>
            </a:xfrm>
            <a:prstGeom prst="straightConnector1">
              <a:avLst/>
            </a:prstGeom>
            <a:noFill/>
            <a:ln cap="flat" cmpd="sng" w="19050">
              <a:solidFill>
                <a:schemeClr val="accent5"/>
              </a:solidFill>
              <a:prstDash val="solid"/>
              <a:round/>
              <a:headEnd len="med" w="med" type="none"/>
              <a:tailEnd len="med" w="med" type="triangle"/>
            </a:ln>
          </p:spPr>
        </p:cxnSp>
      </p:grpSp>
      <p:sp>
        <p:nvSpPr>
          <p:cNvPr id="508" name="Google Shape;508;p43"/>
          <p:cNvSpPr txBox="1"/>
          <p:nvPr>
            <p:ph type="title"/>
          </p:nvPr>
        </p:nvSpPr>
        <p:spPr>
          <a:xfrm>
            <a:off x="490250" y="600200"/>
            <a:ext cx="5878800" cy="16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what is the solid angle of a Sphere?</a:t>
            </a:r>
            <a:endParaRPr/>
          </a:p>
        </p:txBody>
      </p:sp>
      <p:sp>
        <p:nvSpPr>
          <p:cNvPr id="509" name="Google Shape;509;p43"/>
          <p:cNvSpPr txBox="1"/>
          <p:nvPr/>
        </p:nvSpPr>
        <p:spPr>
          <a:xfrm>
            <a:off x="1048625" y="2327950"/>
            <a:ext cx="7151700" cy="11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This must be done far away from the sphere so that we can consider parallel rays</a:t>
            </a:r>
            <a:endParaRPr sz="1800">
              <a:solidFill>
                <a:srgbClr val="FF0000"/>
              </a:solidFill>
              <a:latin typeface="Open Sans"/>
              <a:ea typeface="Open Sans"/>
              <a:cs typeface="Open Sans"/>
              <a:sym typeface="Open Sans"/>
            </a:endParaRPr>
          </a:p>
        </p:txBody>
      </p:sp>
      <p:sp>
        <p:nvSpPr>
          <p:cNvPr id="510" name="Google Shape;510;p43"/>
          <p:cNvSpPr txBox="1"/>
          <p:nvPr/>
        </p:nvSpPr>
        <p:spPr>
          <a:xfrm>
            <a:off x="1960950" y="3034500"/>
            <a:ext cx="5222100" cy="7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The question boils down to, what is the projected solid angle of a sphere?</a:t>
            </a:r>
            <a:endParaRPr sz="1800">
              <a:latin typeface="Open Sans"/>
              <a:ea typeface="Open Sans"/>
              <a:cs typeface="Open Sans"/>
              <a:sym typeface="Open Sans"/>
            </a:endParaRPr>
          </a:p>
        </p:txBody>
      </p:sp>
      <p:pic>
        <p:nvPicPr>
          <p:cNvPr id="511" name="Google Shape;511;p43"/>
          <p:cNvPicPr preferRelativeResize="0"/>
          <p:nvPr/>
        </p:nvPicPr>
        <p:blipFill>
          <a:blip r:embed="rId3">
            <a:alphaModFix/>
          </a:blip>
          <a:stretch>
            <a:fillRect/>
          </a:stretch>
        </p:blipFill>
        <p:spPr>
          <a:xfrm>
            <a:off x="5381122" y="4882025"/>
            <a:ext cx="3762866" cy="183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p:nvPr/>
        </p:nvSpPr>
        <p:spPr>
          <a:xfrm rot="1728002">
            <a:off x="8361334" y="5194619"/>
            <a:ext cx="209858" cy="3902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Flux</a:t>
            </a:r>
            <a:endParaRPr/>
          </a:p>
        </p:txBody>
      </p:sp>
      <p:sp>
        <p:nvSpPr>
          <p:cNvPr id="518" name="Google Shape;518;p44"/>
          <p:cNvSpPr txBox="1"/>
          <p:nvPr>
            <p:ph idx="1" type="body"/>
          </p:nvPr>
        </p:nvSpPr>
        <p:spPr>
          <a:xfrm>
            <a:off x="311700" y="1633631"/>
            <a:ext cx="8520600" cy="140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Flux is the amount of energy passing through a surface. Calculate the flux from a sphere of uniform brightness B. Such a source is isotropic (all rays leaving the sphere have the same brightness). </a:t>
            </a:r>
            <a:endParaRPr/>
          </a:p>
        </p:txBody>
      </p:sp>
      <p:pic>
        <p:nvPicPr>
          <p:cNvPr id="519" name="Google Shape;519;p4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450850" y="6217175"/>
            <a:ext cx="1785600" cy="269700"/>
          </a:xfrm>
          <a:prstGeom prst="rect">
            <a:avLst/>
          </a:prstGeom>
          <a:noFill/>
          <a:ln>
            <a:noFill/>
          </a:ln>
        </p:spPr>
      </p:pic>
      <p:pic>
        <p:nvPicPr>
          <p:cNvPr id="520" name="Google Shape;520;p44"/>
          <p:cNvPicPr preferRelativeResize="0"/>
          <p:nvPr/>
        </p:nvPicPr>
        <p:blipFill>
          <a:blip r:embed="rId4">
            <a:alphaModFix/>
          </a:blip>
          <a:stretch>
            <a:fillRect/>
          </a:stretch>
        </p:blipFill>
        <p:spPr>
          <a:xfrm>
            <a:off x="4985347" y="2957950"/>
            <a:ext cx="3762866" cy="1831000"/>
          </a:xfrm>
          <a:prstGeom prst="rect">
            <a:avLst/>
          </a:prstGeom>
          <a:noFill/>
          <a:ln>
            <a:noFill/>
          </a:ln>
        </p:spPr>
      </p:pic>
      <p:cxnSp>
        <p:nvCxnSpPr>
          <p:cNvPr id="521" name="Google Shape;521;p44"/>
          <p:cNvCxnSpPr>
            <a:stCxn id="522" idx="7"/>
            <a:endCxn id="523" idx="6"/>
          </p:cNvCxnSpPr>
          <p:nvPr/>
        </p:nvCxnSpPr>
        <p:spPr>
          <a:xfrm>
            <a:off x="2177603" y="4554133"/>
            <a:ext cx="6282300" cy="830700"/>
          </a:xfrm>
          <a:prstGeom prst="straightConnector1">
            <a:avLst/>
          </a:prstGeom>
          <a:noFill/>
          <a:ln cap="flat" cmpd="sng" w="9525">
            <a:solidFill>
              <a:schemeClr val="dk1"/>
            </a:solidFill>
            <a:prstDash val="solid"/>
            <a:round/>
            <a:headEnd len="med" w="med" type="none"/>
            <a:tailEnd len="med" w="med" type="none"/>
          </a:ln>
        </p:spPr>
      </p:cxnSp>
      <p:cxnSp>
        <p:nvCxnSpPr>
          <p:cNvPr id="524" name="Google Shape;524;p44"/>
          <p:cNvCxnSpPr>
            <a:stCxn id="522" idx="4"/>
            <a:endCxn id="523" idx="6"/>
          </p:cNvCxnSpPr>
          <p:nvPr/>
        </p:nvCxnSpPr>
        <p:spPr>
          <a:xfrm flipH="1" rot="10800000">
            <a:off x="1347000" y="5384586"/>
            <a:ext cx="7112700" cy="1174800"/>
          </a:xfrm>
          <a:prstGeom prst="straightConnector1">
            <a:avLst/>
          </a:prstGeom>
          <a:noFill/>
          <a:ln cap="flat" cmpd="sng" w="9525">
            <a:solidFill>
              <a:schemeClr val="dk1"/>
            </a:solidFill>
            <a:prstDash val="solid"/>
            <a:round/>
            <a:headEnd len="med" w="med" type="none"/>
            <a:tailEnd len="med" w="med" type="none"/>
          </a:ln>
        </p:spPr>
      </p:cxnSp>
      <p:sp>
        <p:nvSpPr>
          <p:cNvPr id="523" name="Google Shape;523;p44"/>
          <p:cNvSpPr/>
          <p:nvPr/>
        </p:nvSpPr>
        <p:spPr>
          <a:xfrm flipH="1">
            <a:off x="8459825" y="5324425"/>
            <a:ext cx="123900" cy="12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5" name="Google Shape;525;p44"/>
          <p:cNvCxnSpPr/>
          <p:nvPr/>
        </p:nvCxnSpPr>
        <p:spPr>
          <a:xfrm flipH="1" rot="10800000">
            <a:off x="1347000" y="3691350"/>
            <a:ext cx="1737000" cy="1737000"/>
          </a:xfrm>
          <a:prstGeom prst="straightConnector1">
            <a:avLst/>
          </a:prstGeom>
          <a:noFill/>
          <a:ln cap="flat" cmpd="sng" w="19050">
            <a:solidFill>
              <a:schemeClr val="accent1"/>
            </a:solidFill>
            <a:prstDash val="solid"/>
            <a:round/>
            <a:headEnd len="med" w="med" type="none"/>
            <a:tailEnd len="med" w="med" type="triangle"/>
          </a:ln>
        </p:spPr>
      </p:cxnSp>
      <p:sp>
        <p:nvSpPr>
          <p:cNvPr id="522" name="Google Shape;522;p44"/>
          <p:cNvSpPr/>
          <p:nvPr/>
        </p:nvSpPr>
        <p:spPr>
          <a:xfrm>
            <a:off x="172350" y="4210086"/>
            <a:ext cx="2349300" cy="2349300"/>
          </a:xfrm>
          <a:prstGeom prst="ellipse">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3974342" y="5411665"/>
            <a:ext cx="80450" cy="586700"/>
          </a:xfrm>
          <a:custGeom>
            <a:rect b="b" l="l" r="r" t="t"/>
            <a:pathLst>
              <a:path extrusionOk="0" h="23468" w="3218">
                <a:moveTo>
                  <a:pt x="3218" y="0"/>
                </a:moveTo>
                <a:cubicBezTo>
                  <a:pt x="2690" y="2167"/>
                  <a:pt x="364" y="9091"/>
                  <a:pt x="47" y="13002"/>
                </a:cubicBezTo>
                <a:cubicBezTo>
                  <a:pt x="-270" y="16913"/>
                  <a:pt x="1104" y="21724"/>
                  <a:pt x="1315" y="23468"/>
                </a:cubicBezTo>
              </a:path>
            </a:pathLst>
          </a:custGeom>
          <a:noFill/>
          <a:ln cap="flat" cmpd="sng" w="9525">
            <a:solidFill>
              <a:schemeClr val="dk1"/>
            </a:solidFill>
            <a:prstDash val="solid"/>
            <a:round/>
            <a:headEnd len="med" w="med" type="none"/>
            <a:tailEnd len="med" w="med" type="stealth"/>
          </a:ln>
        </p:spPr>
      </p:sp>
      <p:sp>
        <p:nvSpPr>
          <p:cNvPr id="527" name="Google Shape;527;p44"/>
          <p:cNvSpPr txBox="1"/>
          <p:nvPr/>
        </p:nvSpPr>
        <p:spPr>
          <a:xfrm>
            <a:off x="3681900" y="5592650"/>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r>
              <a:rPr baseline="-25000" lang="en"/>
              <a:t>c</a:t>
            </a:r>
            <a:endParaRPr baseline="-25000"/>
          </a:p>
        </p:txBody>
      </p:sp>
      <p:sp>
        <p:nvSpPr>
          <p:cNvPr id="528" name="Google Shape;528;p44"/>
          <p:cNvSpPr txBox="1"/>
          <p:nvPr/>
        </p:nvSpPr>
        <p:spPr>
          <a:xfrm>
            <a:off x="3139125" y="4982163"/>
            <a:ext cx="3729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θ</a:t>
            </a:r>
            <a:endParaRPr/>
          </a:p>
        </p:txBody>
      </p:sp>
      <p:sp>
        <p:nvSpPr>
          <p:cNvPr id="529" name="Google Shape;529;p44"/>
          <p:cNvSpPr/>
          <p:nvPr/>
        </p:nvSpPr>
        <p:spPr>
          <a:xfrm>
            <a:off x="3435831" y="4742843"/>
            <a:ext cx="95700" cy="618425"/>
          </a:xfrm>
          <a:custGeom>
            <a:rect b="b" l="l" r="r" t="t"/>
            <a:pathLst>
              <a:path extrusionOk="0" h="24737" w="3828">
                <a:moveTo>
                  <a:pt x="2243" y="0"/>
                </a:moveTo>
                <a:cubicBezTo>
                  <a:pt x="1873" y="2326"/>
                  <a:pt x="-241" y="9831"/>
                  <a:pt x="23" y="13954"/>
                </a:cubicBezTo>
                <a:cubicBezTo>
                  <a:pt x="287" y="18077"/>
                  <a:pt x="3194" y="22940"/>
                  <a:pt x="3828" y="24737"/>
                </a:cubicBezTo>
              </a:path>
            </a:pathLst>
          </a:custGeom>
          <a:noFill/>
          <a:ln cap="flat" cmpd="sng" w="9525">
            <a:solidFill>
              <a:schemeClr val="dk1"/>
            </a:solidFill>
            <a:prstDash val="solid"/>
            <a:round/>
            <a:headEnd len="med" w="med" type="none"/>
            <a:tailEnd len="med" w="med" type="stealth"/>
          </a:ln>
        </p:spPr>
      </p:sp>
      <p:cxnSp>
        <p:nvCxnSpPr>
          <p:cNvPr id="530" name="Google Shape;530;p44"/>
          <p:cNvCxnSpPr/>
          <p:nvPr/>
        </p:nvCxnSpPr>
        <p:spPr>
          <a:xfrm flipH="1">
            <a:off x="516275" y="5380250"/>
            <a:ext cx="834900" cy="835200"/>
          </a:xfrm>
          <a:prstGeom prst="straightConnector1">
            <a:avLst/>
          </a:prstGeom>
          <a:noFill/>
          <a:ln cap="flat" cmpd="sng" w="9525">
            <a:solidFill>
              <a:schemeClr val="dk1"/>
            </a:solidFill>
            <a:prstDash val="solid"/>
            <a:round/>
            <a:headEnd len="med" w="med" type="none"/>
            <a:tailEnd len="med" w="med" type="triangle"/>
          </a:ln>
        </p:spPr>
      </p:cxnSp>
      <p:sp>
        <p:nvSpPr>
          <p:cNvPr id="531" name="Google Shape;531;p44"/>
          <p:cNvSpPr txBox="1"/>
          <p:nvPr/>
        </p:nvSpPr>
        <p:spPr>
          <a:xfrm>
            <a:off x="731500" y="5489650"/>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cxnSp>
        <p:nvCxnSpPr>
          <p:cNvPr id="532" name="Google Shape;532;p44"/>
          <p:cNvCxnSpPr>
            <a:endCxn id="523" idx="6"/>
          </p:cNvCxnSpPr>
          <p:nvPr/>
        </p:nvCxnSpPr>
        <p:spPr>
          <a:xfrm>
            <a:off x="1345025" y="5384725"/>
            <a:ext cx="7114800" cy="0"/>
          </a:xfrm>
          <a:prstGeom prst="straightConnector1">
            <a:avLst/>
          </a:prstGeom>
          <a:noFill/>
          <a:ln cap="flat" cmpd="sng" w="9525">
            <a:solidFill>
              <a:schemeClr val="dk1"/>
            </a:solidFill>
            <a:prstDash val="solid"/>
            <a:round/>
            <a:headEnd len="med" w="med" type="none"/>
            <a:tailEnd len="med" w="med" type="none"/>
          </a:ln>
        </p:spPr>
      </p:cxnSp>
      <p:sp>
        <p:nvSpPr>
          <p:cNvPr id="533" name="Google Shape;533;p44"/>
          <p:cNvSpPr txBox="1"/>
          <p:nvPr/>
        </p:nvSpPr>
        <p:spPr>
          <a:xfrm>
            <a:off x="4312900" y="5173124"/>
            <a:ext cx="372900" cy="23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Optical depth</a:t>
            </a:r>
            <a:endParaRPr/>
          </a:p>
        </p:txBody>
      </p:sp>
      <p:pic>
        <p:nvPicPr>
          <p:cNvPr id="539" name="Google Shape;539;p45"/>
          <p:cNvPicPr preferRelativeResize="0"/>
          <p:nvPr/>
        </p:nvPicPr>
        <p:blipFill>
          <a:blip r:embed="rId3">
            <a:alphaModFix/>
          </a:blip>
          <a:stretch>
            <a:fillRect/>
          </a:stretch>
        </p:blipFill>
        <p:spPr>
          <a:xfrm>
            <a:off x="996271" y="2147046"/>
            <a:ext cx="3670200" cy="2389175"/>
          </a:xfrm>
          <a:prstGeom prst="rect">
            <a:avLst/>
          </a:prstGeom>
          <a:noFill/>
          <a:ln>
            <a:noFill/>
          </a:ln>
        </p:spPr>
      </p:pic>
      <p:pic>
        <p:nvPicPr>
          <p:cNvPr id="540" name="Google Shape;540;p45"/>
          <p:cNvPicPr preferRelativeResize="0"/>
          <p:nvPr/>
        </p:nvPicPr>
        <p:blipFill>
          <a:blip r:embed="rId4">
            <a:alphaModFix/>
          </a:blip>
          <a:stretch>
            <a:fillRect/>
          </a:stretch>
        </p:blipFill>
        <p:spPr>
          <a:xfrm>
            <a:off x="4568420" y="4937070"/>
            <a:ext cx="4184400" cy="415450"/>
          </a:xfrm>
          <a:prstGeom prst="rect">
            <a:avLst/>
          </a:prstGeom>
          <a:noFill/>
          <a:ln>
            <a:noFill/>
          </a:ln>
        </p:spPr>
      </p:pic>
      <p:sp>
        <p:nvSpPr>
          <p:cNvPr id="541" name="Google Shape;541;p45"/>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Blackbody Radiation</a:t>
            </a:r>
            <a:endParaRPr/>
          </a:p>
        </p:txBody>
      </p:sp>
      <p:sp>
        <p:nvSpPr>
          <p:cNvPr id="547" name="Google Shape;547;p46"/>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8" name="Google Shape;548;p4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885200" y="2510875"/>
            <a:ext cx="5373599" cy="1517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7"/>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stopped here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8"/>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Radiative Transfer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9"/>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free space, intensity is conserved along a ray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But what if there is stuff in-between us and the source...</a:t>
            </a:r>
            <a:endParaRPr/>
          </a:p>
        </p:txBody>
      </p:sp>
      <p:sp>
        <p:nvSpPr>
          <p:cNvPr id="564" name="Google Shape;564;p49"/>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Radiative Transfer</a:t>
            </a:r>
            <a:endParaRPr/>
          </a:p>
        </p:txBody>
      </p:sp>
      <p:pic>
        <p:nvPicPr>
          <p:cNvPr id="565" name="Google Shape;565;p4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681050" y="2473625"/>
            <a:ext cx="1781888" cy="1108500"/>
          </a:xfrm>
          <a:prstGeom prst="rect">
            <a:avLst/>
          </a:prstGeom>
          <a:noFill/>
          <a:ln>
            <a:noFill/>
          </a:ln>
        </p:spPr>
      </p:pic>
      <p:pic>
        <p:nvPicPr>
          <p:cNvPr id="566" name="Google Shape;566;p49"/>
          <p:cNvPicPr preferRelativeResize="0"/>
          <p:nvPr/>
        </p:nvPicPr>
        <p:blipFill>
          <a:blip r:embed="rId4">
            <a:alphaModFix/>
          </a:blip>
          <a:stretch>
            <a:fillRect/>
          </a:stretch>
        </p:blipFill>
        <p:spPr>
          <a:xfrm>
            <a:off x="2565400" y="4303275"/>
            <a:ext cx="4013201" cy="180245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Absorption</a:t>
            </a:r>
            <a:endParaRPr/>
          </a:p>
        </p:txBody>
      </p:sp>
      <p:sp>
        <p:nvSpPr>
          <p:cNvPr id="572" name="Google Shape;572;p50"/>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the material has some linear absorption coefficient 𝜅 (cm</a:t>
            </a:r>
            <a:r>
              <a:rPr baseline="30000" lang="en"/>
              <a:t>-1</a:t>
            </a:r>
            <a:r>
              <a:rPr lang="en"/>
              <a:t>), the probability of being absorber per unit length, then we add a </a:t>
            </a:r>
            <a:r>
              <a:rPr i="1" lang="en"/>
              <a:t>sink</a:t>
            </a:r>
            <a:r>
              <a:rPr lang="en"/>
              <a:t> term</a:t>
            </a:r>
            <a:endParaRPr/>
          </a:p>
        </p:txBody>
      </p:sp>
      <p:pic>
        <p:nvPicPr>
          <p:cNvPr id="573" name="Google Shape;573;p50"/>
          <p:cNvPicPr preferRelativeResize="0"/>
          <p:nvPr/>
        </p:nvPicPr>
        <p:blipFill>
          <a:blip r:embed="rId3">
            <a:alphaModFix/>
          </a:blip>
          <a:stretch>
            <a:fillRect/>
          </a:stretch>
        </p:blipFill>
        <p:spPr>
          <a:xfrm>
            <a:off x="488150" y="2486350"/>
            <a:ext cx="4013201" cy="1802458"/>
          </a:xfrm>
          <a:prstGeom prst="rect">
            <a:avLst/>
          </a:prstGeom>
          <a:noFill/>
          <a:ln>
            <a:noFill/>
          </a:ln>
        </p:spPr>
      </p:pic>
      <p:pic>
        <p:nvPicPr>
          <p:cNvPr id="574" name="Google Shape;574;p50"/>
          <p:cNvPicPr preferRelativeResize="0"/>
          <p:nvPr/>
        </p:nvPicPr>
        <p:blipFill>
          <a:blip r:embed="rId4">
            <a:alphaModFix/>
          </a:blip>
          <a:stretch>
            <a:fillRect/>
          </a:stretch>
        </p:blipFill>
        <p:spPr>
          <a:xfrm>
            <a:off x="4501350" y="4741675"/>
            <a:ext cx="3385851" cy="1211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1"/>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 1D Radiative Transfer with Absorption</a:t>
            </a:r>
            <a:endParaRPr/>
          </a:p>
        </p:txBody>
      </p:sp>
      <p:sp>
        <p:nvSpPr>
          <p:cNvPr id="580" name="Google Shape;580;p51"/>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Solve the 1D radiative transfer equation for the propogation of a ray through a medium with </a:t>
            </a:r>
            <a:endParaRPr/>
          </a:p>
        </p:txBody>
      </p:sp>
      <p:pic>
        <p:nvPicPr>
          <p:cNvPr id="581" name="Google Shape;581;p51"/>
          <p:cNvPicPr preferRelativeResize="0"/>
          <p:nvPr/>
        </p:nvPicPr>
        <p:blipFill>
          <a:blip r:embed="rId3">
            <a:alphaModFix/>
          </a:blip>
          <a:stretch>
            <a:fillRect/>
          </a:stretch>
        </p:blipFill>
        <p:spPr>
          <a:xfrm>
            <a:off x="4501350" y="4741675"/>
            <a:ext cx="3385851" cy="121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600200"/>
            <a:ext cx="30186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Ask Questions</a:t>
            </a:r>
            <a:endParaRPr/>
          </a:p>
        </p:txBody>
      </p:sp>
      <p:sp>
        <p:nvSpPr>
          <p:cNvPr id="81" name="Google Shape;81;p16"/>
          <p:cNvSpPr/>
          <p:nvPr/>
        </p:nvSpPr>
        <p:spPr>
          <a:xfrm>
            <a:off x="3657600" y="1371600"/>
            <a:ext cx="5486400" cy="411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6"/>
          <p:cNvGrpSpPr/>
          <p:nvPr/>
        </p:nvGrpSpPr>
        <p:grpSpPr>
          <a:xfrm>
            <a:off x="3657585" y="1446646"/>
            <a:ext cx="5208800" cy="3991219"/>
            <a:chOff x="1779300" y="1038299"/>
            <a:chExt cx="5183401" cy="5183401"/>
          </a:xfrm>
        </p:grpSpPr>
        <p:grpSp>
          <p:nvGrpSpPr>
            <p:cNvPr id="83" name="Google Shape;83;p16"/>
            <p:cNvGrpSpPr/>
            <p:nvPr/>
          </p:nvGrpSpPr>
          <p:grpSpPr>
            <a:xfrm>
              <a:off x="2181301" y="1038299"/>
              <a:ext cx="4781400" cy="4781400"/>
              <a:chOff x="1791951" y="628024"/>
              <a:chExt cx="4781400" cy="4781400"/>
            </a:xfrm>
          </p:grpSpPr>
          <p:cxnSp>
            <p:nvCxnSpPr>
              <p:cNvPr id="84" name="Google Shape;84;p16"/>
              <p:cNvCxnSpPr/>
              <p:nvPr/>
            </p:nvCxnSpPr>
            <p:spPr>
              <a:xfrm>
                <a:off x="1800325" y="628024"/>
                <a:ext cx="0" cy="4781400"/>
              </a:xfrm>
              <a:prstGeom prst="straightConnector1">
                <a:avLst/>
              </a:prstGeom>
              <a:noFill/>
              <a:ln cap="flat" cmpd="sng" w="28575">
                <a:solidFill>
                  <a:srgbClr val="000000"/>
                </a:solidFill>
                <a:prstDash val="solid"/>
                <a:round/>
                <a:headEnd len="med" w="med" type="none"/>
                <a:tailEnd len="med" w="med" type="none"/>
              </a:ln>
            </p:spPr>
          </p:cxnSp>
          <p:cxnSp>
            <p:nvCxnSpPr>
              <p:cNvPr id="85" name="Google Shape;85;p16"/>
              <p:cNvCxnSpPr/>
              <p:nvPr/>
            </p:nvCxnSpPr>
            <p:spPr>
              <a:xfrm>
                <a:off x="4182651" y="3010350"/>
                <a:ext cx="0" cy="4781400"/>
              </a:xfrm>
              <a:prstGeom prst="straightConnector1">
                <a:avLst/>
              </a:prstGeom>
              <a:noFill/>
              <a:ln cap="flat" cmpd="sng" w="28575">
                <a:solidFill>
                  <a:srgbClr val="000000"/>
                </a:solidFill>
                <a:prstDash val="solid"/>
                <a:round/>
                <a:headEnd len="med" w="med" type="none"/>
                <a:tailEnd len="med" w="med" type="none"/>
              </a:ln>
            </p:spPr>
          </p:cxnSp>
        </p:grpSp>
        <p:sp>
          <p:nvSpPr>
            <p:cNvPr id="86" name="Google Shape;86;p16"/>
            <p:cNvSpPr txBox="1"/>
            <p:nvPr/>
          </p:nvSpPr>
          <p:spPr>
            <a:xfrm>
              <a:off x="2922450" y="5819700"/>
              <a:ext cx="32991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Time</a:t>
              </a:r>
              <a:endParaRPr sz="2400">
                <a:latin typeface="Helvetica Neue"/>
                <a:ea typeface="Helvetica Neue"/>
                <a:cs typeface="Helvetica Neue"/>
                <a:sym typeface="Helvetica Neue"/>
              </a:endParaRPr>
            </a:p>
          </p:txBody>
        </p:sp>
        <p:sp>
          <p:nvSpPr>
            <p:cNvPr id="87" name="Google Shape;87;p16"/>
            <p:cNvSpPr txBox="1"/>
            <p:nvPr/>
          </p:nvSpPr>
          <p:spPr>
            <a:xfrm rot="-5400000">
              <a:off x="330750" y="3228000"/>
              <a:ext cx="32991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Helvetica Neue"/>
                  <a:ea typeface="Helvetica Neue"/>
                  <a:cs typeface="Helvetica Neue"/>
                  <a:sym typeface="Helvetica Neue"/>
                </a:rPr>
                <a:t>Learning</a:t>
              </a:r>
              <a:endParaRPr sz="2400">
                <a:latin typeface="Helvetica Neue"/>
                <a:ea typeface="Helvetica Neue"/>
                <a:cs typeface="Helvetica Neue"/>
                <a:sym typeface="Helvetica Neue"/>
              </a:endParaRPr>
            </a:p>
          </p:txBody>
        </p:sp>
      </p:grpSp>
      <p:sp>
        <p:nvSpPr>
          <p:cNvPr id="88" name="Google Shape;88;p16"/>
          <p:cNvSpPr/>
          <p:nvPr/>
        </p:nvSpPr>
        <p:spPr>
          <a:xfrm>
            <a:off x="5711600" y="1446650"/>
            <a:ext cx="184200" cy="3657600"/>
          </a:xfrm>
          <a:prstGeom prst="rect">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rot="-5400000">
            <a:off x="5255550" y="4499400"/>
            <a:ext cx="73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Helvetica Neue"/>
                <a:ea typeface="Helvetica Neue"/>
                <a:cs typeface="Helvetica Neue"/>
                <a:sym typeface="Helvetica Neue"/>
              </a:rPr>
              <a:t>Problem</a:t>
            </a:r>
            <a:endParaRPr sz="1100">
              <a:latin typeface="Helvetica Neue"/>
              <a:ea typeface="Helvetica Neue"/>
              <a:cs typeface="Helvetica Neue"/>
              <a:sym typeface="Helvetica Neue"/>
            </a:endParaRPr>
          </a:p>
        </p:txBody>
      </p:sp>
      <p:cxnSp>
        <p:nvCxnSpPr>
          <p:cNvPr id="90" name="Google Shape;90;p16"/>
          <p:cNvCxnSpPr/>
          <p:nvPr/>
        </p:nvCxnSpPr>
        <p:spPr>
          <a:xfrm>
            <a:off x="4067754" y="3640085"/>
            <a:ext cx="4763100" cy="0"/>
          </a:xfrm>
          <a:prstGeom prst="straightConnector1">
            <a:avLst/>
          </a:prstGeom>
          <a:noFill/>
          <a:ln cap="flat" cmpd="sng" w="28575">
            <a:solidFill>
              <a:srgbClr val="CC0000"/>
            </a:solidFill>
            <a:prstDash val="solid"/>
            <a:round/>
            <a:headEnd len="med" w="med" type="none"/>
            <a:tailEnd len="med" w="med" type="none"/>
          </a:ln>
        </p:spPr>
      </p:cxnSp>
      <p:sp>
        <p:nvSpPr>
          <p:cNvPr id="91" name="Google Shape;91;p16"/>
          <p:cNvSpPr/>
          <p:nvPr/>
        </p:nvSpPr>
        <p:spPr>
          <a:xfrm>
            <a:off x="5895800" y="3466075"/>
            <a:ext cx="3016200" cy="34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4082651" y="1685765"/>
            <a:ext cx="4914137" cy="3339777"/>
          </a:xfrm>
          <a:custGeom>
            <a:rect b="b" l="l" r="r" t="t"/>
            <a:pathLst>
              <a:path extrusionOk="0" h="135653" w="195607">
                <a:moveTo>
                  <a:pt x="0" y="135653"/>
                </a:moveTo>
                <a:cubicBezTo>
                  <a:pt x="726" y="134592"/>
                  <a:pt x="1730" y="131913"/>
                  <a:pt x="4354" y="129289"/>
                </a:cubicBezTo>
                <a:cubicBezTo>
                  <a:pt x="6978" y="126665"/>
                  <a:pt x="11779" y="120469"/>
                  <a:pt x="15742" y="119911"/>
                </a:cubicBezTo>
                <a:cubicBezTo>
                  <a:pt x="19706" y="119353"/>
                  <a:pt x="24283" y="125773"/>
                  <a:pt x="28135" y="125940"/>
                </a:cubicBezTo>
                <a:cubicBezTo>
                  <a:pt x="31987" y="126107"/>
                  <a:pt x="36229" y="124320"/>
                  <a:pt x="38853" y="120915"/>
                </a:cubicBezTo>
                <a:cubicBezTo>
                  <a:pt x="41477" y="117510"/>
                  <a:pt x="39076" y="110421"/>
                  <a:pt x="43877" y="105508"/>
                </a:cubicBezTo>
                <a:cubicBezTo>
                  <a:pt x="48678" y="100596"/>
                  <a:pt x="60624" y="90435"/>
                  <a:pt x="67658" y="91440"/>
                </a:cubicBezTo>
                <a:cubicBezTo>
                  <a:pt x="74692" y="92445"/>
                  <a:pt x="80721" y="111649"/>
                  <a:pt x="86080" y="111537"/>
                </a:cubicBezTo>
                <a:cubicBezTo>
                  <a:pt x="91439" y="111425"/>
                  <a:pt x="95124" y="96799"/>
                  <a:pt x="99813" y="90770"/>
                </a:cubicBezTo>
                <a:cubicBezTo>
                  <a:pt x="104502" y="84741"/>
                  <a:pt x="110867" y="75363"/>
                  <a:pt x="114216" y="75363"/>
                </a:cubicBezTo>
                <a:cubicBezTo>
                  <a:pt x="117566" y="75363"/>
                  <a:pt x="117789" y="87142"/>
                  <a:pt x="119910" y="90770"/>
                </a:cubicBezTo>
                <a:cubicBezTo>
                  <a:pt x="122031" y="94399"/>
                  <a:pt x="125269" y="100093"/>
                  <a:pt x="126944" y="97134"/>
                </a:cubicBezTo>
                <a:cubicBezTo>
                  <a:pt x="128619" y="94175"/>
                  <a:pt x="127055" y="75921"/>
                  <a:pt x="129958" y="73018"/>
                </a:cubicBezTo>
                <a:cubicBezTo>
                  <a:pt x="132861" y="70115"/>
                  <a:pt x="141179" y="84016"/>
                  <a:pt x="144361" y="79717"/>
                </a:cubicBezTo>
                <a:cubicBezTo>
                  <a:pt x="147543" y="75419"/>
                  <a:pt x="146371" y="49683"/>
                  <a:pt x="149050" y="47227"/>
                </a:cubicBezTo>
                <a:cubicBezTo>
                  <a:pt x="151730" y="44771"/>
                  <a:pt x="157982" y="67269"/>
                  <a:pt x="160438" y="64980"/>
                </a:cubicBezTo>
                <a:cubicBezTo>
                  <a:pt x="162894" y="62691"/>
                  <a:pt x="160271" y="37682"/>
                  <a:pt x="163788" y="33495"/>
                </a:cubicBezTo>
                <a:cubicBezTo>
                  <a:pt x="167305" y="29308"/>
                  <a:pt x="177297" y="42539"/>
                  <a:pt x="181540" y="39859"/>
                </a:cubicBezTo>
                <a:cubicBezTo>
                  <a:pt x="185783" y="37179"/>
                  <a:pt x="186900" y="24060"/>
                  <a:pt x="189244" y="17417"/>
                </a:cubicBezTo>
                <a:cubicBezTo>
                  <a:pt x="191589" y="10774"/>
                  <a:pt x="194547" y="2903"/>
                  <a:pt x="195607" y="0"/>
                </a:cubicBezTo>
              </a:path>
            </a:pathLst>
          </a:custGeom>
          <a:noFill/>
          <a:ln cap="flat" cmpd="sng" w="28575">
            <a:solidFill>
              <a:srgbClr val="3C78D8"/>
            </a:solidFill>
            <a:prstDash val="solid"/>
            <a:round/>
            <a:headEnd len="med" w="med" type="none"/>
            <a:tailEnd len="med" w="med" type="none"/>
          </a:ln>
        </p:spPr>
      </p:sp>
      <p:cxnSp>
        <p:nvCxnSpPr>
          <p:cNvPr id="93" name="Google Shape;93;p16"/>
          <p:cNvCxnSpPr>
            <a:stCxn id="91" idx="1"/>
          </p:cNvCxnSpPr>
          <p:nvPr/>
        </p:nvCxnSpPr>
        <p:spPr>
          <a:xfrm>
            <a:off x="5895800" y="3640075"/>
            <a:ext cx="2934300" cy="1143600"/>
          </a:xfrm>
          <a:prstGeom prst="straightConnector1">
            <a:avLst/>
          </a:prstGeom>
          <a:noFill/>
          <a:ln cap="flat" cmpd="sng" w="28575">
            <a:solidFill>
              <a:srgbClr val="CC0000"/>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2"/>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Thermal Radiation I</a:t>
            </a:r>
            <a:endParaRPr/>
          </a:p>
        </p:txBody>
      </p:sp>
      <p:sp>
        <p:nvSpPr>
          <p:cNvPr id="587" name="Google Shape;587;p52"/>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Thermal radiation is electromagnetic radiation generated by the thermal motion of charged particles in matter. The energy distribution follows the Planck distribution, also known as the blackbody distribution.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 object is a blackbody if it is opaque to its own radiation. They are also defined as perfect emitters and perfect absorbers. It has previously been known as cavity radiation.</a:t>
            </a:r>
            <a:endParaRPr/>
          </a:p>
          <a:p>
            <a:pPr indent="0" lvl="0" marL="0" rtl="0" algn="l">
              <a:spcBef>
                <a:spcPts val="1600"/>
              </a:spcBef>
              <a:spcAft>
                <a:spcPts val="1600"/>
              </a:spcAft>
              <a:buNone/>
            </a:pPr>
            <a:r>
              <a:t/>
            </a:r>
            <a:endParaRPr/>
          </a:p>
        </p:txBody>
      </p:sp>
      <p:pic>
        <p:nvPicPr>
          <p:cNvPr id="588" name="Google Shape;588;p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89087" y="2863300"/>
            <a:ext cx="3365822" cy="950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descr="Blocks with holes drilled in them are looked at in visual and infrared light." id="593" name="Google Shape;593;p53" title="Blackbody Radiation">
            <a:hlinkClick r:id="rId3"/>
          </p:cNvPr>
          <p:cNvPicPr preferRelativeResize="0"/>
          <p:nvPr/>
        </p:nvPicPr>
        <p:blipFill>
          <a:blip r:embed="rId4">
            <a:alphaModFix/>
          </a:blip>
          <a:stretch>
            <a:fillRect/>
          </a:stretch>
        </p:blipFill>
        <p:spPr>
          <a:xfrm>
            <a:off x="0" y="0"/>
            <a:ext cx="9144000" cy="6858000"/>
          </a:xfrm>
          <a:prstGeom prst="rect">
            <a:avLst/>
          </a:prstGeom>
          <a:noFill/>
          <a:ln>
            <a:noFill/>
          </a:ln>
        </p:spPr>
      </p:pic>
      <p:sp>
        <p:nvSpPr>
          <p:cNvPr id="594" name="Google Shape;594;p53"/>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Specific Intensity</a:t>
            </a:r>
            <a:endParaRPr/>
          </a:p>
        </p:txBody>
      </p:sp>
      <p:sp>
        <p:nvSpPr>
          <p:cNvPr id="601" name="Google Shape;601;p54"/>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think of intensity from two points of view</a:t>
            </a:r>
            <a:endParaRPr/>
          </a:p>
          <a:p>
            <a:pPr indent="-342900" lvl="0" marL="457200" rtl="0" algn="l">
              <a:spcBef>
                <a:spcPts val="1600"/>
              </a:spcBef>
              <a:spcAft>
                <a:spcPts val="0"/>
              </a:spcAft>
              <a:buSzPts val="1800"/>
              <a:buChar char="●"/>
            </a:pPr>
            <a:r>
              <a:rPr lang="en"/>
              <a:t>Emission</a:t>
            </a:r>
            <a:endParaRPr/>
          </a:p>
          <a:p>
            <a:pPr indent="-317500" lvl="1" marL="914400" rtl="0" algn="l">
              <a:spcBef>
                <a:spcPts val="0"/>
              </a:spcBef>
              <a:spcAft>
                <a:spcPts val="0"/>
              </a:spcAft>
              <a:buSzPts val="1400"/>
              <a:buChar char="○"/>
            </a:pPr>
            <a:r>
              <a:rPr lang="en"/>
              <a:t>The energy emitted from a small patch into some solid angle on the sky</a:t>
            </a:r>
            <a:endParaRPr/>
          </a:p>
          <a:p>
            <a:pPr indent="-342900" lvl="0" marL="457200" rtl="0" algn="l">
              <a:spcBef>
                <a:spcPts val="0"/>
              </a:spcBef>
              <a:spcAft>
                <a:spcPts val="0"/>
              </a:spcAft>
              <a:buSzPts val="1800"/>
              <a:buChar char="●"/>
            </a:pPr>
            <a:r>
              <a:rPr lang="en"/>
              <a:t>Detection</a:t>
            </a:r>
            <a:endParaRPr/>
          </a:p>
          <a:p>
            <a:pPr indent="-317500" lvl="1" marL="914400" rtl="0" algn="l">
              <a:spcBef>
                <a:spcPts val="0"/>
              </a:spcBef>
              <a:spcAft>
                <a:spcPts val="0"/>
              </a:spcAft>
              <a:buSzPts val="1400"/>
              <a:buChar char="○"/>
            </a:pPr>
            <a:r>
              <a:rPr lang="en"/>
              <a:t>The energy received on a small patch from some solid angle on the sky</a:t>
            </a:r>
            <a:endParaRPr/>
          </a:p>
        </p:txBody>
      </p:sp>
      <p:sp>
        <p:nvSpPr>
          <p:cNvPr id="602" name="Google Shape;602;p54"/>
          <p:cNvSpPr/>
          <p:nvPr/>
        </p:nvSpPr>
        <p:spPr>
          <a:xfrm>
            <a:off x="311700" y="4523625"/>
            <a:ext cx="1404000" cy="140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54"/>
          <p:cNvGrpSpPr/>
          <p:nvPr/>
        </p:nvGrpSpPr>
        <p:grpSpPr>
          <a:xfrm>
            <a:off x="1166100" y="4523625"/>
            <a:ext cx="4461900" cy="1404000"/>
            <a:chOff x="2195200" y="4502550"/>
            <a:chExt cx="4461900" cy="1404000"/>
          </a:xfrm>
        </p:grpSpPr>
        <p:cxnSp>
          <p:nvCxnSpPr>
            <p:cNvPr id="604" name="Google Shape;604;p54"/>
            <p:cNvCxnSpPr/>
            <p:nvPr/>
          </p:nvCxnSpPr>
          <p:spPr>
            <a:xfrm>
              <a:off x="2195200" y="4502550"/>
              <a:ext cx="4461900" cy="688500"/>
            </a:xfrm>
            <a:prstGeom prst="straightConnector1">
              <a:avLst/>
            </a:prstGeom>
            <a:noFill/>
            <a:ln cap="flat" cmpd="sng" w="9525">
              <a:solidFill>
                <a:schemeClr val="accent6"/>
              </a:solidFill>
              <a:prstDash val="solid"/>
              <a:round/>
              <a:headEnd len="med" w="med" type="none"/>
              <a:tailEnd len="med" w="med" type="none"/>
            </a:ln>
          </p:spPr>
        </p:cxnSp>
        <p:cxnSp>
          <p:nvCxnSpPr>
            <p:cNvPr id="605" name="Google Shape;605;p54"/>
            <p:cNvCxnSpPr/>
            <p:nvPr/>
          </p:nvCxnSpPr>
          <p:spPr>
            <a:xfrm flipH="1" rot="10800000">
              <a:off x="2195200" y="5191050"/>
              <a:ext cx="4461900" cy="715500"/>
            </a:xfrm>
            <a:prstGeom prst="straightConnector1">
              <a:avLst/>
            </a:prstGeom>
            <a:noFill/>
            <a:ln cap="flat" cmpd="sng" w="9525">
              <a:solidFill>
                <a:schemeClr val="accent6"/>
              </a:solidFill>
              <a:prstDash val="solid"/>
              <a:round/>
              <a:headEnd len="med" w="med" type="none"/>
              <a:tailEnd len="med" w="med" type="none"/>
            </a:ln>
          </p:spPr>
        </p:cxnSp>
      </p:grpSp>
      <p:sp>
        <p:nvSpPr>
          <p:cNvPr id="606" name="Google Shape;606;p54"/>
          <p:cNvSpPr/>
          <p:nvPr/>
        </p:nvSpPr>
        <p:spPr>
          <a:xfrm>
            <a:off x="5744950" y="5080725"/>
            <a:ext cx="289800" cy="289800"/>
          </a:xfrm>
          <a:prstGeom prst="parallelogram">
            <a:avLst>
              <a:gd fmla="val 27397" name="adj"/>
            </a:avLst>
          </a:pr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54"/>
          <p:cNvCxnSpPr>
            <a:endCxn id="602" idx="5"/>
          </p:cNvCxnSpPr>
          <p:nvPr/>
        </p:nvCxnSpPr>
        <p:spPr>
          <a:xfrm flipH="1">
            <a:off x="1510089" y="5103414"/>
            <a:ext cx="4210200" cy="618600"/>
          </a:xfrm>
          <a:prstGeom prst="straightConnector1">
            <a:avLst/>
          </a:prstGeom>
          <a:noFill/>
          <a:ln cap="flat" cmpd="sng" w="9525">
            <a:solidFill>
              <a:schemeClr val="accent5"/>
            </a:solidFill>
            <a:prstDash val="solid"/>
            <a:round/>
            <a:headEnd len="med" w="med" type="none"/>
            <a:tailEnd len="med" w="med" type="none"/>
          </a:ln>
        </p:spPr>
      </p:cxnSp>
      <p:cxnSp>
        <p:nvCxnSpPr>
          <p:cNvPr id="608" name="Google Shape;608;p54"/>
          <p:cNvCxnSpPr>
            <a:endCxn id="602" idx="5"/>
          </p:cNvCxnSpPr>
          <p:nvPr/>
        </p:nvCxnSpPr>
        <p:spPr>
          <a:xfrm flipH="1">
            <a:off x="1510089" y="5356914"/>
            <a:ext cx="4210200" cy="365100"/>
          </a:xfrm>
          <a:prstGeom prst="straightConnector1">
            <a:avLst/>
          </a:prstGeom>
          <a:noFill/>
          <a:ln cap="flat" cmpd="sng" w="9525">
            <a:solidFill>
              <a:schemeClr val="accent5"/>
            </a:solidFill>
            <a:prstDash val="solid"/>
            <a:round/>
            <a:headEnd len="med" w="med" type="none"/>
            <a:tailEnd len="med" w="med" type="none"/>
          </a:ln>
        </p:spPr>
      </p:cxnSp>
      <p:pic>
        <p:nvPicPr>
          <p:cNvPr id="609" name="Google Shape;609;p54"/>
          <p:cNvPicPr preferRelativeResize="0"/>
          <p:nvPr/>
        </p:nvPicPr>
        <p:blipFill>
          <a:blip r:embed="rId3">
            <a:alphaModFix/>
          </a:blip>
          <a:stretch>
            <a:fillRect/>
          </a:stretch>
        </p:blipFill>
        <p:spPr>
          <a:xfrm>
            <a:off x="6059388" y="214300"/>
            <a:ext cx="3019425" cy="642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Radiation Fundamentals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resources</a:t>
            </a:r>
            <a:endParaRPr/>
          </a:p>
        </p:txBody>
      </p:sp>
      <p:sp>
        <p:nvSpPr>
          <p:cNvPr id="104" name="Google Shape;104;p18"/>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Essentials of Radio Astronomy</a:t>
            </a:r>
            <a:r>
              <a:rPr lang="en"/>
              <a:t>, Ch. 2</a:t>
            </a:r>
            <a:endParaRPr/>
          </a:p>
          <a:p>
            <a:pPr indent="-317500" lvl="1" marL="914400" rtl="0" algn="l">
              <a:spcBef>
                <a:spcPts val="0"/>
              </a:spcBef>
              <a:spcAft>
                <a:spcPts val="0"/>
              </a:spcAft>
              <a:buSzPts val="1400"/>
              <a:buChar char="○"/>
            </a:pPr>
            <a:r>
              <a:rPr lang="en"/>
              <a:t>Free online textbook. </a:t>
            </a:r>
            <a:r>
              <a:rPr lang="en" u="sng">
                <a:solidFill>
                  <a:schemeClr val="hlink"/>
                </a:solidFill>
                <a:hlinkClick r:id="rId3"/>
              </a:rPr>
              <a:t>http://www.cv.nrao.edu/~sransom/web/Ch2.html</a:t>
            </a:r>
            <a:r>
              <a:rPr lang="en"/>
              <a:t> </a:t>
            </a:r>
            <a:endParaRPr/>
          </a:p>
          <a:p>
            <a:pPr indent="-342900" lvl="0" marL="457200" rtl="0" algn="l">
              <a:spcBef>
                <a:spcPts val="0"/>
              </a:spcBef>
              <a:spcAft>
                <a:spcPts val="0"/>
              </a:spcAft>
              <a:buSzPts val="1800"/>
              <a:buChar char="●"/>
            </a:pPr>
            <a:r>
              <a:rPr lang="en"/>
              <a:t>Rybicki &amp; Lightman - </a:t>
            </a:r>
            <a:r>
              <a:rPr i="1" lang="en"/>
              <a:t>Radiative Processes in Astrophysics</a:t>
            </a:r>
            <a:endParaRPr i="1"/>
          </a:p>
          <a:p>
            <a:pPr indent="-317500" lvl="1" marL="914400" rtl="0" algn="l">
              <a:spcBef>
                <a:spcPts val="0"/>
              </a:spcBef>
              <a:spcAft>
                <a:spcPts val="0"/>
              </a:spcAft>
              <a:buSzPts val="1400"/>
              <a:buChar char="○"/>
            </a:pPr>
            <a:r>
              <a:rPr lang="en"/>
              <a:t>Available in Wolbach Library</a:t>
            </a:r>
            <a:r>
              <a:rPr lang="en"/>
              <a:t>...amongst other sundry places</a:t>
            </a:r>
            <a:endParaRPr/>
          </a:p>
        </p:txBody>
      </p:sp>
      <p:pic>
        <p:nvPicPr>
          <p:cNvPr id="105" name="Google Shape;105;p18"/>
          <p:cNvPicPr preferRelativeResize="0"/>
          <p:nvPr/>
        </p:nvPicPr>
        <p:blipFill>
          <a:blip r:embed="rId4">
            <a:alphaModFix/>
          </a:blip>
          <a:stretch>
            <a:fillRect/>
          </a:stretch>
        </p:blipFill>
        <p:spPr>
          <a:xfrm>
            <a:off x="1291725" y="3003275"/>
            <a:ext cx="2510125" cy="3576925"/>
          </a:xfrm>
          <a:prstGeom prst="rect">
            <a:avLst/>
          </a:prstGeom>
          <a:noFill/>
          <a:ln>
            <a:noFill/>
          </a:ln>
        </p:spPr>
      </p:pic>
      <p:pic>
        <p:nvPicPr>
          <p:cNvPr id="106" name="Google Shape;106;p18"/>
          <p:cNvPicPr preferRelativeResize="0"/>
          <p:nvPr/>
        </p:nvPicPr>
        <p:blipFill>
          <a:blip r:embed="rId5">
            <a:alphaModFix/>
          </a:blip>
          <a:stretch>
            <a:fillRect/>
          </a:stretch>
        </p:blipFill>
        <p:spPr>
          <a:xfrm>
            <a:off x="4921050" y="3003272"/>
            <a:ext cx="2537538" cy="3576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12" name="Google Shape;112;p19"/>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Intensity: </a:t>
            </a:r>
            <a:br>
              <a:rPr lang="en"/>
            </a:br>
            <a:r>
              <a:rPr i="1" lang="en" sz="1400">
                <a:solidFill>
                  <a:schemeClr val="accent3"/>
                </a:solidFill>
              </a:rPr>
              <a:t>The energy </a:t>
            </a:r>
            <a:r>
              <a:rPr i="1" lang="en" sz="1400">
                <a:solidFill>
                  <a:schemeClr val="accent3"/>
                </a:solidFill>
              </a:rPr>
              <a:t>in some frequency range passing through some</a:t>
            </a:r>
            <a:br>
              <a:rPr i="1" lang="en" sz="1400">
                <a:solidFill>
                  <a:schemeClr val="accent3"/>
                </a:solidFill>
              </a:rPr>
            </a:br>
            <a:r>
              <a:rPr i="1" lang="en" sz="1400">
                <a:solidFill>
                  <a:schemeClr val="accent3"/>
                </a:solidFill>
              </a:rPr>
              <a:t> area into some solid angle over some period of time.</a:t>
            </a:r>
            <a:endParaRPr i="1" sz="1400">
              <a:solidFill>
                <a:schemeClr val="accent3"/>
              </a:solidFill>
            </a:endParaRPr>
          </a:p>
          <a:p>
            <a:pPr indent="0" lvl="0" marL="0" rtl="0" algn="l">
              <a:spcBef>
                <a:spcPts val="1600"/>
              </a:spcBef>
              <a:spcAft>
                <a:spcPts val="0"/>
              </a:spcAft>
              <a:buNone/>
            </a:pPr>
            <a:r>
              <a:rPr i="1" lang="en" sz="2400">
                <a:latin typeface="Times New Roman"/>
                <a:ea typeface="Times New Roman"/>
                <a:cs typeface="Times New Roman"/>
                <a:sym typeface="Times New Roman"/>
              </a:rPr>
              <a:t>dE = I</a:t>
            </a:r>
            <a:r>
              <a:rPr baseline="-25000" i="1" lang="en" sz="2400">
                <a:latin typeface="Times New Roman"/>
                <a:ea typeface="Times New Roman"/>
                <a:cs typeface="Times New Roman"/>
                <a:sym typeface="Times New Roman"/>
              </a:rPr>
              <a:t>ν</a:t>
            </a:r>
            <a:r>
              <a:rPr i="1" lang="en" sz="2400">
                <a:latin typeface="Times New Roman"/>
                <a:ea typeface="Times New Roman"/>
                <a:cs typeface="Times New Roman"/>
                <a:sym typeface="Times New Roman"/>
              </a:rPr>
              <a:t> dA dt d</a:t>
            </a:r>
            <a:r>
              <a:rPr lang="en" sz="2400">
                <a:latin typeface="Times New Roman"/>
                <a:ea typeface="Times New Roman"/>
                <a:cs typeface="Times New Roman"/>
                <a:sym typeface="Times New Roman"/>
              </a:rPr>
              <a:t>Ω</a:t>
            </a:r>
            <a:r>
              <a:rPr i="1" lang="en" sz="2400">
                <a:latin typeface="Times New Roman"/>
                <a:ea typeface="Times New Roman"/>
                <a:cs typeface="Times New Roman"/>
                <a:sym typeface="Times New Roman"/>
              </a:rPr>
              <a:t> dν</a:t>
            </a:r>
            <a:endParaRPr i="1" sz="2400"/>
          </a:p>
          <a:p>
            <a:pPr indent="0" lvl="0" marL="0" rtl="0" algn="l">
              <a:spcBef>
                <a:spcPts val="1600"/>
              </a:spcBef>
              <a:spcAft>
                <a:spcPts val="0"/>
              </a:spcAft>
              <a:buNone/>
            </a:pPr>
            <a:r>
              <a:t/>
            </a:r>
            <a:endParaRPr sz="2400"/>
          </a:p>
          <a:p>
            <a:pPr indent="0" lvl="0" marL="0" rtl="0" algn="l">
              <a:spcBef>
                <a:spcPts val="1600"/>
              </a:spcBef>
              <a:spcAft>
                <a:spcPts val="0"/>
              </a:spcAft>
              <a:buNone/>
            </a:pPr>
            <a:r>
              <a:rPr lang="en"/>
              <a:t>Units are: </a:t>
            </a:r>
            <a:endParaRPr/>
          </a:p>
          <a:p>
            <a:pPr indent="0" lvl="0" marL="0" rtl="0" algn="l">
              <a:spcBef>
                <a:spcPts val="1600"/>
              </a:spcBef>
              <a:spcAft>
                <a:spcPts val="1600"/>
              </a:spcAft>
              <a:buNone/>
            </a:pPr>
            <a:r>
              <a:rPr lang="en" sz="2400">
                <a:latin typeface="Times New Roman"/>
                <a:ea typeface="Times New Roman"/>
                <a:cs typeface="Times New Roman"/>
                <a:sym typeface="Times New Roman"/>
              </a:rPr>
              <a:t>[</a:t>
            </a:r>
            <a:r>
              <a:rPr i="1" lang="en" sz="2400">
                <a:latin typeface="Times New Roman"/>
                <a:ea typeface="Times New Roman"/>
                <a:cs typeface="Times New Roman"/>
                <a:sym typeface="Times New Roman"/>
              </a:rPr>
              <a:t>I</a:t>
            </a:r>
            <a:r>
              <a:rPr baseline="-25000" i="1" lang="en" sz="2400">
                <a:latin typeface="Times New Roman"/>
                <a:ea typeface="Times New Roman"/>
                <a:cs typeface="Times New Roman"/>
                <a:sym typeface="Times New Roman"/>
              </a:rPr>
              <a:t>ν</a:t>
            </a:r>
            <a:r>
              <a:rPr lang="en" sz="2400">
                <a:latin typeface="Times New Roman"/>
                <a:ea typeface="Times New Roman"/>
                <a:cs typeface="Times New Roman"/>
                <a:sym typeface="Times New Roman"/>
              </a:rPr>
              <a:t>]</a:t>
            </a:r>
            <a:r>
              <a:rPr lang="en" sz="2400">
                <a:latin typeface="Times New Roman"/>
                <a:ea typeface="Times New Roman"/>
                <a:cs typeface="Times New Roman"/>
                <a:sym typeface="Times New Roman"/>
              </a:rPr>
              <a:t> = ergs cm</a:t>
            </a:r>
            <a:r>
              <a:rPr baseline="30000" lang="en" sz="2400">
                <a:latin typeface="Times New Roman"/>
                <a:ea typeface="Times New Roman"/>
                <a:cs typeface="Times New Roman"/>
                <a:sym typeface="Times New Roman"/>
              </a:rPr>
              <a:t>-2</a:t>
            </a:r>
            <a:r>
              <a:rPr lang="en" sz="2400">
                <a:latin typeface="Times New Roman"/>
                <a:ea typeface="Times New Roman"/>
                <a:cs typeface="Times New Roman"/>
                <a:sym typeface="Times New Roman"/>
              </a:rPr>
              <a:t> s</a:t>
            </a:r>
            <a:r>
              <a:rPr baseline="30000" lang="en" sz="2400">
                <a:latin typeface="Times New Roman"/>
                <a:ea typeface="Times New Roman"/>
                <a:cs typeface="Times New Roman"/>
                <a:sym typeface="Times New Roman"/>
              </a:rPr>
              <a:t>-</a:t>
            </a:r>
            <a:r>
              <a:rPr baseline="30000" lang="en" sz="2400">
                <a:latin typeface="Times New Roman"/>
                <a:ea typeface="Times New Roman"/>
                <a:cs typeface="Times New Roman"/>
                <a:sym typeface="Times New Roman"/>
              </a:rPr>
              <a:t>1</a:t>
            </a:r>
            <a:r>
              <a:rPr lang="en" sz="2400">
                <a:latin typeface="Times New Roman"/>
                <a:ea typeface="Times New Roman"/>
                <a:cs typeface="Times New Roman"/>
                <a:sym typeface="Times New Roman"/>
              </a:rPr>
              <a:t> ster</a:t>
            </a:r>
            <a:r>
              <a:rPr baseline="30000" lang="en" sz="2400">
                <a:latin typeface="Times New Roman"/>
                <a:ea typeface="Times New Roman"/>
                <a:cs typeface="Times New Roman"/>
                <a:sym typeface="Times New Roman"/>
              </a:rPr>
              <a:t>-1</a:t>
            </a:r>
            <a:r>
              <a:rPr lang="en" sz="2400">
                <a:latin typeface="Times New Roman"/>
                <a:ea typeface="Times New Roman"/>
                <a:cs typeface="Times New Roman"/>
                <a:sym typeface="Times New Roman"/>
              </a:rPr>
              <a:t> Hz</a:t>
            </a:r>
            <a:r>
              <a:rPr baseline="30000" lang="en" sz="2400">
                <a:latin typeface="Times New Roman"/>
                <a:ea typeface="Times New Roman"/>
                <a:cs typeface="Times New Roman"/>
                <a:sym typeface="Times New Roman"/>
              </a:rPr>
              <a:t>-1</a:t>
            </a:r>
            <a:endParaRPr sz="2400">
              <a:latin typeface="Times New Roman"/>
              <a:ea typeface="Times New Roman"/>
              <a:cs typeface="Times New Roman"/>
              <a:sym typeface="Times New Roman"/>
            </a:endParaRPr>
          </a:p>
        </p:txBody>
      </p:sp>
      <p:pic>
        <p:nvPicPr>
          <p:cNvPr id="113" name="Google Shape;113;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491122" y="3734225"/>
            <a:ext cx="2576679" cy="758475"/>
          </a:xfrm>
          <a:prstGeom prst="rect">
            <a:avLst/>
          </a:prstGeom>
          <a:noFill/>
          <a:ln>
            <a:noFill/>
          </a:ln>
        </p:spPr>
      </p:pic>
      <p:grpSp>
        <p:nvGrpSpPr>
          <p:cNvPr id="114" name="Google Shape;114;p19"/>
          <p:cNvGrpSpPr/>
          <p:nvPr/>
        </p:nvGrpSpPr>
        <p:grpSpPr>
          <a:xfrm>
            <a:off x="4555335" y="1192989"/>
            <a:ext cx="4276976" cy="4471999"/>
            <a:chOff x="4555335" y="1192989"/>
            <a:chExt cx="4276976" cy="4471999"/>
          </a:xfrm>
        </p:grpSpPr>
        <p:sp>
          <p:nvSpPr>
            <p:cNvPr id="115" name="Google Shape;115;p19"/>
            <p:cNvSpPr/>
            <p:nvPr/>
          </p:nvSpPr>
          <p:spPr>
            <a:xfrm flipH="1">
              <a:off x="4623411" y="4056088"/>
              <a:ext cx="2357100" cy="1608900"/>
            </a:xfrm>
            <a:prstGeom prst="parallelogram">
              <a:avLst>
                <a:gd fmla="val 42746" name="adj"/>
              </a:avLst>
            </a:prstGeom>
            <a:solidFill>
              <a:srgbClr val="CCA6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9"/>
            <p:cNvCxnSpPr/>
            <p:nvPr/>
          </p:nvCxnSpPr>
          <p:spPr>
            <a:xfrm>
              <a:off x="5824927" y="4671105"/>
              <a:ext cx="127800" cy="132300"/>
            </a:xfrm>
            <a:prstGeom prst="straightConnector1">
              <a:avLst/>
            </a:prstGeom>
            <a:noFill/>
            <a:ln cap="flat" cmpd="sng" w="9525">
              <a:solidFill>
                <a:srgbClr val="000000"/>
              </a:solidFill>
              <a:prstDash val="solid"/>
              <a:round/>
              <a:headEnd len="med" w="med" type="none"/>
              <a:tailEnd len="med" w="med" type="none"/>
            </a:ln>
          </p:spPr>
        </p:cxnSp>
        <p:cxnSp>
          <p:nvCxnSpPr>
            <p:cNvPr id="117" name="Google Shape;117;p19"/>
            <p:cNvCxnSpPr/>
            <p:nvPr/>
          </p:nvCxnSpPr>
          <p:spPr>
            <a:xfrm flipH="1" rot="10800000">
              <a:off x="5856891" y="4794445"/>
              <a:ext cx="91800" cy="233400"/>
            </a:xfrm>
            <a:prstGeom prst="straightConnector1">
              <a:avLst/>
            </a:prstGeom>
            <a:noFill/>
            <a:ln cap="flat" cmpd="sng" w="9525">
              <a:solidFill>
                <a:srgbClr val="000000"/>
              </a:solidFill>
              <a:prstDash val="solid"/>
              <a:round/>
              <a:headEnd len="med" w="med" type="none"/>
              <a:tailEnd len="med" w="med" type="none"/>
            </a:ln>
          </p:spPr>
        </p:cxnSp>
        <p:sp>
          <p:nvSpPr>
            <p:cNvPr id="118" name="Google Shape;118;p19"/>
            <p:cNvSpPr/>
            <p:nvPr/>
          </p:nvSpPr>
          <p:spPr>
            <a:xfrm>
              <a:off x="5098084" y="3703330"/>
              <a:ext cx="450539" cy="820265"/>
            </a:xfrm>
            <a:custGeom>
              <a:rect b="b" l="l" r="r" t="t"/>
              <a:pathLst>
                <a:path extrusionOk="0" h="31889" w="17757">
                  <a:moveTo>
                    <a:pt x="17757" y="31889"/>
                  </a:moveTo>
                  <a:cubicBezTo>
                    <a:pt x="16730" y="28628"/>
                    <a:pt x="14556" y="17636"/>
                    <a:pt x="11596" y="12321"/>
                  </a:cubicBezTo>
                  <a:cubicBezTo>
                    <a:pt x="8637" y="7006"/>
                    <a:pt x="1933" y="2054"/>
                    <a:pt x="0" y="0"/>
                  </a:cubicBezTo>
                </a:path>
              </a:pathLst>
            </a:custGeom>
            <a:noFill/>
            <a:ln cap="flat" cmpd="sng" w="9525">
              <a:solidFill>
                <a:srgbClr val="000000"/>
              </a:solidFill>
              <a:prstDash val="solid"/>
              <a:round/>
              <a:headEnd len="med" w="med" type="triangle"/>
              <a:tailEnd len="med" w="med" type="none"/>
            </a:ln>
          </p:spPr>
        </p:sp>
        <p:sp>
          <p:nvSpPr>
            <p:cNvPr id="119" name="Google Shape;119;p19"/>
            <p:cNvSpPr txBox="1"/>
            <p:nvPr/>
          </p:nvSpPr>
          <p:spPr>
            <a:xfrm>
              <a:off x="4555335" y="3187980"/>
              <a:ext cx="756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i="1" sz="1800">
                <a:solidFill>
                  <a:srgbClr val="000000"/>
                </a:solidFill>
                <a:latin typeface="Times New Roman"/>
                <a:ea typeface="Times New Roman"/>
                <a:cs typeface="Times New Roman"/>
                <a:sym typeface="Times New Roman"/>
              </a:endParaRPr>
            </a:p>
          </p:txBody>
        </p:sp>
        <p:sp>
          <p:nvSpPr>
            <p:cNvPr id="120" name="Google Shape;120;p19"/>
            <p:cNvSpPr txBox="1"/>
            <p:nvPr/>
          </p:nvSpPr>
          <p:spPr>
            <a:xfrm>
              <a:off x="8035811" y="1876778"/>
              <a:ext cx="7965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t>
              </a:r>
              <a:r>
                <a:rPr lang="en" sz="1800">
                  <a:latin typeface="Times New Roman"/>
                  <a:ea typeface="Times New Roman"/>
                  <a:cs typeface="Times New Roman"/>
                  <a:sym typeface="Times New Roman"/>
                </a:rPr>
                <a:t>Ω</a:t>
              </a:r>
              <a:endParaRPr sz="1800">
                <a:solidFill>
                  <a:srgbClr val="000000"/>
                </a:solidFill>
                <a:latin typeface="Times New Roman"/>
                <a:ea typeface="Times New Roman"/>
                <a:cs typeface="Times New Roman"/>
                <a:sym typeface="Times New Roman"/>
              </a:endParaRPr>
            </a:p>
          </p:txBody>
        </p:sp>
        <p:sp>
          <p:nvSpPr>
            <p:cNvPr id="121" name="Google Shape;121;p19"/>
            <p:cNvSpPr/>
            <p:nvPr/>
          </p:nvSpPr>
          <p:spPr>
            <a:xfrm>
              <a:off x="5718838" y="1365904"/>
              <a:ext cx="1875928" cy="3568124"/>
            </a:xfrm>
            <a:custGeom>
              <a:rect b="b" l="l" r="r" t="t"/>
              <a:pathLst>
                <a:path extrusionOk="0" h="84653" w="44506">
                  <a:moveTo>
                    <a:pt x="18669" y="0"/>
                  </a:moveTo>
                  <a:lnTo>
                    <a:pt x="0" y="84439"/>
                  </a:lnTo>
                  <a:lnTo>
                    <a:pt x="405" y="84653"/>
                  </a:lnTo>
                  <a:lnTo>
                    <a:pt x="44506" y="9144"/>
                  </a:lnTo>
                  <a:close/>
                </a:path>
              </a:pathLst>
            </a:custGeom>
            <a:solidFill>
              <a:srgbClr val="9ECEE6">
                <a:alpha val="70000"/>
              </a:srgbClr>
            </a:solidFill>
            <a:ln>
              <a:noFill/>
            </a:ln>
          </p:spPr>
        </p:sp>
        <p:cxnSp>
          <p:nvCxnSpPr>
            <p:cNvPr id="122" name="Google Shape;122;p19"/>
            <p:cNvCxnSpPr/>
            <p:nvPr/>
          </p:nvCxnSpPr>
          <p:spPr>
            <a:xfrm flipH="1" rot="10800000">
              <a:off x="5726046" y="2734074"/>
              <a:ext cx="878700" cy="2194800"/>
            </a:xfrm>
            <a:prstGeom prst="straightConnector1">
              <a:avLst/>
            </a:prstGeom>
            <a:noFill/>
            <a:ln cap="flat" cmpd="sng" w="9525">
              <a:solidFill>
                <a:srgbClr val="000000"/>
              </a:solidFill>
              <a:prstDash val="solid"/>
              <a:round/>
              <a:headEnd len="med" w="med" type="none"/>
              <a:tailEnd len="med" w="med" type="triangle"/>
            </a:ln>
          </p:spPr>
        </p:cxnSp>
        <p:sp>
          <p:nvSpPr>
            <p:cNvPr id="123" name="Google Shape;123;p19"/>
            <p:cNvSpPr txBox="1"/>
            <p:nvPr/>
          </p:nvSpPr>
          <p:spPr>
            <a:xfrm rot="-4120749">
              <a:off x="5552562" y="3640504"/>
              <a:ext cx="1062735" cy="23331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Normal</a:t>
              </a:r>
              <a:endParaRPr sz="1200">
                <a:latin typeface="Times New Roman"/>
                <a:ea typeface="Times New Roman"/>
                <a:cs typeface="Times New Roman"/>
                <a:sym typeface="Times New Roman"/>
              </a:endParaRPr>
            </a:p>
          </p:txBody>
        </p:sp>
        <p:sp>
          <p:nvSpPr>
            <p:cNvPr id="124" name="Google Shape;124;p19"/>
            <p:cNvSpPr/>
            <p:nvPr/>
          </p:nvSpPr>
          <p:spPr>
            <a:xfrm rot="-4224206">
              <a:off x="6857800" y="995264"/>
              <a:ext cx="383726" cy="1141250"/>
            </a:xfrm>
            <a:prstGeom prst="ellipse">
              <a:avLst/>
            </a:prstGeom>
            <a:solidFill>
              <a:srgbClr val="9ECEE6"/>
            </a:solidFill>
            <a:ln cap="flat" cmpd="sng" w="9525">
              <a:solidFill>
                <a:srgbClr val="7890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7218919" y="1526465"/>
              <a:ext cx="1109009" cy="452185"/>
            </a:xfrm>
            <a:custGeom>
              <a:rect b="b" l="l" r="r" t="t"/>
              <a:pathLst>
                <a:path extrusionOk="0" h="10728" w="26311">
                  <a:moveTo>
                    <a:pt x="0" y="250"/>
                  </a:moveTo>
                  <a:cubicBezTo>
                    <a:pt x="2501" y="373"/>
                    <a:pt x="10618" y="-761"/>
                    <a:pt x="15003" y="985"/>
                  </a:cubicBezTo>
                  <a:cubicBezTo>
                    <a:pt x="19388" y="2731"/>
                    <a:pt x="24426" y="9104"/>
                    <a:pt x="26311" y="10728"/>
                  </a:cubicBezTo>
                </a:path>
              </a:pathLst>
            </a:custGeom>
            <a:noFill/>
            <a:ln cap="flat" cmpd="sng" w="9525">
              <a:solidFill>
                <a:srgbClr val="000000"/>
              </a:solidFill>
              <a:prstDash val="solid"/>
              <a:round/>
              <a:headEnd len="med" w="med" type="triangle"/>
              <a:tailEnd len="med" w="med" type="non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 w/ Non-perpendicularity</a:t>
            </a:r>
            <a:endParaRPr/>
          </a:p>
        </p:txBody>
      </p:sp>
      <p:sp>
        <p:nvSpPr>
          <p:cNvPr id="131" name="Google Shape;131;p20"/>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ray is not perpendicular to the target area, then only the projected area matters. So dA → dA cos(θ)</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Units are still:       ergs</a:t>
            </a:r>
            <a:r>
              <a:rPr baseline="30000" lang="en"/>
              <a:t>-1</a:t>
            </a:r>
            <a:r>
              <a:rPr lang="en"/>
              <a:t> cm</a:t>
            </a:r>
            <a:r>
              <a:rPr baseline="30000" lang="en"/>
              <a:t>-2</a:t>
            </a:r>
            <a:r>
              <a:rPr lang="en"/>
              <a:t> s</a:t>
            </a:r>
            <a:r>
              <a:rPr baseline="30000" lang="en"/>
              <a:t>-1</a:t>
            </a:r>
            <a:r>
              <a:rPr lang="en"/>
              <a:t> ster</a:t>
            </a:r>
            <a:r>
              <a:rPr baseline="30000" lang="en"/>
              <a:t>-1</a:t>
            </a:r>
            <a:r>
              <a:rPr lang="en"/>
              <a:t> Hz</a:t>
            </a:r>
            <a:r>
              <a:rPr baseline="30000" lang="en"/>
              <a:t>-1</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i="1"/>
          </a:p>
          <a:p>
            <a:pPr indent="0" lvl="0" marL="0" rtl="0" algn="l">
              <a:spcBef>
                <a:spcPts val="1600"/>
              </a:spcBef>
              <a:spcAft>
                <a:spcPts val="1600"/>
              </a:spcAft>
              <a:buNone/>
            </a:pPr>
            <a:r>
              <a:t/>
            </a:r>
            <a:endParaRPr/>
          </a:p>
        </p:txBody>
      </p:sp>
      <p:sp>
        <p:nvSpPr>
          <p:cNvPr id="132" name="Google Shape;132;p20"/>
          <p:cNvSpPr/>
          <p:nvPr/>
        </p:nvSpPr>
        <p:spPr>
          <a:xfrm flipH="1">
            <a:off x="924075" y="5249700"/>
            <a:ext cx="1893300" cy="1019100"/>
          </a:xfrm>
          <a:prstGeom prst="parallelogram">
            <a:avLst>
              <a:gd fmla="val 6489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20"/>
          <p:cNvCxnSpPr/>
          <p:nvPr/>
        </p:nvCxnSpPr>
        <p:spPr>
          <a:xfrm flipH="1" rot="10800000">
            <a:off x="1802825" y="4647500"/>
            <a:ext cx="425700" cy="1096200"/>
          </a:xfrm>
          <a:prstGeom prst="straightConnector1">
            <a:avLst/>
          </a:prstGeom>
          <a:noFill/>
          <a:ln cap="flat" cmpd="sng" w="19050">
            <a:solidFill>
              <a:srgbClr val="000000"/>
            </a:solidFill>
            <a:prstDash val="solid"/>
            <a:round/>
            <a:headEnd len="med" w="med" type="none"/>
            <a:tailEnd len="med" w="med" type="triangle"/>
          </a:ln>
        </p:spPr>
      </p:cxnSp>
      <p:pic>
        <p:nvPicPr>
          <p:cNvPr id="134" name="Google Shape;134;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90575" y="4396970"/>
            <a:ext cx="137950" cy="182275"/>
          </a:xfrm>
          <a:prstGeom prst="rect">
            <a:avLst/>
          </a:prstGeom>
          <a:noFill/>
          <a:ln>
            <a:noFill/>
          </a:ln>
        </p:spPr>
      </p:pic>
      <p:cxnSp>
        <p:nvCxnSpPr>
          <p:cNvPr id="135" name="Google Shape;135;p20"/>
          <p:cNvCxnSpPr/>
          <p:nvPr/>
        </p:nvCxnSpPr>
        <p:spPr>
          <a:xfrm>
            <a:off x="1848125" y="5614585"/>
            <a:ext cx="63300" cy="65700"/>
          </a:xfrm>
          <a:prstGeom prst="straightConnector1">
            <a:avLst/>
          </a:prstGeom>
          <a:noFill/>
          <a:ln cap="flat" cmpd="sng" w="9525">
            <a:solidFill>
              <a:srgbClr val="000000"/>
            </a:solidFill>
            <a:prstDash val="solid"/>
            <a:round/>
            <a:headEnd len="med" w="med" type="none"/>
            <a:tailEnd len="med" w="med" type="none"/>
          </a:ln>
        </p:spPr>
      </p:cxnSp>
      <p:cxnSp>
        <p:nvCxnSpPr>
          <p:cNvPr id="136" name="Google Shape;136;p20"/>
          <p:cNvCxnSpPr/>
          <p:nvPr/>
        </p:nvCxnSpPr>
        <p:spPr>
          <a:xfrm flipH="1" rot="10800000">
            <a:off x="1863960" y="5675815"/>
            <a:ext cx="45300" cy="115500"/>
          </a:xfrm>
          <a:prstGeom prst="straightConnector1">
            <a:avLst/>
          </a:prstGeom>
          <a:noFill/>
          <a:ln cap="flat" cmpd="sng" w="9525">
            <a:solidFill>
              <a:srgbClr val="000000"/>
            </a:solidFill>
            <a:prstDash val="solid"/>
            <a:round/>
            <a:headEnd len="med" w="med" type="none"/>
            <a:tailEnd len="med" w="med" type="none"/>
          </a:ln>
        </p:spPr>
      </p:cxnSp>
      <p:sp>
        <p:nvSpPr>
          <p:cNvPr id="137" name="Google Shape;137;p20"/>
          <p:cNvSpPr/>
          <p:nvPr/>
        </p:nvSpPr>
        <p:spPr>
          <a:xfrm>
            <a:off x="1087125" y="4692800"/>
            <a:ext cx="443925" cy="797225"/>
          </a:xfrm>
          <a:custGeom>
            <a:rect b="b" l="l" r="r" t="t"/>
            <a:pathLst>
              <a:path extrusionOk="0" h="31889" w="17757">
                <a:moveTo>
                  <a:pt x="17757" y="31889"/>
                </a:moveTo>
                <a:cubicBezTo>
                  <a:pt x="16730" y="28628"/>
                  <a:pt x="14556" y="17636"/>
                  <a:pt x="11596" y="12321"/>
                </a:cubicBezTo>
                <a:cubicBezTo>
                  <a:pt x="8637" y="7006"/>
                  <a:pt x="1933" y="2054"/>
                  <a:pt x="0" y="0"/>
                </a:cubicBezTo>
              </a:path>
            </a:pathLst>
          </a:custGeom>
          <a:noFill/>
          <a:ln cap="flat" cmpd="sng" w="9525">
            <a:solidFill>
              <a:srgbClr val="000000"/>
            </a:solidFill>
            <a:prstDash val="solid"/>
            <a:round/>
            <a:headEnd len="med" w="med" type="triangle"/>
            <a:tailEnd len="med" w="med" type="none"/>
          </a:ln>
        </p:spPr>
      </p:sp>
      <p:sp>
        <p:nvSpPr>
          <p:cNvPr id="138" name="Google Shape;138;p20"/>
          <p:cNvSpPr txBox="1"/>
          <p:nvPr/>
        </p:nvSpPr>
        <p:spPr>
          <a:xfrm>
            <a:off x="661350" y="4397550"/>
            <a:ext cx="5604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a:t>
            </a:r>
            <a:endParaRPr i="1" sz="1800">
              <a:latin typeface="Times New Roman"/>
              <a:ea typeface="Times New Roman"/>
              <a:cs typeface="Times New Roman"/>
              <a:sym typeface="Times New Roman"/>
            </a:endParaRPr>
          </a:p>
        </p:txBody>
      </p:sp>
      <p:cxnSp>
        <p:nvCxnSpPr>
          <p:cNvPr id="139" name="Google Shape;139;p20"/>
          <p:cNvCxnSpPr/>
          <p:nvPr/>
        </p:nvCxnSpPr>
        <p:spPr>
          <a:xfrm flipH="1" rot="10800000">
            <a:off x="1811900" y="4221800"/>
            <a:ext cx="3225300" cy="1521900"/>
          </a:xfrm>
          <a:prstGeom prst="straightConnector1">
            <a:avLst/>
          </a:prstGeom>
          <a:noFill/>
          <a:ln cap="flat" cmpd="sng" w="9525">
            <a:solidFill>
              <a:srgbClr val="000000"/>
            </a:solidFill>
            <a:prstDash val="dash"/>
            <a:round/>
            <a:headEnd len="med" w="med" type="none"/>
            <a:tailEnd len="med" w="med" type="triangle"/>
          </a:ln>
        </p:spPr>
      </p:cxnSp>
      <p:sp>
        <p:nvSpPr>
          <p:cNvPr id="140" name="Google Shape;140;p20"/>
          <p:cNvSpPr/>
          <p:nvPr/>
        </p:nvSpPr>
        <p:spPr>
          <a:xfrm rot="-1472437">
            <a:off x="5027954" y="3884200"/>
            <a:ext cx="235471" cy="531349"/>
          </a:xfrm>
          <a:prstGeom prst="ellipse">
            <a:avLst/>
          </a:prstGeom>
          <a:solidFill>
            <a:srgbClr val="9ECEE6"/>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5726875" y="4559988"/>
            <a:ext cx="5604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d</a:t>
            </a:r>
            <a:r>
              <a:rPr lang="en" sz="1800">
                <a:latin typeface="Times New Roman"/>
                <a:ea typeface="Times New Roman"/>
                <a:cs typeface="Times New Roman"/>
                <a:sym typeface="Times New Roman"/>
              </a:rPr>
              <a:t>Ω</a:t>
            </a:r>
            <a:endParaRPr sz="1800">
              <a:latin typeface="Times New Roman"/>
              <a:ea typeface="Times New Roman"/>
              <a:cs typeface="Times New Roman"/>
              <a:sym typeface="Times New Roman"/>
            </a:endParaRPr>
          </a:p>
        </p:txBody>
      </p:sp>
      <p:sp>
        <p:nvSpPr>
          <p:cNvPr id="142" name="Google Shape;142;p20"/>
          <p:cNvSpPr/>
          <p:nvPr/>
        </p:nvSpPr>
        <p:spPr>
          <a:xfrm>
            <a:off x="5317900" y="4221800"/>
            <a:ext cx="561675" cy="416625"/>
          </a:xfrm>
          <a:custGeom>
            <a:rect b="b" l="l" r="r" t="t"/>
            <a:pathLst>
              <a:path extrusionOk="0" h="16665" w="22467">
                <a:moveTo>
                  <a:pt x="0" y="0"/>
                </a:moveTo>
                <a:cubicBezTo>
                  <a:pt x="2657" y="785"/>
                  <a:pt x="12200" y="1930"/>
                  <a:pt x="15944" y="4707"/>
                </a:cubicBezTo>
                <a:cubicBezTo>
                  <a:pt x="19689" y="7485"/>
                  <a:pt x="21380" y="14672"/>
                  <a:pt x="22467" y="16665"/>
                </a:cubicBezTo>
              </a:path>
            </a:pathLst>
          </a:custGeom>
          <a:noFill/>
          <a:ln cap="flat" cmpd="sng" w="9525">
            <a:solidFill>
              <a:srgbClr val="000000"/>
            </a:solidFill>
            <a:prstDash val="solid"/>
            <a:round/>
            <a:headEnd len="med" w="med" type="triangle"/>
            <a:tailEnd len="med" w="med" type="none"/>
          </a:ln>
        </p:spPr>
      </p:sp>
      <p:sp>
        <p:nvSpPr>
          <p:cNvPr id="143" name="Google Shape;143;p20"/>
          <p:cNvSpPr/>
          <p:nvPr/>
        </p:nvSpPr>
        <p:spPr>
          <a:xfrm>
            <a:off x="1993075" y="5317900"/>
            <a:ext cx="235550" cy="217425"/>
          </a:xfrm>
          <a:custGeom>
            <a:rect b="b" l="l" r="r" t="t"/>
            <a:pathLst>
              <a:path extrusionOk="0" h="8697" w="9422">
                <a:moveTo>
                  <a:pt x="0" y="0"/>
                </a:moveTo>
                <a:cubicBezTo>
                  <a:pt x="951" y="529"/>
                  <a:pt x="4138" y="1722"/>
                  <a:pt x="5708" y="3171"/>
                </a:cubicBezTo>
                <a:cubicBezTo>
                  <a:pt x="7278" y="4621"/>
                  <a:pt x="8803" y="7776"/>
                  <a:pt x="9422" y="8697"/>
                </a:cubicBezTo>
              </a:path>
            </a:pathLst>
          </a:custGeom>
          <a:noFill/>
          <a:ln cap="flat" cmpd="sng" w="9525">
            <a:solidFill>
              <a:srgbClr val="000000"/>
            </a:solidFill>
            <a:prstDash val="solid"/>
            <a:round/>
            <a:headEnd len="med" w="med" type="none"/>
            <a:tailEnd len="med" w="med" type="none"/>
          </a:ln>
        </p:spPr>
      </p:sp>
      <p:sp>
        <p:nvSpPr>
          <p:cNvPr id="144" name="Google Shape;144;p20"/>
          <p:cNvSpPr txBox="1"/>
          <p:nvPr/>
        </p:nvSpPr>
        <p:spPr>
          <a:xfrm>
            <a:off x="1922125" y="5089288"/>
            <a:ext cx="5604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Times New Roman"/>
                <a:ea typeface="Times New Roman"/>
                <a:cs typeface="Times New Roman"/>
                <a:sym typeface="Times New Roman"/>
              </a:rPr>
              <a:t>θ</a:t>
            </a:r>
            <a:endParaRPr sz="1800">
              <a:latin typeface="Times New Roman"/>
              <a:ea typeface="Times New Roman"/>
              <a:cs typeface="Times New Roman"/>
              <a:sym typeface="Times New Roman"/>
            </a:endParaRPr>
          </a:p>
        </p:txBody>
      </p:sp>
      <p:pic>
        <p:nvPicPr>
          <p:cNvPr id="145" name="Google Shape;145;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24638" y="2508825"/>
            <a:ext cx="4244570" cy="371400"/>
          </a:xfrm>
          <a:prstGeom prst="rect">
            <a:avLst/>
          </a:prstGeom>
          <a:noFill/>
          <a:ln>
            <a:noFill/>
          </a:ln>
        </p:spPr>
      </p:pic>
      <p:sp>
        <p:nvSpPr>
          <p:cNvPr id="146" name="Google Shape;146;p20"/>
          <p:cNvSpPr/>
          <p:nvPr/>
        </p:nvSpPr>
        <p:spPr>
          <a:xfrm>
            <a:off x="1811900" y="3904625"/>
            <a:ext cx="3451650" cy="1834525"/>
          </a:xfrm>
          <a:custGeom>
            <a:rect b="b" l="l" r="r" t="t"/>
            <a:pathLst>
              <a:path extrusionOk="0" h="73381" w="138066">
                <a:moveTo>
                  <a:pt x="128825" y="0"/>
                </a:moveTo>
                <a:lnTo>
                  <a:pt x="0" y="73381"/>
                </a:lnTo>
                <a:lnTo>
                  <a:pt x="138066" y="19749"/>
                </a:lnTo>
                <a:close/>
              </a:path>
            </a:pathLst>
          </a:custGeom>
          <a:solidFill>
            <a:srgbClr val="9ECEE6">
              <a:alpha val="70000"/>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Definitions from different perspectives</a:t>
            </a:r>
            <a:endParaRPr/>
          </a:p>
        </p:txBody>
      </p:sp>
      <p:sp>
        <p:nvSpPr>
          <p:cNvPr id="152" name="Google Shape;152;p21"/>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Intensity is …. </a:t>
            </a:r>
            <a:r>
              <a:rPr i="1" lang="en"/>
              <a:t>per unit time, per unit frequency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energy emitted per unit area of the emitter into some solid angle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energy received from some solid angle per unit area of the receiver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