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33D7-046F-4C79-8B44-EB2854FB4EBE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D2BA6F-150A-4662-8060-99BF376D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0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33D7-046F-4C79-8B44-EB2854FB4EBE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D2BA6F-150A-4662-8060-99BF376D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4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33D7-046F-4C79-8B44-EB2854FB4EBE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D2BA6F-150A-4662-8060-99BF376DF44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7841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33D7-046F-4C79-8B44-EB2854FB4EBE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D2BA6F-150A-4662-8060-99BF376D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00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33D7-046F-4C79-8B44-EB2854FB4EBE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D2BA6F-150A-4662-8060-99BF376DF44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3747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33D7-046F-4C79-8B44-EB2854FB4EBE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D2BA6F-150A-4662-8060-99BF376D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28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33D7-046F-4C79-8B44-EB2854FB4EBE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BA6F-150A-4662-8060-99BF376D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78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33D7-046F-4C79-8B44-EB2854FB4EBE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BA6F-150A-4662-8060-99BF376D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1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33D7-046F-4C79-8B44-EB2854FB4EBE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BA6F-150A-4662-8060-99BF376D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5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33D7-046F-4C79-8B44-EB2854FB4EBE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D2BA6F-150A-4662-8060-99BF376D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8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33D7-046F-4C79-8B44-EB2854FB4EBE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D2BA6F-150A-4662-8060-99BF376D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33D7-046F-4C79-8B44-EB2854FB4EBE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D2BA6F-150A-4662-8060-99BF376D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9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33D7-046F-4C79-8B44-EB2854FB4EBE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BA6F-150A-4662-8060-99BF376D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9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33D7-046F-4C79-8B44-EB2854FB4EBE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BA6F-150A-4662-8060-99BF376D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7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33D7-046F-4C79-8B44-EB2854FB4EBE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BA6F-150A-4662-8060-99BF376D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0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33D7-046F-4C79-8B44-EB2854FB4EBE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D2BA6F-150A-4662-8060-99BF376D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4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633D7-046F-4C79-8B44-EB2854FB4EBE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D2BA6F-150A-4662-8060-99BF376D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5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467-019-13056-x" TargetMode="External"/><Relationship Id="rId2" Type="http://schemas.openxmlformats.org/officeDocument/2006/relationships/hyperlink" Target="https://towardsdatascience.com/why-umap-is-superior-over-tsne-faa039c28e9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iorxiv.org/content/10.1101/2019.12.19.877522v1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8/s41592-018-0254-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8/s41592-019-0619-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0377-0427(87)90125-7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BF0190807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93/bioinformatics/btaa44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batch correction and evaluation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Johnathan </a:t>
            </a:r>
            <a:r>
              <a:rPr lang="en-US" dirty="0"/>
              <a:t>L</a:t>
            </a:r>
            <a:r>
              <a:rPr lang="en-US" dirty="0" smtClean="0"/>
              <a:t>o,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44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t-SNE (t-distributed stochastic neighbor </a:t>
            </a:r>
            <a:r>
              <a:rPr lang="en-US" dirty="0" err="1" smtClean="0"/>
              <a:t>embeddings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6468" y="1697040"/>
            <a:ext cx="6391873" cy="4893276"/>
          </a:xfrm>
        </p:spPr>
        <p:txBody>
          <a:bodyPr>
            <a:normAutofit/>
          </a:bodyPr>
          <a:lstStyle/>
          <a:p>
            <a:r>
              <a:rPr lang="en-US" dirty="0"/>
              <a:t>Graph-based method for visualization</a:t>
            </a:r>
          </a:p>
          <a:p>
            <a:r>
              <a:rPr lang="en-US" dirty="0"/>
              <a:t>Preserves local geometry by computing a similarity matrix for data points</a:t>
            </a:r>
          </a:p>
          <a:p>
            <a:r>
              <a:rPr lang="en-US" dirty="0"/>
              <a:t>Reduces space down to set number of dimensions (2 or 3 for visualization) and places points randomly in the space</a:t>
            </a:r>
          </a:p>
          <a:p>
            <a:r>
              <a:rPr lang="en-US" dirty="0"/>
              <a:t>Computes new similarities between points and gradually transforms the new space so that this second similarity matrix is as close as possible to the first.</a:t>
            </a:r>
          </a:p>
          <a:p>
            <a:r>
              <a:rPr lang="en-US" dirty="0"/>
              <a:t>Similarity scores are computed based on the normal distribution for the first similarity matrix and the t-distribution for the second</a:t>
            </a:r>
          </a:p>
          <a:p>
            <a:r>
              <a:rPr lang="en-US" dirty="0"/>
              <a:t>Use cost function based on KL-divergence (measure of difference between distributions)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341" y="1484869"/>
            <a:ext cx="4153659" cy="26588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94573" y="4572000"/>
            <a:ext cx="3097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dataset as previous slide, visualized with t-SNE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50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UMAP – Uniform Manifold Approximation and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based method using simplicial complexes</a:t>
            </a:r>
          </a:p>
          <a:p>
            <a:r>
              <a:rPr lang="en-US" dirty="0"/>
              <a:t>Cover a manifold by altering distance metric to ensure connectivity</a:t>
            </a:r>
          </a:p>
          <a:p>
            <a:r>
              <a:rPr lang="en-US" dirty="0"/>
              <a:t>Preserves both local and global structure</a:t>
            </a:r>
          </a:p>
          <a:p>
            <a:r>
              <a:rPr lang="en-US" dirty="0"/>
              <a:t>Cost function based on cross entropy from information theory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95" y="3973837"/>
            <a:ext cx="4469819" cy="28841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04886" y="4022411"/>
            <a:ext cx="3299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UMAP version of dataset from previous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7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 vs UMAP vs PCA</a:t>
            </a:r>
          </a:p>
        </p:txBody>
      </p:sp>
      <p:pic>
        <p:nvPicPr>
          <p:cNvPr id="4" name="Picture 2" descr="https://imgur.com/iMjNF0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487" y="1264555"/>
            <a:ext cx="8352295" cy="258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3215" y="1456079"/>
            <a:ext cx="162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Credit: </a:t>
            </a:r>
            <a:r>
              <a:rPr lang="en-US" dirty="0" err="1" smtClean="0"/>
              <a:t>Parul</a:t>
            </a:r>
            <a:r>
              <a:rPr lang="en-US" dirty="0" smtClean="0"/>
              <a:t> Pandey</a:t>
            </a:r>
            <a:endParaRPr lang="en-US" dirty="0"/>
          </a:p>
        </p:txBody>
      </p:sp>
      <p:pic>
        <p:nvPicPr>
          <p:cNvPr id="6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487" y="3847629"/>
            <a:ext cx="5073613" cy="285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054302" y="5091782"/>
            <a:ext cx="185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Credit: James X.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64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 vs UMAP vs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t-SNE does not capture global structure well – in other words, the distances between clusters on the resulting projection is not informative; UMAP and PCA preserve global structure</a:t>
            </a:r>
          </a:p>
          <a:p>
            <a:r>
              <a:rPr lang="en-US" dirty="0"/>
              <a:t>UMAP and t-SNE capture non-linear correlations between variables, but PCA does not</a:t>
            </a:r>
          </a:p>
          <a:p>
            <a:r>
              <a:rPr lang="en-US" dirty="0"/>
              <a:t>All three use different cost functions; KL-divergence used by t-SNE results in low to no cost for points that are distant in high dimension becoming close in lower dimension, while CE used by UMAP has a large penalty for both close points becoming distant and distant points becoming close.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99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 vs UMAP vs PCA</a:t>
            </a:r>
          </a:p>
        </p:txBody>
      </p:sp>
      <p:pic>
        <p:nvPicPr>
          <p:cNvPr id="4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832" y="1543337"/>
            <a:ext cx="4150936" cy="304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383" y="1543337"/>
            <a:ext cx="4028613" cy="289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90249" y="5181667"/>
            <a:ext cx="712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KL-divergence on left, CE on right, X is distance in high </a:t>
            </a:r>
            <a:r>
              <a:rPr lang="en-US" dirty="0" err="1" smtClean="0"/>
              <a:t>dim’n</a:t>
            </a:r>
            <a:r>
              <a:rPr lang="en-US" dirty="0" smtClean="0"/>
              <a:t>, Y is distance in low </a:t>
            </a:r>
            <a:r>
              <a:rPr lang="en-US" dirty="0" err="1" smtClean="0"/>
              <a:t>dim’n</a:t>
            </a:r>
            <a:r>
              <a:rPr lang="en-US" dirty="0" smtClean="0"/>
              <a:t>. Credit: Nikolay </a:t>
            </a:r>
            <a:r>
              <a:rPr lang="en-US" dirty="0" err="1" smtClean="0"/>
              <a:t>Oskolkov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46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 vs UMAP vs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Conflicting opinions on use of alternative initialization parameters for t-SNE to overcome difficulty in preserving global structure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https://towardsdatascience.com/why-umap-is-superior-over-tsne-faa039c28e99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https://doi.org/10.1038/s41467-019-13056-x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https://www.biorxiv.org/content/10.1101/2019.12.19.877522v1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9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kBET</a:t>
            </a:r>
            <a:r>
              <a:rPr lang="en-US" dirty="0"/>
              <a:t>: k-nearest neighbor batch effect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https://doi.org/10.1038/s41592-018-0254-1</a:t>
            </a:r>
            <a:endParaRPr lang="en-US" dirty="0"/>
          </a:p>
          <a:p>
            <a:r>
              <a:rPr lang="en-US" dirty="0"/>
              <a:t>Measure batch mixing on local level by taking the k-nearest neighbors of a random data point (a random neighborhood) and counting the number of neighbors from each batch. </a:t>
            </a:r>
          </a:p>
          <a:p>
            <a:r>
              <a:rPr lang="en-US" dirty="0"/>
              <a:t>Assumes that the batches are from repetitions of the same experiment and that major differences are only in technical covariates</a:t>
            </a:r>
          </a:p>
          <a:p>
            <a:r>
              <a:rPr lang="en-US" dirty="0"/>
              <a:t>Performs </a:t>
            </a:r>
            <a:r>
              <a:rPr lang="el-GR" dirty="0"/>
              <a:t>χ</a:t>
            </a:r>
            <a:r>
              <a:rPr lang="el-GR" baseline="30000" dirty="0"/>
              <a:t>2</a:t>
            </a:r>
            <a:r>
              <a:rPr lang="el-GR" dirty="0"/>
              <a:t>-</a:t>
            </a:r>
            <a:r>
              <a:rPr lang="en-US" dirty="0"/>
              <a:t>based test on each random neighborhood to determine if difference from overall batch distribution is significant at some level</a:t>
            </a:r>
          </a:p>
          <a:p>
            <a:r>
              <a:rPr lang="en-US" dirty="0"/>
              <a:t>Low rejection = good mixing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251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kBET</a:t>
            </a:r>
            <a:r>
              <a:rPr lang="en-US" dirty="0" smtClean="0"/>
              <a:t>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754659"/>
            <a:ext cx="4021653" cy="4156563"/>
          </a:xfrm>
        </p:spPr>
        <p:txBody>
          <a:bodyPr/>
          <a:lstStyle/>
          <a:p>
            <a:r>
              <a:rPr lang="en-US" dirty="0" smtClean="0"/>
              <a:t>For the dataset to the left, </a:t>
            </a:r>
            <a:r>
              <a:rPr lang="en-US" dirty="0" err="1" smtClean="0"/>
              <a:t>kBET</a:t>
            </a:r>
            <a:r>
              <a:rPr lang="en-US" dirty="0" smtClean="0"/>
              <a:t> shows that clusters do not exhibit nearly as much homogenization as expected under the null.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14" y="1412339"/>
            <a:ext cx="5048070" cy="412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56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LISI: local inverse Simpson’s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https://doi.org/10.1038/s41592-019-0619-0</a:t>
            </a:r>
            <a:endParaRPr lang="en-US" dirty="0"/>
          </a:p>
          <a:p>
            <a:r>
              <a:rPr lang="en-US" dirty="0"/>
              <a:t>Addresses both issues with </a:t>
            </a:r>
            <a:r>
              <a:rPr lang="en-US" dirty="0" err="1"/>
              <a:t>kBET</a:t>
            </a:r>
            <a:r>
              <a:rPr lang="en-US" dirty="0"/>
              <a:t> raised above</a:t>
            </a:r>
          </a:p>
          <a:p>
            <a:pPr lvl="1"/>
            <a:r>
              <a:rPr lang="en-US" dirty="0"/>
              <a:t>For local diversity, neighborhoods are described by Gaussian kernel-based distributions using a fixed perplexity</a:t>
            </a:r>
          </a:p>
          <a:p>
            <a:pPr lvl="1"/>
            <a:r>
              <a:rPr lang="en-US" dirty="0"/>
              <a:t>To deal with datasets composed of differing cell types, the inverse Simpson’s index is used: </a:t>
            </a:r>
            <a:r>
              <a:rPr lang="el-GR" dirty="0"/>
              <a:t>(1/Σ</a:t>
            </a:r>
            <a:r>
              <a:rPr lang="en-US" i="1" baseline="-25000" dirty="0"/>
              <a:t>b</a:t>
            </a:r>
            <a:r>
              <a:rPr lang="en-US" baseline="-25000" dirty="0"/>
              <a:t>=1</a:t>
            </a:r>
            <a:r>
              <a:rPr lang="en-US" i="1" baseline="30000" dirty="0"/>
              <a:t>B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)).</a:t>
            </a:r>
          </a:p>
          <a:p>
            <a:pPr lvl="2"/>
            <a:r>
              <a:rPr lang="en-US" dirty="0"/>
              <a:t>Gives the expected number of cells to sample from a local neighborhood before two are drawn from the same batch</a:t>
            </a:r>
          </a:p>
          <a:p>
            <a:pPr lvl="2"/>
            <a:r>
              <a:rPr lang="en-US" dirty="0"/>
              <a:t>Knowing number of batches in a neighborhood allows users to incorporate their knowledge of dataset composition when determining which integration method works best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14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LISI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3223" y="1515763"/>
            <a:ext cx="5470877" cy="2005914"/>
          </a:xfrm>
        </p:spPr>
        <p:txBody>
          <a:bodyPr/>
          <a:lstStyle/>
          <a:p>
            <a:r>
              <a:rPr lang="en-US" dirty="0" smtClean="0"/>
              <a:t>Top left shows good mixing, with many random neighborhoods showing high local diversity, bottom left shows poor mixing.</a:t>
            </a:r>
          </a:p>
          <a:p>
            <a:r>
              <a:rPr lang="en-US" dirty="0" smtClean="0"/>
              <a:t>Bottom shows LISI results displayed as a histogram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089" y="624110"/>
            <a:ext cx="3444523" cy="26645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089" y="3308859"/>
            <a:ext cx="3444523" cy="26645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985" y="3785892"/>
            <a:ext cx="3355352" cy="307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6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batch correction?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Experiments are designed to isolate and test the effects of treatments independently</a:t>
            </a:r>
          </a:p>
          <a:p>
            <a:r>
              <a:rPr lang="en-US" b="1" dirty="0" smtClean="0"/>
              <a:t>however, </a:t>
            </a:r>
            <a:r>
              <a:rPr lang="en-US" dirty="0" smtClean="0"/>
              <a:t>practicality imposes limits</a:t>
            </a:r>
          </a:p>
          <a:p>
            <a:pPr lvl="1"/>
            <a:r>
              <a:rPr lang="en-US" dirty="0" smtClean="0"/>
              <a:t>Data must sometimes be collected in batches, and differences may result from temporal, climactic, seasonal, technological, and other differences from batch to batch</a:t>
            </a:r>
          </a:p>
          <a:p>
            <a:r>
              <a:rPr lang="en-US" dirty="0" smtClean="0"/>
              <a:t>And what about data from different experiments?</a:t>
            </a:r>
          </a:p>
          <a:p>
            <a:pPr lvl="1"/>
            <a:r>
              <a:rPr lang="en-US" dirty="0" smtClean="0"/>
              <a:t>Data often is labeled differently and exists in a different feature space with unknown correspondence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387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ASW – average silhouette 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tooltip="Persistent link using digital object identifier"/>
              </a:rPr>
              <a:t>https://doi.org/10.1016/0377-0427(87)90125-7</a:t>
            </a:r>
            <a:endParaRPr lang="en-US" dirty="0"/>
          </a:p>
          <a:p>
            <a:r>
              <a:rPr lang="en-US" dirty="0"/>
              <a:t>Constructs “silhouettes” of each cluster that differentiate the data points within the cluster based on how close they are to the others</a:t>
            </a:r>
          </a:p>
          <a:p>
            <a:pPr lvl="1"/>
            <a:r>
              <a:rPr lang="en-US" dirty="0"/>
              <a:t>Average width of a silhouette shows how closely clustered data is</a:t>
            </a:r>
          </a:p>
          <a:p>
            <a:pPr lvl="1"/>
            <a:r>
              <a:rPr lang="en-US" dirty="0"/>
              <a:t>Range = [-1,1]</a:t>
            </a:r>
          </a:p>
          <a:p>
            <a:r>
              <a:rPr lang="en-US" dirty="0"/>
              <a:t>For cells by cell type (or other biological effect), we expect ASW to be high</a:t>
            </a:r>
          </a:p>
          <a:p>
            <a:r>
              <a:rPr lang="en-US" dirty="0"/>
              <a:t>For batch effects, we want ASW to be close to 0</a:t>
            </a:r>
          </a:p>
          <a:p>
            <a:r>
              <a:rPr lang="en-US" dirty="0"/>
              <a:t>Negative ASW indicates incorrect clustering (observations are closer to another cluster than their own)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73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 – adjusted rand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https://doi.org/10.1007/BF01908075</a:t>
            </a:r>
            <a:endParaRPr lang="en-US" u="sng" dirty="0"/>
          </a:p>
          <a:p>
            <a:r>
              <a:rPr lang="en-US" dirty="0"/>
              <a:t>Assess the congruence of two proximity matrices using a simple cross-product measure</a:t>
            </a:r>
          </a:p>
          <a:p>
            <a:r>
              <a:rPr lang="en-US" dirty="0"/>
              <a:t>If two partitions correspond, ARI -&gt; 1. If the partitions are random, ARI -&gt; 0</a:t>
            </a:r>
          </a:p>
          <a:p>
            <a:r>
              <a:rPr lang="en-US" dirty="0"/>
              <a:t>Similar to ASW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49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illustration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3317318" cy="3777622"/>
          </a:xfrm>
        </p:spPr>
        <p:txBody>
          <a:bodyPr/>
          <a:lstStyle/>
          <a:p>
            <a:r>
              <a:rPr lang="en-US" dirty="0" smtClean="0"/>
              <a:t>3 datasets (which we will later explore on our own in Python) – t293, </a:t>
            </a:r>
            <a:r>
              <a:rPr lang="en-US" dirty="0" err="1" smtClean="0"/>
              <a:t>jurkat</a:t>
            </a:r>
            <a:r>
              <a:rPr lang="en-US" dirty="0" smtClean="0"/>
              <a:t> and half. </a:t>
            </a:r>
          </a:p>
          <a:p>
            <a:r>
              <a:rPr lang="en-US" dirty="0" smtClean="0"/>
              <a:t>T293 and </a:t>
            </a:r>
            <a:r>
              <a:rPr lang="en-US" dirty="0" err="1" smtClean="0"/>
              <a:t>jurkat</a:t>
            </a:r>
            <a:r>
              <a:rPr lang="en-US" dirty="0" smtClean="0"/>
              <a:t> are samples from pure cell lines, half is a 50:50 admixture.</a:t>
            </a:r>
          </a:p>
          <a:p>
            <a:r>
              <a:rPr lang="en-US" dirty="0" smtClean="0"/>
              <a:t>Only two cell types so we expect 2 clusters, but PCA reveals 3 distinct clusters – batch effect</a:t>
            </a:r>
            <a:endParaRPr lang="en-US" dirty="0"/>
          </a:p>
        </p:txBody>
      </p:sp>
      <p:pic>
        <p:nvPicPr>
          <p:cNvPr id="1028" name="Picture 4" descr="https://portals.broadinstitute.org/harmony/articles/quickstart_files/figure-html/unnamed-chunk-5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736" y="2133600"/>
            <a:ext cx="5856458" cy="361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14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batch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3013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Harmony</a:t>
            </a:r>
          </a:p>
          <a:p>
            <a:pPr lvl="1"/>
            <a:r>
              <a:rPr lang="en-US" dirty="0" err="1"/>
              <a:t>Korsunsky</a:t>
            </a:r>
            <a:r>
              <a:rPr lang="en-US" dirty="0"/>
              <a:t>, I., Millard, N., Fan, J. </a:t>
            </a:r>
            <a:r>
              <a:rPr lang="en-US" i="1" dirty="0"/>
              <a:t>et al.</a:t>
            </a:r>
            <a:r>
              <a:rPr lang="en-US" dirty="0"/>
              <a:t> Fast, sensitive and accurate integration of single-cell data with Harmony. </a:t>
            </a:r>
            <a:r>
              <a:rPr lang="en-US" i="1" dirty="0"/>
              <a:t>Nat Methods</a:t>
            </a:r>
            <a:r>
              <a:rPr lang="en-US" dirty="0"/>
              <a:t> </a:t>
            </a:r>
            <a:r>
              <a:rPr lang="en-US" b="1" dirty="0"/>
              <a:t>16, </a:t>
            </a:r>
            <a:r>
              <a:rPr lang="en-US" dirty="0"/>
              <a:t>1289–1296 (2019). https://doi.org/10.1038/s41592-019-0619-0</a:t>
            </a:r>
            <a:endParaRPr lang="en-US" dirty="0" smtClean="0"/>
          </a:p>
          <a:p>
            <a:r>
              <a:rPr lang="en-US" dirty="0" err="1" smtClean="0"/>
              <a:t>UnionCom</a:t>
            </a:r>
            <a:endParaRPr lang="en-US" dirty="0" smtClean="0"/>
          </a:p>
          <a:p>
            <a:pPr lvl="1"/>
            <a:r>
              <a:rPr lang="en-US" dirty="0"/>
              <a:t>Kai Cao, </a:t>
            </a:r>
            <a:r>
              <a:rPr lang="en-US" dirty="0" err="1"/>
              <a:t>Xiangqi</a:t>
            </a:r>
            <a:r>
              <a:rPr lang="en-US" dirty="0"/>
              <a:t> Bai, </a:t>
            </a:r>
            <a:r>
              <a:rPr lang="en-US" dirty="0" err="1"/>
              <a:t>Yiguang</a:t>
            </a:r>
            <a:r>
              <a:rPr lang="en-US" dirty="0"/>
              <a:t> Hong, Lin Wan, Unsupervised topological alignment for single-cell multi-omics integration, </a:t>
            </a:r>
            <a:r>
              <a:rPr lang="en-US" i="1" dirty="0"/>
              <a:t>Bioinformatics</a:t>
            </a:r>
            <a:r>
              <a:rPr lang="en-US" dirty="0"/>
              <a:t>, Volume 36, Issue Supplement_1, July 2020, Pages i48–i56, </a:t>
            </a:r>
            <a:r>
              <a:rPr lang="en-US" dirty="0">
                <a:hlinkClick r:id="rId2"/>
              </a:rPr>
              <a:t>https://doi.org/10.1093/bioinformatics/btaa443</a:t>
            </a:r>
            <a:endParaRPr lang="en-US" dirty="0" smtClean="0"/>
          </a:p>
          <a:p>
            <a:r>
              <a:rPr lang="en-US" dirty="0" smtClean="0"/>
              <a:t>MMD-</a:t>
            </a:r>
            <a:r>
              <a:rPr lang="en-US" dirty="0" err="1" smtClean="0"/>
              <a:t>ResNet</a:t>
            </a:r>
            <a:endParaRPr lang="en-US" dirty="0" smtClean="0"/>
          </a:p>
          <a:p>
            <a:pPr lvl="1"/>
            <a:r>
              <a:rPr lang="en-US" dirty="0" err="1"/>
              <a:t>Shaham</a:t>
            </a:r>
            <a:r>
              <a:rPr lang="en-US" dirty="0"/>
              <a:t> U, Stanton KP, Zhao J, et al. Removal of batch effects using distribution-matching residual networks. Bioinformatics (Oxford, England). 2017 Aug;33(16):2539-2546. DOI: 10.1093/bioinformatics/btx196.</a:t>
            </a:r>
            <a:endParaRPr lang="en-US" dirty="0" smtClean="0"/>
          </a:p>
          <a:p>
            <a:r>
              <a:rPr lang="en-US" dirty="0" smtClean="0"/>
              <a:t>Will cover each of these from a (very basic) theoretical perspective and then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80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Harmony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8670"/>
            <a:ext cx="8915400" cy="2224216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2 step, iterative linear method</a:t>
            </a:r>
          </a:p>
          <a:p>
            <a:pPr lvl="1"/>
            <a:r>
              <a:rPr lang="en-US" dirty="0" smtClean="0"/>
              <a:t>Use PCA to cluster and rank by proportionate distribution of cells across datasets (from well mixed to disproportionate) </a:t>
            </a:r>
          </a:p>
          <a:p>
            <a:pPr lvl="1"/>
            <a:r>
              <a:rPr lang="en-US" dirty="0" smtClean="0"/>
              <a:t>Define cluster centroids for each dataset and correct datasets by cluster to reduce distance between centroids</a:t>
            </a:r>
          </a:p>
          <a:p>
            <a:pPr lvl="1"/>
            <a:r>
              <a:rPr lang="en-US" dirty="0" smtClean="0"/>
              <a:t>Assumes independence between cluster and batch assignment (which is usually the case, but not necessarily so)</a:t>
            </a:r>
          </a:p>
        </p:txBody>
      </p:sp>
      <p:pic>
        <p:nvPicPr>
          <p:cNvPr id="2052" name="Picture 4" descr="https://portals.broadinstitute.org/harmony/articles/ma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3632886"/>
            <a:ext cx="7257093" cy="285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490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UnionCom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3700377" cy="4242486"/>
          </a:xfrm>
        </p:spPr>
        <p:txBody>
          <a:bodyPr>
            <a:normAutofit/>
          </a:bodyPr>
          <a:lstStyle/>
          <a:p>
            <a:r>
              <a:rPr lang="en-US" dirty="0" smtClean="0"/>
              <a:t>Expressly designed for data integration, not batch correction</a:t>
            </a:r>
          </a:p>
          <a:p>
            <a:r>
              <a:rPr lang="en-US" dirty="0" smtClean="0"/>
              <a:t>Does not require correspondence between cells or features</a:t>
            </a:r>
          </a:p>
          <a:p>
            <a:r>
              <a:rPr lang="en-US" dirty="0" smtClean="0"/>
              <a:t>Constructs low-</a:t>
            </a:r>
            <a:r>
              <a:rPr lang="en-US" dirty="0" err="1" smtClean="0"/>
              <a:t>dimn</a:t>
            </a:r>
            <a:r>
              <a:rPr lang="en-US" dirty="0" smtClean="0"/>
              <a:t> distance matrix for each dataset and aligns manifold by matching the distance matrices across datasets</a:t>
            </a:r>
          </a:p>
        </p:txBody>
      </p:sp>
      <p:pic>
        <p:nvPicPr>
          <p:cNvPr id="3074" name="Picture 2" descr="Schematic overview of UnionCom. (a) Given the input of single-cell multi-omics datasets (e.g. Datasets 1 and 2), which have similar embedded topological structures, UnionCom (b) embeds the intrinsic low-dimensional structure of each single-cell dataset into a geometrical distance matrix of cells within the same dataset; (c) rescales the global distortions on the topological structures across datasets by a global scaling parameter α; (d) aligns the cells across single-cell datasets by matching the geometrical distance matrices based on a matrix optimization method; and (e) finally projects the distinct unmatched features across modalities into a common embedding space for feature comparability of the aligned cells. It does not require one-to-one correspondence among cells across datasets, and it can accommodate samples with dataset-specific cell types (see the branch with black points in Dataset 2 for example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330" y="310977"/>
            <a:ext cx="5422085" cy="544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68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MMD-</a:t>
            </a:r>
            <a:r>
              <a:rPr lang="en-US" dirty="0" err="1" smtClean="0"/>
              <a:t>ResNet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70454"/>
            <a:ext cx="5276980" cy="4806778"/>
          </a:xfrm>
        </p:spPr>
        <p:txBody>
          <a:bodyPr/>
          <a:lstStyle/>
          <a:p>
            <a:r>
              <a:rPr lang="en-US" dirty="0" smtClean="0"/>
              <a:t>Deep learning approach, uses residual neural network to minimize MMD (maximum mean discrepancy)</a:t>
            </a:r>
          </a:p>
          <a:p>
            <a:pPr lvl="1"/>
            <a:r>
              <a:rPr lang="en-US" dirty="0" smtClean="0"/>
              <a:t>MMD is a measure of the “difference” between probability distributions</a:t>
            </a:r>
          </a:p>
          <a:p>
            <a:pPr lvl="1"/>
            <a:r>
              <a:rPr lang="en-US" dirty="0" err="1" smtClean="0"/>
              <a:t>ResNets</a:t>
            </a:r>
            <a:r>
              <a:rPr lang="en-US" dirty="0" smtClean="0"/>
              <a:t> are formed from blocks that iteratively conduct batch normalization and non-linear corrections</a:t>
            </a:r>
          </a:p>
          <a:p>
            <a:r>
              <a:rPr lang="en-US" dirty="0" smtClean="0"/>
              <a:t>Map dataset A to dataset B by maximizing the likelihood that the data in A comes from the distribution of B</a:t>
            </a:r>
            <a:endParaRPr lang="en-US" dirty="0"/>
          </a:p>
        </p:txBody>
      </p:sp>
      <p:pic>
        <p:nvPicPr>
          <p:cNvPr id="4098" name="Picture 2" descr="An external file that holds a picture, illustration, etc.&#10;Object name is btx196f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327" y="247135"/>
            <a:ext cx="3951391" cy="58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18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determine if batch correction is successful?</a:t>
            </a:r>
          </a:p>
          <a:p>
            <a:pPr lvl="1"/>
            <a:r>
              <a:rPr lang="en-US" dirty="0" smtClean="0"/>
              <a:t>Visual (heuristic) inspection</a:t>
            </a:r>
          </a:p>
          <a:p>
            <a:pPr lvl="1"/>
            <a:r>
              <a:rPr lang="en-US" dirty="0" smtClean="0"/>
              <a:t>Quantitative metrics </a:t>
            </a:r>
          </a:p>
          <a:p>
            <a:r>
              <a:rPr lang="en-US" dirty="0" smtClean="0"/>
              <a:t>Visualizations</a:t>
            </a:r>
          </a:p>
          <a:p>
            <a:pPr lvl="1"/>
            <a:r>
              <a:rPr lang="en-US" dirty="0" smtClean="0"/>
              <a:t>PCA, t-SNE, UMAP </a:t>
            </a:r>
          </a:p>
          <a:p>
            <a:pPr lvl="2"/>
            <a:r>
              <a:rPr lang="en-US" dirty="0" smtClean="0"/>
              <a:t>Intrinsically dimensionality reduction but can be used as technique to make clusters visible to humans</a:t>
            </a:r>
          </a:p>
          <a:p>
            <a:r>
              <a:rPr lang="en-US" dirty="0" smtClean="0"/>
              <a:t>Quantitative metrics</a:t>
            </a:r>
          </a:p>
          <a:p>
            <a:pPr lvl="1"/>
            <a:r>
              <a:rPr lang="en-US" dirty="0" smtClean="0"/>
              <a:t>ASW, ARI, LISI, </a:t>
            </a:r>
            <a:r>
              <a:rPr lang="en-US" dirty="0" err="1" smtClean="0"/>
              <a:t>kBET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0352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– 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504" y="1614616"/>
            <a:ext cx="8915400" cy="1684638"/>
          </a:xfrm>
        </p:spPr>
        <p:txBody>
          <a:bodyPr/>
          <a:lstStyle/>
          <a:p>
            <a:r>
              <a:rPr lang="en-US" dirty="0"/>
              <a:t>Good old technique from linear algebra that we are all familiar with</a:t>
            </a:r>
          </a:p>
          <a:p>
            <a:r>
              <a:rPr lang="en-US" dirty="0"/>
              <a:t>Iteratively finds linear combinations of original bases that account for the greatest variance to produce a new set of orthogonal bases</a:t>
            </a:r>
          </a:p>
          <a:p>
            <a:pPr lvl="1"/>
            <a:r>
              <a:rPr lang="en-US" dirty="0"/>
              <a:t>Bases that account for less variance in data can be discarded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66" y="3089188"/>
            <a:ext cx="5327915" cy="34104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13557" y="3447535"/>
            <a:ext cx="2187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from a dataset that we will look at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8742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891</TotalTime>
  <Words>1261</Words>
  <Application>Microsoft Office PowerPoint</Application>
  <PresentationFormat>Widescreen</PresentationFormat>
  <Paragraphs>105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Wisp</vt:lpstr>
      <vt:lpstr>Introduction to batch correction and evaluation</vt:lpstr>
      <vt:lpstr>Why batch correction?</vt:lpstr>
      <vt:lpstr>An illustration</vt:lpstr>
      <vt:lpstr>Methods for batch correction</vt:lpstr>
      <vt:lpstr>Harmony</vt:lpstr>
      <vt:lpstr>UnionCom</vt:lpstr>
      <vt:lpstr>MMD-ResNet</vt:lpstr>
      <vt:lpstr>Evaluation methods</vt:lpstr>
      <vt:lpstr>PCA – Principal component analysis</vt:lpstr>
      <vt:lpstr>t-SNE (t-distributed stochastic neighbor embeddings)</vt:lpstr>
      <vt:lpstr>UMAP – Uniform Manifold Approximation and Projection</vt:lpstr>
      <vt:lpstr>t-SNE vs UMAP vs PCA</vt:lpstr>
      <vt:lpstr>t-SNE vs UMAP vs PCA</vt:lpstr>
      <vt:lpstr>t-SNE vs UMAP vs PCA</vt:lpstr>
      <vt:lpstr>t-SNE vs UMAP vs PCA</vt:lpstr>
      <vt:lpstr>kBET: k-nearest neighbor batch effect test</vt:lpstr>
      <vt:lpstr>kBET - example</vt:lpstr>
      <vt:lpstr>LISI: local inverse Simpson’s index</vt:lpstr>
      <vt:lpstr>LISI - example</vt:lpstr>
      <vt:lpstr>ASW – average silhouette width</vt:lpstr>
      <vt:lpstr>ARI – adjusted rand index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Johnathan Lo</dc:creator>
  <cp:lastModifiedBy>Johnathan Lo</cp:lastModifiedBy>
  <cp:revision>12</cp:revision>
  <dcterms:created xsi:type="dcterms:W3CDTF">2020-08-07T03:10:51Z</dcterms:created>
  <dcterms:modified xsi:type="dcterms:W3CDTF">2020-08-07T18:02:17Z</dcterms:modified>
</cp:coreProperties>
</file>