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7817773-BD25-481F-B12D-8F8C609FB1C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47812B1-15E4-47D0-9692-B97DC3673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1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7773-BD25-481F-B12D-8F8C609FB1C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2B1-15E4-47D0-9692-B97DC3673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91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7773-BD25-481F-B12D-8F8C609FB1C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2B1-15E4-47D0-9692-B97DC3673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92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7773-BD25-481F-B12D-8F8C609FB1C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2B1-15E4-47D0-9692-B97DC3673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463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7773-BD25-481F-B12D-8F8C609FB1C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2B1-15E4-47D0-9692-B97DC3673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50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7773-BD25-481F-B12D-8F8C609FB1C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2B1-15E4-47D0-9692-B97DC3673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42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7773-BD25-481F-B12D-8F8C609FB1C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2B1-15E4-47D0-9692-B97DC3673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5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7817773-BD25-481F-B12D-8F8C609FB1C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2B1-15E4-47D0-9692-B97DC3673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91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7817773-BD25-481F-B12D-8F8C609FB1C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2B1-15E4-47D0-9692-B97DC3673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293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7773-BD25-481F-B12D-8F8C609FB1C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2B1-15E4-47D0-9692-B97DC3673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55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7773-BD25-481F-B12D-8F8C609FB1C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2B1-15E4-47D0-9692-B97DC3673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18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7773-BD25-481F-B12D-8F8C609FB1C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2B1-15E4-47D0-9692-B97DC3673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91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7773-BD25-481F-B12D-8F8C609FB1C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2B1-15E4-47D0-9692-B97DC3673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5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7773-BD25-481F-B12D-8F8C609FB1C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2B1-15E4-47D0-9692-B97DC3673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55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7773-BD25-481F-B12D-8F8C609FB1C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2B1-15E4-47D0-9692-B97DC3673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79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7773-BD25-481F-B12D-8F8C609FB1C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2B1-15E4-47D0-9692-B97DC3673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2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7773-BD25-481F-B12D-8F8C609FB1C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2B1-15E4-47D0-9692-B97DC3673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29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7817773-BD25-481F-B12D-8F8C609FB1C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47812B1-15E4-47D0-9692-B97DC3673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1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10xgenomics.com/single-cell-gene-expression/dataset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94270"/>
            <a:ext cx="9144000" cy="2298357"/>
          </a:xfrm>
        </p:spPr>
        <p:txBody>
          <a:bodyPr>
            <a:normAutofit/>
          </a:bodyPr>
          <a:lstStyle/>
          <a:p>
            <a:r>
              <a:rPr lang="en-US" dirty="0" smtClean="0"/>
              <a:t>Guide to preprocessing </a:t>
            </a:r>
            <a:r>
              <a:rPr lang="en-US" dirty="0" err="1" smtClean="0"/>
              <a:t>scRNA-seq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Johnathan Lo,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939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5048138" cy="3772586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b="1" dirty="0" smtClean="0"/>
              <a:t>scaling</a:t>
            </a:r>
            <a:r>
              <a:rPr lang="en-US" b="1" i="1" dirty="0" smtClean="0"/>
              <a:t> </a:t>
            </a:r>
            <a:r>
              <a:rPr lang="en-US" dirty="0" smtClean="0"/>
              <a:t>to balance gene expression across cells</a:t>
            </a:r>
          </a:p>
          <a:p>
            <a:pPr lvl="1"/>
            <a:r>
              <a:rPr lang="en-US" dirty="0" smtClean="0"/>
              <a:t>Whereas QC eliminates overtly high or low total counts, count depth within a cell may still be artificially skewed by technical covariates for specific genes</a:t>
            </a:r>
          </a:p>
          <a:p>
            <a:pPr lvl="1"/>
            <a:r>
              <a:rPr lang="en-US" dirty="0" smtClean="0"/>
              <a:t>Most common method: CPM normalization - linear</a:t>
            </a:r>
          </a:p>
          <a:p>
            <a:pPr lvl="1"/>
            <a:r>
              <a:rPr lang="en-US" dirty="0" smtClean="0"/>
              <a:t>Assumes that all cells contained equal # of mRNA molecules upon sampling </a:t>
            </a:r>
          </a:p>
          <a:p>
            <a:pPr lvl="1"/>
            <a:r>
              <a:rPr lang="en-US" dirty="0" smtClean="0"/>
              <a:t>Nonlinear methods may use parametric modelling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584" y="2438722"/>
            <a:ext cx="5468946" cy="301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4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Regress on cell cycle features to remove cell cycle effects (if desired)</a:t>
            </a:r>
          </a:p>
          <a:p>
            <a:r>
              <a:rPr lang="en-US" dirty="0" smtClean="0"/>
              <a:t>Regress out count depth scaling and </a:t>
            </a:r>
            <a:r>
              <a:rPr lang="en-US" dirty="0" err="1" smtClean="0"/>
              <a:t>mt</a:t>
            </a:r>
            <a:r>
              <a:rPr lang="en-US" dirty="0" smtClean="0"/>
              <a:t> percentage effects</a:t>
            </a:r>
          </a:p>
          <a:p>
            <a:r>
              <a:rPr lang="en-US" dirty="0" smtClean="0"/>
              <a:t>Impute values for potential dropouts</a:t>
            </a:r>
          </a:p>
          <a:p>
            <a:r>
              <a:rPr lang="en-US" b="1" dirty="0" smtClean="0"/>
              <a:t>Align data from different batches on the same manifold (covered in other </a:t>
            </a:r>
            <a:r>
              <a:rPr lang="en-US" b="1" dirty="0" err="1" smtClean="0"/>
              <a:t>ppts</a:t>
            </a:r>
            <a:r>
              <a:rPr lang="en-US" b="1" dirty="0"/>
              <a:t>)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517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293" y="2492288"/>
            <a:ext cx="3433512" cy="4016519"/>
          </a:xfrm>
        </p:spPr>
      </p:pic>
      <p:sp>
        <p:nvSpPr>
          <p:cNvPr id="5" name="TextBox 4"/>
          <p:cNvSpPr txBox="1"/>
          <p:nvPr/>
        </p:nvSpPr>
        <p:spPr>
          <a:xfrm>
            <a:off x="8674443" y="5809971"/>
            <a:ext cx="2842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ranked tests to select notable features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54954" y="2603500"/>
            <a:ext cx="529527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Select HVGs (highly variable genes) using mean-variance ratio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333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036" y="2384019"/>
            <a:ext cx="4455014" cy="3416300"/>
          </a:xfrm>
        </p:spPr>
        <p:txBody>
          <a:bodyPr/>
          <a:lstStyle/>
          <a:p>
            <a:r>
              <a:rPr lang="en-US" dirty="0" smtClean="0"/>
              <a:t>Reduce selected features using linear (PCA) and nonlinear(t-SNE, UMAP) combinations of variables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261" y="2416925"/>
            <a:ext cx="3303382" cy="33833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119" y="2603500"/>
            <a:ext cx="2791881" cy="30375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83" y="3361566"/>
            <a:ext cx="3303382" cy="338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501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Luecken</a:t>
            </a:r>
            <a:r>
              <a:rPr lang="en-US" dirty="0"/>
              <a:t> MD, </a:t>
            </a:r>
            <a:r>
              <a:rPr lang="en-US" dirty="0" err="1"/>
              <a:t>Theis</a:t>
            </a:r>
            <a:r>
              <a:rPr lang="en-US" dirty="0"/>
              <a:t> FJ. Current best practices in single-cell RNA-</a:t>
            </a:r>
            <a:r>
              <a:rPr lang="en-US" dirty="0" err="1"/>
              <a:t>seq</a:t>
            </a:r>
            <a:r>
              <a:rPr lang="en-US" dirty="0"/>
              <a:t> analysis: a tutorial. </a:t>
            </a:r>
            <a:r>
              <a:rPr lang="en-US" i="1" dirty="0" err="1"/>
              <a:t>Mol</a:t>
            </a:r>
            <a:r>
              <a:rPr lang="en-US" i="1" dirty="0"/>
              <a:t> </a:t>
            </a:r>
            <a:r>
              <a:rPr lang="en-US" i="1" dirty="0" err="1"/>
              <a:t>Syst</a:t>
            </a:r>
            <a:r>
              <a:rPr lang="en-US" i="1" dirty="0"/>
              <a:t> Biol</a:t>
            </a:r>
            <a:r>
              <a:rPr lang="en-US" dirty="0"/>
              <a:t>. 2019;15(6):e8746. Published 2019 Jun 19. doi:10.15252/msb.20188746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93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scRNA-seq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23070"/>
            <a:ext cx="10559251" cy="3696730"/>
          </a:xfrm>
        </p:spPr>
        <p:txBody>
          <a:bodyPr/>
          <a:lstStyle/>
          <a:p>
            <a:r>
              <a:rPr lang="en-US" dirty="0" err="1" smtClean="0"/>
              <a:t>sc</a:t>
            </a:r>
            <a:r>
              <a:rPr lang="en-US" dirty="0" smtClean="0"/>
              <a:t> = single cell, </a:t>
            </a:r>
            <a:r>
              <a:rPr lang="en-US" dirty="0" err="1" smtClean="0"/>
              <a:t>seq</a:t>
            </a:r>
            <a:r>
              <a:rPr lang="en-US" dirty="0" smtClean="0"/>
              <a:t> = sequencing</a:t>
            </a:r>
          </a:p>
          <a:p>
            <a:r>
              <a:rPr lang="en-US" dirty="0" err="1" smtClean="0"/>
              <a:t>scRNA-seq</a:t>
            </a:r>
            <a:r>
              <a:rPr lang="en-US" dirty="0" smtClean="0"/>
              <a:t> helps characterize gene expression on a cellular level, providing finer-grained and more nuanced data compared to bulk expression sequencing.</a:t>
            </a:r>
          </a:p>
          <a:p>
            <a:r>
              <a:rPr lang="en-US" dirty="0" smtClean="0"/>
              <a:t>Ex: two different cell types may exhibit the same mean bulk expression but vastly different distributions for some gene X – </a:t>
            </a:r>
            <a:r>
              <a:rPr lang="en-US" dirty="0" err="1" smtClean="0"/>
              <a:t>scRNA</a:t>
            </a:r>
            <a:r>
              <a:rPr lang="en-US" dirty="0"/>
              <a:t> </a:t>
            </a:r>
            <a:r>
              <a:rPr lang="en-US" dirty="0" smtClean="0"/>
              <a:t>can distinguish the different types but bulk-</a:t>
            </a:r>
            <a:r>
              <a:rPr lang="en-US" dirty="0" err="1" smtClean="0"/>
              <a:t>seq</a:t>
            </a:r>
            <a:r>
              <a:rPr lang="en-US" dirty="0" smtClean="0"/>
              <a:t> cannot</a:t>
            </a:r>
          </a:p>
          <a:p>
            <a:r>
              <a:rPr lang="en-US" dirty="0" smtClean="0"/>
              <a:t>Applications: developmental biology, cancer genomics, infectious disease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</a:t>
            </a:r>
            <a:r>
              <a:rPr lang="en-US" dirty="0" err="1" smtClean="0"/>
              <a:t>scRNA-seq</a:t>
            </a:r>
            <a:r>
              <a:rPr lang="en-US" dirty="0" smtClean="0"/>
              <a:t> data look like?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46638"/>
            <a:ext cx="10460397" cy="4411362"/>
          </a:xfrm>
        </p:spPr>
        <p:txBody>
          <a:bodyPr>
            <a:normAutofit/>
          </a:bodyPr>
          <a:lstStyle/>
          <a:p>
            <a:r>
              <a:rPr lang="en-US" dirty="0" smtClean="0"/>
              <a:t>Raw data from sequencing machines is first processed to human-readable and easily manipulated format</a:t>
            </a:r>
          </a:p>
          <a:p>
            <a:pPr lvl="1"/>
            <a:r>
              <a:rPr lang="en-US" dirty="0" smtClean="0"/>
              <a:t>Pipelines for initial processing: Cell Ranger, </a:t>
            </a:r>
            <a:r>
              <a:rPr lang="en-US" dirty="0" err="1" smtClean="0"/>
              <a:t>indrops</a:t>
            </a:r>
            <a:r>
              <a:rPr lang="en-US" dirty="0" smtClean="0"/>
              <a:t>, SEQC, </a:t>
            </a:r>
            <a:r>
              <a:rPr lang="en-US" dirty="0" err="1" smtClean="0"/>
              <a:t>zUMIs</a:t>
            </a:r>
            <a:endParaRPr lang="en-US" dirty="0" smtClean="0"/>
          </a:p>
          <a:p>
            <a:pPr lvl="1"/>
            <a:r>
              <a:rPr lang="en-US" dirty="0" smtClean="0"/>
              <a:t>Our analyses will use Cell Ranger (10x Genomics) MEX-formatted output</a:t>
            </a:r>
          </a:p>
          <a:p>
            <a:r>
              <a:rPr lang="en-US" dirty="0" smtClean="0"/>
              <a:t>After initial processing, the data consists of 3 files:</a:t>
            </a:r>
          </a:p>
          <a:p>
            <a:pPr lvl="1"/>
            <a:r>
              <a:rPr lang="en-US" dirty="0" err="1" smtClean="0"/>
              <a:t>barcodes.tsv</a:t>
            </a:r>
            <a:r>
              <a:rPr lang="en-US" dirty="0" smtClean="0"/>
              <a:t>, </a:t>
            </a:r>
            <a:r>
              <a:rPr lang="en-US" dirty="0" err="1" smtClean="0"/>
              <a:t>features.tsv</a:t>
            </a:r>
            <a:r>
              <a:rPr lang="en-US" dirty="0" smtClean="0"/>
              <a:t>, </a:t>
            </a:r>
            <a:r>
              <a:rPr lang="en-US" dirty="0" err="1" smtClean="0"/>
              <a:t>matrix.mtx</a:t>
            </a:r>
            <a:r>
              <a:rPr lang="en-US" dirty="0"/>
              <a:t> </a:t>
            </a:r>
          </a:p>
          <a:p>
            <a:r>
              <a:rPr lang="en-US" dirty="0"/>
              <a:t>MEX-format datasets can be found at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support.10xgenomics.com/single-cell-gene-expression/datasets</a:t>
            </a:r>
            <a:endParaRPr lang="en-US" dirty="0" smtClean="0"/>
          </a:p>
          <a:p>
            <a:r>
              <a:rPr lang="en-US" dirty="0" smtClean="0"/>
              <a:t>Data is shaped with cells (observations) in columns and features (genes) as rows</a:t>
            </a:r>
          </a:p>
          <a:p>
            <a:pPr lvl="1"/>
            <a:r>
              <a:rPr lang="en-US" dirty="0" smtClean="0"/>
              <a:t>Data values represent count depth</a:t>
            </a:r>
          </a:p>
        </p:txBody>
      </p:sp>
    </p:spTree>
    <p:extLst>
      <p:ext uri="{BB962C8B-B14F-4D97-AF65-F5344CB8AC3E}">
        <p14:creationId xmlns:p14="http://schemas.microsoft.com/office/powerpoint/2010/main" val="1906023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preprocessing?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534538" cy="3416300"/>
          </a:xfrm>
        </p:spPr>
        <p:txBody>
          <a:bodyPr/>
          <a:lstStyle/>
          <a:p>
            <a:r>
              <a:rPr lang="en-US" dirty="0" smtClean="0"/>
              <a:t>Data contains variation from unwanted sources</a:t>
            </a:r>
          </a:p>
          <a:p>
            <a:pPr lvl="1"/>
            <a:r>
              <a:rPr lang="en-US" dirty="0" smtClean="0"/>
              <a:t>Technical covariates, biological noise, sampling artefacts, batch effects</a:t>
            </a:r>
          </a:p>
          <a:p>
            <a:r>
              <a:rPr lang="en-US" dirty="0" smtClean="0"/>
              <a:t>Make the data useful for downstream analyses without undermining the integrity of its structure</a:t>
            </a:r>
          </a:p>
          <a:p>
            <a:r>
              <a:rPr lang="en-US" dirty="0" smtClean="0"/>
              <a:t>Be careful to avoid data peeking</a:t>
            </a:r>
          </a:p>
        </p:txBody>
      </p:sp>
    </p:spTree>
    <p:extLst>
      <p:ext uri="{BB962C8B-B14F-4D97-AF65-F5344CB8AC3E}">
        <p14:creationId xmlns:p14="http://schemas.microsoft.com/office/powerpoint/2010/main" val="2491562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174789"/>
            <a:ext cx="8825659" cy="4448433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arenR"/>
            </a:pPr>
            <a:r>
              <a:rPr lang="en-US" dirty="0" smtClean="0"/>
              <a:t>Loading data</a:t>
            </a:r>
          </a:p>
          <a:p>
            <a:pPr lvl="1"/>
            <a:r>
              <a:rPr lang="en-US" dirty="0" err="1" smtClean="0"/>
              <a:t>AnnData</a:t>
            </a:r>
            <a:r>
              <a:rPr lang="en-US" dirty="0" smtClean="0"/>
              <a:t> objects, object-oriented programming</a:t>
            </a:r>
          </a:p>
          <a:p>
            <a:pPr>
              <a:buFont typeface="+mj-lt"/>
              <a:buAutoNum type="arabicParenR"/>
            </a:pPr>
            <a:r>
              <a:rPr lang="en-US" dirty="0" smtClean="0"/>
              <a:t>Exploratory statistics</a:t>
            </a:r>
          </a:p>
          <a:p>
            <a:pPr lvl="1"/>
            <a:r>
              <a:rPr lang="en-US" dirty="0" err="1" smtClean="0"/>
              <a:t>Avg</a:t>
            </a:r>
            <a:r>
              <a:rPr lang="en-US" dirty="0" smtClean="0"/>
              <a:t> count depth, empirical distributions, mitochondrial expression</a:t>
            </a:r>
          </a:p>
          <a:p>
            <a:pPr>
              <a:buFont typeface="+mj-lt"/>
              <a:buAutoNum type="arabicParenR"/>
            </a:pPr>
            <a:r>
              <a:rPr lang="en-US" dirty="0" smtClean="0"/>
              <a:t>QC</a:t>
            </a:r>
          </a:p>
          <a:p>
            <a:pPr lvl="1"/>
            <a:r>
              <a:rPr lang="en-US" dirty="0" err="1" smtClean="0"/>
              <a:t>Thresholding</a:t>
            </a:r>
            <a:r>
              <a:rPr lang="en-US" dirty="0" smtClean="0"/>
              <a:t> for burst “cells”, doublets, and ambient expression</a:t>
            </a:r>
          </a:p>
          <a:p>
            <a:pPr>
              <a:buFont typeface="+mj-lt"/>
              <a:buAutoNum type="arabicParenR"/>
            </a:pPr>
            <a:r>
              <a:rPr lang="en-US" dirty="0" smtClean="0"/>
              <a:t>Normalization</a:t>
            </a:r>
          </a:p>
          <a:p>
            <a:pPr lvl="1"/>
            <a:r>
              <a:rPr lang="en-US" dirty="0" smtClean="0"/>
              <a:t>Scaling gene expression to account for technical effects</a:t>
            </a:r>
          </a:p>
          <a:p>
            <a:pPr lvl="1"/>
            <a:r>
              <a:rPr lang="en-US" dirty="0" smtClean="0"/>
              <a:t>Makes the cell population more “homogenous”</a:t>
            </a:r>
          </a:p>
          <a:p>
            <a:pPr>
              <a:buFont typeface="+mj-lt"/>
              <a:buAutoNum type="arabicParenR"/>
            </a:pPr>
            <a:r>
              <a:rPr lang="en-US" dirty="0" smtClean="0"/>
              <a:t>Correction</a:t>
            </a:r>
          </a:p>
          <a:p>
            <a:pPr lvl="1"/>
            <a:r>
              <a:rPr lang="en-US" dirty="0" smtClean="0"/>
              <a:t>Use regression to remove unwanted confounding effects (either biological or technical</a:t>
            </a:r>
          </a:p>
          <a:p>
            <a:pPr lvl="1"/>
            <a:r>
              <a:rPr lang="en-US" dirty="0" smtClean="0"/>
              <a:t>Includes batch correction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780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</a:t>
            </a:r>
            <a:r>
              <a:rPr lang="en-US" dirty="0" smtClean="0"/>
              <a:t>overview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84854"/>
            <a:ext cx="8825659" cy="3634946"/>
          </a:xfrm>
        </p:spPr>
        <p:txBody>
          <a:bodyPr/>
          <a:lstStyle/>
          <a:p>
            <a:pPr>
              <a:buFont typeface="+mj-lt"/>
              <a:buAutoNum type="arabicParenR" startAt="6"/>
            </a:pPr>
            <a:r>
              <a:rPr lang="en-US" dirty="0" smtClean="0"/>
              <a:t>Feature selection</a:t>
            </a:r>
          </a:p>
          <a:p>
            <a:pPr lvl="1"/>
            <a:r>
              <a:rPr lang="en-US" dirty="0" smtClean="0"/>
              <a:t>Highly variable genes</a:t>
            </a:r>
          </a:p>
          <a:p>
            <a:pPr>
              <a:buFont typeface="+mj-lt"/>
              <a:buAutoNum type="arabicParenR" startAt="7"/>
            </a:pPr>
            <a:r>
              <a:rPr lang="en-US" dirty="0" smtClean="0"/>
              <a:t>Dimensionality reduction</a:t>
            </a:r>
          </a:p>
          <a:p>
            <a:pPr lvl="1"/>
            <a:r>
              <a:rPr lang="en-US" dirty="0" smtClean="0"/>
              <a:t>PCA, t-SNE, UMAP, etc</a:t>
            </a:r>
            <a:r>
              <a:rPr lang="en-US" dirty="0"/>
              <a:t>.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140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5804187" cy="3416300"/>
          </a:xfrm>
        </p:spPr>
        <p:txBody>
          <a:bodyPr/>
          <a:lstStyle/>
          <a:p>
            <a:r>
              <a:rPr lang="en-US" dirty="0" smtClean="0"/>
              <a:t>Data is loaded as </a:t>
            </a:r>
            <a:r>
              <a:rPr lang="en-US" dirty="0" err="1" smtClean="0"/>
              <a:t>AnnData</a:t>
            </a:r>
            <a:r>
              <a:rPr lang="en-US" dirty="0" smtClean="0"/>
              <a:t> objects</a:t>
            </a:r>
          </a:p>
          <a:p>
            <a:pPr lvl="1"/>
            <a:r>
              <a:rPr lang="en-US" dirty="0" smtClean="0"/>
              <a:t>Access various attributes with </a:t>
            </a:r>
            <a:r>
              <a:rPr lang="en-US" dirty="0" err="1" smtClean="0"/>
              <a:t>AnnData.var</a:t>
            </a:r>
            <a:r>
              <a:rPr lang="en-US" dirty="0" smtClean="0"/>
              <a:t>, .X, .</a:t>
            </a:r>
            <a:r>
              <a:rPr lang="en-US" dirty="0" err="1" smtClean="0"/>
              <a:t>obs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/>
              <a:t>We will mostly work with </a:t>
            </a:r>
            <a:r>
              <a:rPr lang="en-US" dirty="0" err="1" smtClean="0"/>
              <a:t>AnnData.obsm</a:t>
            </a:r>
            <a:r>
              <a:rPr lang="en-US" dirty="0" smtClean="0"/>
              <a:t> (multivariate observations)</a:t>
            </a:r>
          </a:p>
          <a:p>
            <a:pPr lvl="1"/>
            <a:r>
              <a:rPr lang="en-US" dirty="0" smtClean="0"/>
              <a:t>Keep object oriented principles in mind when working with these objects, also keep in mind that Python does shallow copy by default in assignment operations on objects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085" y="2384855"/>
            <a:ext cx="5570838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149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5653619" cy="3500738"/>
          </a:xfrm>
        </p:spPr>
        <p:txBody>
          <a:bodyPr/>
          <a:lstStyle/>
          <a:p>
            <a:r>
              <a:rPr lang="en-US" dirty="0" smtClean="0"/>
              <a:t>Explore data first by visualizing various statistics</a:t>
            </a:r>
          </a:p>
          <a:p>
            <a:pPr lvl="1"/>
            <a:r>
              <a:rPr lang="en-US" dirty="0" smtClean="0"/>
              <a:t>Empirical count depth distribution, estimated moments (mean, </a:t>
            </a:r>
            <a:r>
              <a:rPr lang="en-US" dirty="0" err="1" smtClean="0"/>
              <a:t>var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Mitochondrial counts and proportions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68" y="2393435"/>
            <a:ext cx="3833100" cy="34467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65912" y="5906630"/>
            <a:ext cx="4295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Histogram of count depth distribution for </a:t>
            </a:r>
            <a:r>
              <a:rPr lang="en-US" dirty="0" smtClean="0"/>
              <a:t>cells – X-axis: count depth, Y-axis: # cells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828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3960743" cy="3040477"/>
          </a:xfrm>
        </p:spPr>
        <p:txBody>
          <a:bodyPr/>
          <a:lstStyle/>
          <a:p>
            <a:r>
              <a:rPr lang="en-US" dirty="0" smtClean="0"/>
              <a:t>Use</a:t>
            </a:r>
            <a:r>
              <a:rPr lang="en-US" b="1" dirty="0" smtClean="0"/>
              <a:t> </a:t>
            </a:r>
            <a:r>
              <a:rPr lang="en-US" b="1" dirty="0" err="1" smtClean="0"/>
              <a:t>thresholding</a:t>
            </a:r>
            <a:r>
              <a:rPr lang="en-US" dirty="0" smtClean="0"/>
              <a:t> to remove unwanted technical and biological effects</a:t>
            </a:r>
          </a:p>
          <a:p>
            <a:pPr lvl="1"/>
            <a:r>
              <a:rPr lang="en-US" dirty="0" smtClean="0"/>
              <a:t>Too many counts = potential doublet</a:t>
            </a:r>
          </a:p>
          <a:p>
            <a:pPr lvl="1"/>
            <a:r>
              <a:rPr lang="en-US" dirty="0" smtClean="0"/>
              <a:t>Too few counts and high MT proportion = potential burst cell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762" y="2517003"/>
            <a:ext cx="2954330" cy="30404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092" y="2517003"/>
            <a:ext cx="2954330" cy="30404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58369" y="5470521"/>
            <a:ext cx="293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% MT expression before </a:t>
            </a:r>
            <a:r>
              <a:rPr lang="en-US" dirty="0" smtClean="0"/>
              <a:t>QC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38326" y="5528886"/>
            <a:ext cx="2811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% </a:t>
            </a:r>
            <a:r>
              <a:rPr lang="en-US" dirty="0" smtClean="0"/>
              <a:t>MT expression </a:t>
            </a:r>
            <a:r>
              <a:rPr lang="en-US" dirty="0" smtClean="0"/>
              <a:t>after </a:t>
            </a:r>
            <a:r>
              <a:rPr lang="en-US" dirty="0" smtClean="0"/>
              <a:t>QC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8157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1082</TotalTime>
  <Words>616</Words>
  <Application>Microsoft Office PowerPoint</Application>
  <PresentationFormat>Widescreen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 Boardroom</vt:lpstr>
      <vt:lpstr>Guide to preprocessing scRNA-seq data</vt:lpstr>
      <vt:lpstr>What is scRNA-seq?</vt:lpstr>
      <vt:lpstr>What does scRNA-seq data look like?</vt:lpstr>
      <vt:lpstr>Why preprocessing?</vt:lpstr>
      <vt:lpstr>Preprocessing overview</vt:lpstr>
      <vt:lpstr>Preprocessing overview (cont’d)</vt:lpstr>
      <vt:lpstr>Loading data</vt:lpstr>
      <vt:lpstr>Data Exploration</vt:lpstr>
      <vt:lpstr>QC</vt:lpstr>
      <vt:lpstr>Normalization</vt:lpstr>
      <vt:lpstr>Correction</vt:lpstr>
      <vt:lpstr>Feature selection</vt:lpstr>
      <vt:lpstr>Dimensionality reduction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Preprocessing, batch correction, and data integration for scRNA sequencing data</dc:title>
  <dc:creator>Johnathan Lo</dc:creator>
  <cp:lastModifiedBy>Johnathan Lo</cp:lastModifiedBy>
  <cp:revision>17</cp:revision>
  <dcterms:created xsi:type="dcterms:W3CDTF">2020-08-07T00:00:25Z</dcterms:created>
  <dcterms:modified xsi:type="dcterms:W3CDTF">2020-08-07T18:02:39Z</dcterms:modified>
</cp:coreProperties>
</file>