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0" r:id="rId7"/>
    <p:sldId id="261" r:id="rId8"/>
    <p:sldId id="262" r:id="rId9"/>
    <p:sldId id="263" r:id="rId10"/>
    <p:sldId id="264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F14FA-43C4-444E-8CDD-DB4F966AB764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BDEFD-D656-48EF-9048-66C9C0DB6D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449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F14FA-43C4-444E-8CDD-DB4F966AB764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BDEFD-D656-48EF-9048-66C9C0DB6D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576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F14FA-43C4-444E-8CDD-DB4F966AB764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BDEFD-D656-48EF-9048-66C9C0DB6D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981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F14FA-43C4-444E-8CDD-DB4F966AB764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BDEFD-D656-48EF-9048-66C9C0DB6D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82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F14FA-43C4-444E-8CDD-DB4F966AB764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BDEFD-D656-48EF-9048-66C9C0DB6D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934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F14FA-43C4-444E-8CDD-DB4F966AB764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BDEFD-D656-48EF-9048-66C9C0DB6D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325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F14FA-43C4-444E-8CDD-DB4F966AB764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BDEFD-D656-48EF-9048-66C9C0DB6D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050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F14FA-43C4-444E-8CDD-DB4F966AB764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BDEFD-D656-48EF-9048-66C9C0DB6D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067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F14FA-43C4-444E-8CDD-DB4F966AB764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BDEFD-D656-48EF-9048-66C9C0DB6D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388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F14FA-43C4-444E-8CDD-DB4F966AB764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BDEFD-D656-48EF-9048-66C9C0DB6D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182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F14FA-43C4-444E-8CDD-DB4F966AB764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BDEFD-D656-48EF-9048-66C9C0DB6D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747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9F14FA-43C4-444E-8CDD-DB4F966AB764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3BDEFD-D656-48EF-9048-66C9C0DB6D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168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pypi.org/project/harmony-pytorch/" TargetMode="External"/><Relationship Id="rId2" Type="http://schemas.openxmlformats.org/officeDocument/2006/relationships/hyperlink" Target="https://portals.broadinstitute.org/harmony/articles/quickstart.htm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support.10xgenomics.com/single-cell-gene-expression/dataset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scanpy.readthedocs.io/en/stable/api/index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Overview of </a:t>
            </a:r>
            <a:r>
              <a:rPr lang="en-US" dirty="0" err="1" smtClean="0"/>
              <a:t>scRNA</a:t>
            </a:r>
            <a:r>
              <a:rPr lang="en-US" dirty="0" smtClean="0"/>
              <a:t> preprocessing and batch correction using </a:t>
            </a:r>
            <a:r>
              <a:rPr lang="en-US" dirty="0" err="1" smtClean="0"/>
              <a:t>scanPy</a:t>
            </a:r>
            <a:r>
              <a:rPr lang="en-US" dirty="0" smtClean="0"/>
              <a:t> and harmony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2844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Clustering – scanpy.tl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381735" cy="1955252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General workflow here is to compute graphs and then embed them within the </a:t>
            </a:r>
            <a:r>
              <a:rPr lang="en-US" dirty="0" err="1" smtClean="0"/>
              <a:t>AnnData</a:t>
            </a:r>
            <a:r>
              <a:rPr lang="en-US" dirty="0" smtClean="0"/>
              <a:t> object</a:t>
            </a:r>
          </a:p>
          <a:p>
            <a:r>
              <a:rPr lang="en-US" dirty="0" smtClean="0"/>
              <a:t>Construct and embed neighborhood graph</a:t>
            </a:r>
          </a:p>
          <a:p>
            <a:r>
              <a:rPr lang="en-US" dirty="0" smtClean="0"/>
              <a:t>Cluster using </a:t>
            </a:r>
            <a:r>
              <a:rPr lang="en-US" dirty="0"/>
              <a:t>L</a:t>
            </a:r>
            <a:r>
              <a:rPr lang="en-US" dirty="0" smtClean="0"/>
              <a:t>eiden or Louvain algorithm, as suggested in </a:t>
            </a:r>
            <a:r>
              <a:rPr lang="en-US" dirty="0" err="1" smtClean="0"/>
              <a:t>Luecken</a:t>
            </a:r>
            <a:r>
              <a:rPr lang="en-US" dirty="0" smtClean="0"/>
              <a:t> and </a:t>
            </a:r>
            <a:r>
              <a:rPr lang="en-US" dirty="0" err="1" smtClean="0"/>
              <a:t>Theis</a:t>
            </a:r>
            <a:r>
              <a:rPr lang="en-US" dirty="0" smtClean="0"/>
              <a:t> 2019</a:t>
            </a:r>
          </a:p>
          <a:p>
            <a:r>
              <a:rPr lang="en-US" dirty="0" smtClean="0"/>
              <a:t>How to pick parameters?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4079" y="3780877"/>
            <a:ext cx="8401954" cy="2618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5278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Harmony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Harmony is an algorithm for batch correction</a:t>
            </a:r>
          </a:p>
          <a:p>
            <a:pPr lvl="1"/>
            <a:r>
              <a:rPr lang="en-US" dirty="0" smtClean="0"/>
              <a:t>Takes reduced data from PCA</a:t>
            </a:r>
          </a:p>
          <a:p>
            <a:pPr lvl="1"/>
            <a:r>
              <a:rPr lang="en-US" dirty="0" smtClean="0"/>
              <a:t>Iteratively clusters similar cells from different batches but maximizes the diversity of batches within each cluster</a:t>
            </a:r>
          </a:p>
          <a:p>
            <a:pPr lvl="1"/>
            <a:r>
              <a:rPr lang="en-US" dirty="0" smtClean="0"/>
              <a:t>Uses cluster membership to calculate correction factor for each cell</a:t>
            </a:r>
          </a:p>
          <a:p>
            <a:pPr lvl="1"/>
            <a:r>
              <a:rPr lang="en-US" dirty="0" smtClean="0"/>
              <a:t>High performance algorithm for mixed datasets using identical cell types but different technologies, different cell types, or multiple batches</a:t>
            </a:r>
          </a:p>
          <a:p>
            <a:pPr lvl="1"/>
            <a:r>
              <a:rPr lang="en-US" dirty="0" smtClean="0"/>
              <a:t>Poorer performance on large datasets (&gt;100,000 cells)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347075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Harmony -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 version: </a:t>
            </a:r>
            <a:r>
              <a:rPr lang="en-US" dirty="0" smtClean="0">
                <a:hlinkClick r:id="rId2"/>
              </a:rPr>
              <a:t>https://portals.broadinstitute.org/harmony/articles/quickstart.html</a:t>
            </a:r>
            <a:endParaRPr lang="en-US" dirty="0" smtClean="0"/>
          </a:p>
          <a:p>
            <a:r>
              <a:rPr lang="en-US" dirty="0" smtClean="0"/>
              <a:t>Python version: </a:t>
            </a:r>
            <a:r>
              <a:rPr lang="en-US" dirty="0" smtClean="0">
                <a:hlinkClick r:id="rId3"/>
              </a:rPr>
              <a:t>https://pypi.org/project/harmony-pytorch/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3219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Harmony on different cell types with different batches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25210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Combined 3 datasets: </a:t>
            </a:r>
            <a:r>
              <a:rPr lang="en-US" dirty="0" err="1" smtClean="0"/>
              <a:t>Jurkat</a:t>
            </a:r>
            <a:r>
              <a:rPr lang="en-US" dirty="0" smtClean="0"/>
              <a:t>, 293t, and </a:t>
            </a:r>
            <a:r>
              <a:rPr lang="en-US" dirty="0" err="1" smtClean="0"/>
              <a:t>Jurkat</a:t>
            </a:r>
            <a:r>
              <a:rPr lang="en-US" dirty="0" smtClean="0"/>
              <a:t>/293t 50:50, found on 10x genomics website</a:t>
            </a:r>
          </a:p>
          <a:p>
            <a:r>
              <a:rPr lang="en-US" dirty="0" smtClean="0"/>
              <a:t>Combine datasets using concatenate method for </a:t>
            </a:r>
            <a:r>
              <a:rPr lang="en-US" dirty="0" err="1" smtClean="0"/>
              <a:t>AnnData</a:t>
            </a:r>
            <a:r>
              <a:rPr lang="en-US" dirty="0" smtClean="0"/>
              <a:t> objects</a:t>
            </a:r>
          </a:p>
          <a:p>
            <a:r>
              <a:rPr lang="en-US" dirty="0" smtClean="0"/>
              <a:t>Conduct QC and PCA as outlined above</a:t>
            </a:r>
          </a:p>
          <a:p>
            <a:r>
              <a:rPr lang="en-US" dirty="0" smtClean="0"/>
              <a:t>Run harmony and embed in </a:t>
            </a:r>
            <a:r>
              <a:rPr lang="en-US" dirty="0" err="1" smtClean="0"/>
              <a:t>AnnData</a:t>
            </a:r>
            <a:r>
              <a:rPr lang="en-US" dirty="0" smtClean="0"/>
              <a:t> object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3173" y="4077730"/>
            <a:ext cx="2832333" cy="258756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81913" y="4436076"/>
            <a:ext cx="1221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Before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0355" y="3474606"/>
            <a:ext cx="3703445" cy="338339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980670" y="4620742"/>
            <a:ext cx="1112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After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5934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format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Raw data should first be processed using </a:t>
            </a:r>
            <a:r>
              <a:rPr lang="en-US" dirty="0" err="1" smtClean="0"/>
              <a:t>CellRanger</a:t>
            </a:r>
            <a:r>
              <a:rPr lang="en-US" dirty="0" smtClean="0"/>
              <a:t> </a:t>
            </a:r>
          </a:p>
          <a:p>
            <a:r>
              <a:rPr lang="en-US" dirty="0" smtClean="0"/>
              <a:t>The following analysis uses MEX formatted data</a:t>
            </a:r>
          </a:p>
          <a:p>
            <a:pPr lvl="1"/>
            <a:r>
              <a:rPr lang="en-US" dirty="0" smtClean="0"/>
              <a:t>Tri-partite dataset –</a:t>
            </a:r>
            <a:r>
              <a:rPr lang="en-US" dirty="0" err="1" smtClean="0"/>
              <a:t>barcodes.tsv</a:t>
            </a:r>
            <a:r>
              <a:rPr lang="en-US" dirty="0" smtClean="0"/>
              <a:t>, </a:t>
            </a:r>
            <a:r>
              <a:rPr lang="en-US" dirty="0" err="1" smtClean="0"/>
              <a:t>genes.tsv</a:t>
            </a:r>
            <a:r>
              <a:rPr lang="en-US" dirty="0" smtClean="0"/>
              <a:t>, </a:t>
            </a:r>
            <a:r>
              <a:rPr lang="en-US" dirty="0" err="1" smtClean="0"/>
              <a:t>matrix.mtx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 smtClean="0"/>
              <a:t>Full pipeline in Python 3.7.3</a:t>
            </a:r>
          </a:p>
          <a:p>
            <a:r>
              <a:rPr lang="en-US" dirty="0" smtClean="0"/>
              <a:t>MEX-format datasets can be found at </a:t>
            </a:r>
            <a:r>
              <a:rPr lang="en-US" dirty="0" smtClean="0">
                <a:hlinkClick r:id="rId2"/>
              </a:rPr>
              <a:t>https://support.10xgenomics.com/single-cell-gene-expression/datasets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40327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Required libraries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following libraries (modules) should be installed: </a:t>
            </a:r>
            <a:r>
              <a:rPr lang="en-US" dirty="0" err="1" smtClean="0"/>
              <a:t>numpy</a:t>
            </a:r>
            <a:r>
              <a:rPr lang="en-US" dirty="0" smtClean="0"/>
              <a:t>, pandas, </a:t>
            </a:r>
            <a:r>
              <a:rPr lang="en-US" dirty="0" err="1" smtClean="0"/>
              <a:t>scanpy</a:t>
            </a:r>
            <a:r>
              <a:rPr lang="en-US" dirty="0" smtClean="0"/>
              <a:t>, harmony, and </a:t>
            </a:r>
            <a:r>
              <a:rPr lang="en-US" dirty="0" err="1" smtClean="0"/>
              <a:t>matplotlib</a:t>
            </a:r>
            <a:r>
              <a:rPr lang="en-US" dirty="0" smtClean="0"/>
              <a:t>. Only </a:t>
            </a:r>
            <a:r>
              <a:rPr lang="en-US" dirty="0" err="1" smtClean="0"/>
              <a:t>scanpy</a:t>
            </a:r>
            <a:r>
              <a:rPr lang="en-US" dirty="0" smtClean="0"/>
              <a:t> and harmony will be absent from a standard python installation. </a:t>
            </a:r>
            <a:endParaRPr lang="en-US" dirty="0"/>
          </a:p>
          <a:p>
            <a:r>
              <a:rPr lang="en-US" dirty="0" smtClean="0"/>
              <a:t>Harmony requires </a:t>
            </a:r>
            <a:r>
              <a:rPr lang="en-US" dirty="0" err="1" smtClean="0"/>
              <a:t>PyTorch</a:t>
            </a:r>
            <a:r>
              <a:rPr lang="en-US" dirty="0" smtClean="0"/>
              <a:t>, which may need installation as well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926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Loading the data into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Scanpy</a:t>
            </a:r>
            <a:r>
              <a:rPr lang="en-US" dirty="0" smtClean="0"/>
              <a:t> uses objects called </a:t>
            </a:r>
            <a:r>
              <a:rPr lang="en-US" dirty="0" err="1" smtClean="0"/>
              <a:t>AnnData</a:t>
            </a:r>
            <a:r>
              <a:rPr lang="en-US" dirty="0" smtClean="0"/>
              <a:t> that inherit from </a:t>
            </a:r>
            <a:r>
              <a:rPr lang="en-US" dirty="0" err="1" smtClean="0"/>
              <a:t>numpy</a:t>
            </a:r>
            <a:r>
              <a:rPr lang="en-US" dirty="0" smtClean="0"/>
              <a:t> arrays. </a:t>
            </a:r>
          </a:p>
          <a:p>
            <a:r>
              <a:rPr lang="en-US" dirty="0" smtClean="0"/>
              <a:t>.X attribute accesses raw data</a:t>
            </a:r>
          </a:p>
          <a:p>
            <a:r>
              <a:rPr lang="en-US" dirty="0" smtClean="0"/>
              <a:t>.</a:t>
            </a:r>
            <a:r>
              <a:rPr lang="en-US" dirty="0" err="1" smtClean="0"/>
              <a:t>var</a:t>
            </a:r>
            <a:r>
              <a:rPr lang="en-US" dirty="0" smtClean="0"/>
              <a:t>, .</a:t>
            </a:r>
            <a:r>
              <a:rPr lang="en-US" dirty="0" err="1" smtClean="0"/>
              <a:t>obs</a:t>
            </a:r>
            <a:r>
              <a:rPr lang="en-US" dirty="0" smtClean="0"/>
              <a:t>, and .</a:t>
            </a:r>
            <a:r>
              <a:rPr lang="en-US" dirty="0" err="1" smtClean="0"/>
              <a:t>uns</a:t>
            </a:r>
            <a:r>
              <a:rPr lang="en-US" dirty="0" smtClean="0"/>
              <a:t> are dictionaries</a:t>
            </a:r>
          </a:p>
          <a:p>
            <a:r>
              <a:rPr lang="en-US" dirty="0" smtClean="0"/>
              <a:t>Generally, can take operations that work for </a:t>
            </a:r>
            <a:r>
              <a:rPr lang="en-US" dirty="0" err="1" smtClean="0"/>
              <a:t>nparrays</a:t>
            </a:r>
            <a:endParaRPr lang="en-US" dirty="0"/>
          </a:p>
        </p:txBody>
      </p:sp>
      <p:sp>
        <p:nvSpPr>
          <p:cNvPr id="4" name="AutoShape 2" descr="https://falexwolf.de/img/scanpy/anndata.sv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3725" y="2422997"/>
            <a:ext cx="4790075" cy="3888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292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Scanpy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Have documentation open at all times!!</a:t>
            </a:r>
          </a:p>
          <a:p>
            <a:r>
              <a:rPr lang="en-US" dirty="0" smtClean="0"/>
              <a:t>Three separate sub-modules – </a:t>
            </a:r>
            <a:r>
              <a:rPr lang="en-US" dirty="0" err="1" smtClean="0"/>
              <a:t>scanpy.pp</a:t>
            </a:r>
            <a:r>
              <a:rPr lang="en-US" dirty="0"/>
              <a:t> </a:t>
            </a:r>
            <a:r>
              <a:rPr lang="en-US" dirty="0" smtClean="0"/>
              <a:t>(preprocessing), scanpy.tl (tools), scanpy.pl (plotting)</a:t>
            </a:r>
          </a:p>
          <a:p>
            <a:endParaRPr lang="en-US" dirty="0"/>
          </a:p>
          <a:p>
            <a:r>
              <a:rPr lang="en-US" dirty="0" smtClean="0">
                <a:hlinkClick r:id="rId2"/>
              </a:rPr>
              <a:t>https://scanpy.readthedocs.io/en/stable/api/index.html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7329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exploration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After loading the data, a few basic exploratory statistics can be calculated and visualized; for example, the </a:t>
            </a:r>
            <a:r>
              <a:rPr lang="en-US" dirty="0" err="1" smtClean="0"/>
              <a:t>avg</a:t>
            </a:r>
            <a:r>
              <a:rPr lang="en-US" dirty="0" smtClean="0"/>
              <a:t> count depth by cell, and </a:t>
            </a:r>
            <a:r>
              <a:rPr lang="en-US" dirty="0" err="1" smtClean="0"/>
              <a:t>avg</a:t>
            </a:r>
            <a:r>
              <a:rPr lang="en-US" dirty="0" smtClean="0"/>
              <a:t> count depth by gene, and their empirical distributions. </a:t>
            </a:r>
            <a:endParaRPr lang="en-US" dirty="0"/>
          </a:p>
          <a:p>
            <a:r>
              <a:rPr lang="en-US" dirty="0" smtClean="0"/>
              <a:t>Many summary statistics are calculated as part of QC, so would recommend running </a:t>
            </a:r>
            <a:r>
              <a:rPr lang="en-US" dirty="0" err="1" smtClean="0"/>
              <a:t>calculate_qc_metrics</a:t>
            </a:r>
            <a:r>
              <a:rPr lang="en-US" dirty="0" smtClean="0"/>
              <a:t> first, and then working from there.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9516" y="4090795"/>
            <a:ext cx="2671565" cy="240227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264876" y="4707924"/>
            <a:ext cx="21846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Histogram of count depth distribution for cells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2606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9470" y="559526"/>
            <a:ext cx="2954330" cy="304047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QC – </a:t>
            </a:r>
            <a:r>
              <a:rPr lang="en-US" dirty="0" err="1" smtClean="0"/>
              <a:t>scanpy.pp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9919" y="1504350"/>
            <a:ext cx="6328719" cy="4290969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QC consists of two parts: controlling for “burst” cells, and doublets</a:t>
            </a:r>
          </a:p>
          <a:p>
            <a:pPr lvl="1"/>
            <a:r>
              <a:rPr lang="en-US" dirty="0" smtClean="0"/>
              <a:t>Burst cells are signified by high </a:t>
            </a:r>
            <a:r>
              <a:rPr lang="en-US" dirty="0" err="1" smtClean="0"/>
              <a:t>mt</a:t>
            </a:r>
            <a:r>
              <a:rPr lang="en-US" dirty="0" smtClean="0"/>
              <a:t> gene % and low count depth</a:t>
            </a:r>
          </a:p>
          <a:p>
            <a:pPr lvl="1"/>
            <a:r>
              <a:rPr lang="en-US" dirty="0" smtClean="0"/>
              <a:t>Doublets are signified by high count depth and high number of genes</a:t>
            </a:r>
          </a:p>
          <a:p>
            <a:r>
              <a:rPr lang="en-US" dirty="0" smtClean="0"/>
              <a:t>Inexplicably, </a:t>
            </a:r>
            <a:r>
              <a:rPr lang="en-US" dirty="0" err="1" smtClean="0"/>
              <a:t>scanpy</a:t>
            </a:r>
            <a:r>
              <a:rPr lang="en-US" dirty="0" smtClean="0"/>
              <a:t> tutorial only uses univariate </a:t>
            </a:r>
            <a:r>
              <a:rPr lang="en-US" dirty="0" err="1" smtClean="0"/>
              <a:t>thresholding</a:t>
            </a:r>
            <a:r>
              <a:rPr lang="en-US" dirty="0" smtClean="0"/>
              <a:t>, not multivariate, as suggested in </a:t>
            </a:r>
            <a:r>
              <a:rPr lang="en-US" dirty="0" err="1" smtClean="0"/>
              <a:t>Luecken</a:t>
            </a:r>
            <a:r>
              <a:rPr lang="en-US" dirty="0" smtClean="0"/>
              <a:t> and </a:t>
            </a:r>
            <a:r>
              <a:rPr lang="en-US" dirty="0" err="1" smtClean="0"/>
              <a:t>Theis</a:t>
            </a:r>
            <a:r>
              <a:rPr lang="en-US" dirty="0" smtClean="0"/>
              <a:t> 2019.</a:t>
            </a:r>
          </a:p>
          <a:p>
            <a:r>
              <a:rPr lang="en-US" dirty="0" smtClean="0"/>
              <a:t>Can use visual heuristic to determine thresholds – use </a:t>
            </a:r>
            <a:r>
              <a:rPr lang="en-US" dirty="0" err="1" smtClean="0"/>
              <a:t>scanpy</a:t>
            </a:r>
            <a:r>
              <a:rPr lang="en-US" dirty="0" smtClean="0"/>
              <a:t> plotting functionality visualize before and after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7018638" y="1027906"/>
            <a:ext cx="10689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Mt </a:t>
            </a:r>
            <a:r>
              <a:rPr lang="en-US" dirty="0" err="1" smtClean="0"/>
              <a:t>pct</a:t>
            </a:r>
            <a:r>
              <a:rPr lang="en-US" dirty="0" smtClean="0"/>
              <a:t> before QC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9470" y="3649834"/>
            <a:ext cx="2954330" cy="304047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179276" y="3954162"/>
            <a:ext cx="9083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Mt </a:t>
            </a:r>
            <a:r>
              <a:rPr lang="en-US" dirty="0" err="1" smtClean="0"/>
              <a:t>pct</a:t>
            </a:r>
            <a:r>
              <a:rPr lang="en-US" dirty="0" smtClean="0"/>
              <a:t> after QC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9507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Normalization &amp; correction – </a:t>
            </a:r>
            <a:r>
              <a:rPr lang="en-US" dirty="0" err="1" smtClean="0"/>
              <a:t>scanpy.pp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52367"/>
            <a:ext cx="5686168" cy="4224595"/>
          </a:xfrm>
        </p:spPr>
        <p:txBody>
          <a:bodyPr/>
          <a:lstStyle/>
          <a:p>
            <a:r>
              <a:rPr lang="en-US" dirty="0" smtClean="0"/>
              <a:t>Normalization in </a:t>
            </a:r>
            <a:r>
              <a:rPr lang="en-US" dirty="0" err="1" smtClean="0"/>
              <a:t>scanpy</a:t>
            </a:r>
            <a:r>
              <a:rPr lang="en-US" dirty="0" smtClean="0"/>
              <a:t> is done with total count normalization, not sure about what heuristic to use for choosing parameters. </a:t>
            </a:r>
          </a:p>
          <a:p>
            <a:r>
              <a:rPr lang="en-US" dirty="0" smtClean="0"/>
              <a:t>HVGs are selected</a:t>
            </a:r>
          </a:p>
          <a:p>
            <a:r>
              <a:rPr lang="en-US" dirty="0" smtClean="0"/>
              <a:t>Variance of gene expression can be scaled</a:t>
            </a:r>
          </a:p>
          <a:p>
            <a:r>
              <a:rPr lang="en-US" dirty="0" smtClean="0"/>
              <a:t>Regress out unwanted sources of variation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5578" y="1376041"/>
            <a:ext cx="5351845" cy="2946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7354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Dimensionality reduction with PCA- scanpy.tl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Selecting HVGs is not enough (almost 10,000 features remain)</a:t>
            </a:r>
          </a:p>
          <a:p>
            <a:r>
              <a:rPr lang="en-US" dirty="0" smtClean="0"/>
              <a:t>Conduct PCA and visualize by genes of interest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1844" y="2565206"/>
            <a:ext cx="3303382" cy="3383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2616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572</Words>
  <Application>Microsoft Office PowerPoint</Application>
  <PresentationFormat>Widescreen</PresentationFormat>
  <Paragraphs>63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Overview of scRNA preprocessing and batch correction using scanPy and harmony</vt:lpstr>
      <vt:lpstr>Data format </vt:lpstr>
      <vt:lpstr>Required libraries </vt:lpstr>
      <vt:lpstr>Loading the data into Python</vt:lpstr>
      <vt:lpstr>Using Scanpy </vt:lpstr>
      <vt:lpstr>Data exploration </vt:lpstr>
      <vt:lpstr>QC – scanpy.pp </vt:lpstr>
      <vt:lpstr>Normalization &amp; correction – scanpy.pp</vt:lpstr>
      <vt:lpstr>Dimensionality reduction with PCA- scanpy.tl</vt:lpstr>
      <vt:lpstr>Clustering – scanpy.tl</vt:lpstr>
      <vt:lpstr>Harmony </vt:lpstr>
      <vt:lpstr>Harmony - software</vt:lpstr>
      <vt:lpstr>Implementing Harmony on different cell types with different batches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Johnathan Lo</dc:creator>
  <cp:lastModifiedBy>Johnathan Lo</cp:lastModifiedBy>
  <cp:revision>9</cp:revision>
  <dcterms:created xsi:type="dcterms:W3CDTF">2020-06-17T16:09:09Z</dcterms:created>
  <dcterms:modified xsi:type="dcterms:W3CDTF">2020-06-17T17:05:47Z</dcterms:modified>
</cp:coreProperties>
</file>